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6" r:id="rId3"/>
    <p:sldId id="279" r:id="rId4"/>
    <p:sldId id="280" r:id="rId5"/>
    <p:sldId id="278" r:id="rId6"/>
    <p:sldId id="257" r:id="rId7"/>
    <p:sldId id="260" r:id="rId8"/>
    <p:sldId id="269" r:id="rId9"/>
    <p:sldId id="268" r:id="rId10"/>
    <p:sldId id="270" r:id="rId11"/>
    <p:sldId id="271" r:id="rId12"/>
    <p:sldId id="265" r:id="rId13"/>
    <p:sldId id="259" r:id="rId14"/>
    <p:sldId id="274" r:id="rId15"/>
    <p:sldId id="275" r:id="rId16"/>
    <p:sldId id="272" r:id="rId17"/>
    <p:sldId id="282" r:id="rId18"/>
    <p:sldId id="258" r:id="rId19"/>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BDB"/>
    <a:srgbClr val="A9A8A9"/>
    <a:srgbClr val="A9A8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57428" autoAdjust="0"/>
  </p:normalViewPr>
  <p:slideViewPr>
    <p:cSldViewPr snapToGrid="0">
      <p:cViewPr varScale="1">
        <p:scale>
          <a:sx n="59" d="100"/>
          <a:sy n="59" d="100"/>
        </p:scale>
        <p:origin x="264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24" tIns="47012" rIns="94024" bIns="47012"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70258"/>
          </a:xfrm>
          <a:prstGeom prst="rect">
            <a:avLst/>
          </a:prstGeom>
        </p:spPr>
        <p:txBody>
          <a:bodyPr vert="horz" lIns="94024" tIns="47012" rIns="94024" bIns="47012" rtlCol="0"/>
          <a:lstStyle>
            <a:lvl1pPr algn="r">
              <a:defRPr sz="1200"/>
            </a:lvl1pPr>
          </a:lstStyle>
          <a:p>
            <a:fld id="{7E3FFCDA-707D-4B95-89E2-329FDCBCC664}" type="datetimeFigureOut">
              <a:rPr lang="en-US" smtClean="0"/>
              <a:t>8/31/21</a:t>
            </a:fld>
            <a:endParaRPr lang="en-US"/>
          </a:p>
        </p:txBody>
      </p:sp>
      <p:sp>
        <p:nvSpPr>
          <p:cNvPr id="4" name="Footer Placeholder 3"/>
          <p:cNvSpPr>
            <a:spLocks noGrp="1"/>
          </p:cNvSpPr>
          <p:nvPr>
            <p:ph type="ftr" sz="quarter" idx="2"/>
          </p:nvPr>
        </p:nvSpPr>
        <p:spPr>
          <a:xfrm>
            <a:off x="0" y="8902346"/>
            <a:ext cx="3070860" cy="470257"/>
          </a:xfrm>
          <a:prstGeom prst="rect">
            <a:avLst/>
          </a:prstGeom>
        </p:spPr>
        <p:txBody>
          <a:bodyPr vert="horz" lIns="94024" tIns="47012" rIns="94024" bIns="47012"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6"/>
            <a:ext cx="3070860" cy="470257"/>
          </a:xfrm>
          <a:prstGeom prst="rect">
            <a:avLst/>
          </a:prstGeom>
        </p:spPr>
        <p:txBody>
          <a:bodyPr vert="horz" lIns="94024" tIns="47012" rIns="94024" bIns="47012" rtlCol="0" anchor="b"/>
          <a:lstStyle>
            <a:lvl1pPr algn="r">
              <a:defRPr sz="1200"/>
            </a:lvl1pPr>
          </a:lstStyle>
          <a:p>
            <a:fld id="{5EA71C2F-1A16-4414-849F-B152648EB0E1}" type="slidenum">
              <a:rPr lang="en-US" smtClean="0"/>
              <a:t>‹#›</a:t>
            </a:fld>
            <a:endParaRPr lang="en-US"/>
          </a:p>
        </p:txBody>
      </p:sp>
    </p:spTree>
    <p:extLst>
      <p:ext uri="{BB962C8B-B14F-4D97-AF65-F5344CB8AC3E}">
        <p14:creationId xmlns:p14="http://schemas.microsoft.com/office/powerpoint/2010/main" val="3920080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24" tIns="47012" rIns="94024" bIns="47012"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24" tIns="47012" rIns="94024" bIns="47012" rtlCol="0"/>
          <a:lstStyle>
            <a:lvl1pPr algn="r">
              <a:defRPr sz="1200"/>
            </a:lvl1pPr>
          </a:lstStyle>
          <a:p>
            <a:fld id="{573AA29E-B9AD-4F46-94AF-465F575067D0}" type="datetimeFigureOut">
              <a:rPr lang="en-US" smtClean="0"/>
              <a:t>8/31/21</a:t>
            </a:fld>
            <a:endParaRPr lang="en-US"/>
          </a:p>
        </p:txBody>
      </p:sp>
      <p:sp>
        <p:nvSpPr>
          <p:cNvPr id="4" name="Slide Image Placeholder 3"/>
          <p:cNvSpPr>
            <a:spLocks noGrp="1" noRot="1" noChangeAspect="1"/>
          </p:cNvSpPr>
          <p:nvPr>
            <p:ph type="sldImg" idx="2"/>
          </p:nvPr>
        </p:nvSpPr>
        <p:spPr>
          <a:xfrm>
            <a:off x="731838" y="1171575"/>
            <a:ext cx="5622925" cy="3163888"/>
          </a:xfrm>
          <a:prstGeom prst="rect">
            <a:avLst/>
          </a:prstGeom>
          <a:noFill/>
          <a:ln w="12700">
            <a:solidFill>
              <a:prstClr val="black"/>
            </a:solidFill>
          </a:ln>
        </p:spPr>
        <p:txBody>
          <a:bodyPr vert="horz" lIns="94024" tIns="47012" rIns="94024" bIns="47012" rtlCol="0" anchor="ctr"/>
          <a:lstStyle/>
          <a:p>
            <a:endParaRPr lang="en-US"/>
          </a:p>
        </p:txBody>
      </p:sp>
      <p:sp>
        <p:nvSpPr>
          <p:cNvPr id="5" name="Notes Placeholder 4"/>
          <p:cNvSpPr>
            <a:spLocks noGrp="1"/>
          </p:cNvSpPr>
          <p:nvPr>
            <p:ph type="body" sz="quarter" idx="3"/>
          </p:nvPr>
        </p:nvSpPr>
        <p:spPr>
          <a:xfrm>
            <a:off x="708660" y="4510565"/>
            <a:ext cx="5669280" cy="3690461"/>
          </a:xfrm>
          <a:prstGeom prst="rect">
            <a:avLst/>
          </a:prstGeom>
        </p:spPr>
        <p:txBody>
          <a:bodyPr vert="horz" lIns="94024" tIns="47012" rIns="94024" bIns="470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6"/>
            <a:ext cx="3070860" cy="470257"/>
          </a:xfrm>
          <a:prstGeom prst="rect">
            <a:avLst/>
          </a:prstGeom>
        </p:spPr>
        <p:txBody>
          <a:bodyPr vert="horz" lIns="94024" tIns="47012" rIns="94024" bIns="4701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6"/>
            <a:ext cx="3070860" cy="470257"/>
          </a:xfrm>
          <a:prstGeom prst="rect">
            <a:avLst/>
          </a:prstGeom>
        </p:spPr>
        <p:txBody>
          <a:bodyPr vert="horz" lIns="94024" tIns="47012" rIns="94024" bIns="47012" rtlCol="0" anchor="b"/>
          <a:lstStyle>
            <a:lvl1pPr algn="r">
              <a:defRPr sz="1200"/>
            </a:lvl1pPr>
          </a:lstStyle>
          <a:p>
            <a:fld id="{1D33465A-AEA2-4FB2-B55E-05C65953FD0A}" type="slidenum">
              <a:rPr lang="en-US" smtClean="0"/>
              <a:t>‹#›</a:t>
            </a:fld>
            <a:endParaRPr lang="en-US"/>
          </a:p>
        </p:txBody>
      </p:sp>
    </p:spTree>
    <p:extLst>
      <p:ext uri="{BB962C8B-B14F-4D97-AF65-F5344CB8AC3E}">
        <p14:creationId xmlns:p14="http://schemas.microsoft.com/office/powerpoint/2010/main" val="103671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gitalmarketinginstitute.com/blog/3-ways-to-improve-your-rankings-in-serp"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sweethomemarketing.com/build-customer-trust-social-medi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Media with D4 Communications Lori Robinson</a:t>
            </a:r>
            <a:r>
              <a:rPr lang="en-US" dirty="0"/>
              <a:t>: How to build your club’s social media presence using Facebook, Instagram, Twitter. Will your club have the most likes or shares in D4?</a:t>
            </a:r>
          </a:p>
          <a:p>
            <a:endParaRPr lang="en-US" dirty="0"/>
          </a:p>
          <a:p>
            <a:r>
              <a:rPr lang="en-US" dirty="0"/>
              <a:t>Our goal today is to learn how to use social media effectively with Facebook Page / Instagram / Twitter  </a:t>
            </a:r>
          </a:p>
          <a:p>
            <a:r>
              <a:rPr lang="en-US" dirty="0"/>
              <a:t> </a:t>
            </a:r>
          </a:p>
          <a:p>
            <a:r>
              <a:rPr lang="en-US" dirty="0"/>
              <a:t>Social Media is the new word of mouth, the most trusted way for people to get recommendations and information.  </a:t>
            </a:r>
          </a:p>
          <a:p>
            <a:endParaRPr lang="en-CA" dirty="0"/>
          </a:p>
          <a:p>
            <a:endParaRPr lang="en-CA" dirty="0"/>
          </a:p>
          <a:p>
            <a:r>
              <a:rPr lang="en-CA" dirty="0"/>
              <a:t>I believe if each of us were to share a story today, we could easily increase the traffic to our social media page by no less than 10% </a:t>
            </a:r>
          </a:p>
          <a:p>
            <a:endParaRPr lang="en-CA" dirty="0"/>
          </a:p>
          <a:p>
            <a:r>
              <a:rPr lang="en-CA" dirty="0"/>
              <a:t>I challenge all of you to grab one post from Zonta District 4 </a:t>
            </a:r>
            <a:r>
              <a:rPr lang="en-CA" baseline="0" dirty="0"/>
              <a:t> page </a:t>
            </a:r>
            <a:r>
              <a:rPr lang="en-CA" dirty="0"/>
              <a:t>and share on your personal social media platform.   May</a:t>
            </a:r>
            <a:r>
              <a:rPr lang="en-CA" baseline="0" dirty="0"/>
              <a:t> I even suggest the pinned post regarding the 2022 ZI Convention.     I am going to show you how.</a:t>
            </a:r>
          </a:p>
          <a:p>
            <a:endParaRPr lang="en-CA" dirty="0"/>
          </a:p>
          <a:p>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1</a:t>
            </a:fld>
            <a:endParaRPr lang="en-US"/>
          </a:p>
        </p:txBody>
      </p:sp>
    </p:spTree>
    <p:extLst>
      <p:ext uri="{BB962C8B-B14F-4D97-AF65-F5344CB8AC3E}">
        <p14:creationId xmlns:p14="http://schemas.microsoft.com/office/powerpoint/2010/main" val="3721612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231">
              <a:defRPr/>
            </a:pPr>
            <a:r>
              <a:rPr lang="en-CA" dirty="0"/>
              <a:t>Open Instagram App on your mobile by selecting the icon</a:t>
            </a:r>
          </a:p>
          <a:p>
            <a:endParaRPr lang="en-US" dirty="0"/>
          </a:p>
          <a:p>
            <a:r>
              <a:rPr lang="en-US" dirty="0"/>
              <a:t>There are some hacks where</a:t>
            </a:r>
            <a:r>
              <a:rPr lang="en-US" baseline="0" dirty="0"/>
              <a:t> by you can load to Instagram from a computer.   Most are cumbersome.</a:t>
            </a:r>
          </a:p>
          <a:p>
            <a:r>
              <a:rPr lang="en-US" baseline="0" dirty="0"/>
              <a:t>There are some social media packages  or apps  such as Hootsuite </a:t>
            </a:r>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10</a:t>
            </a:fld>
            <a:endParaRPr lang="en-US"/>
          </a:p>
        </p:txBody>
      </p:sp>
    </p:spTree>
    <p:extLst>
      <p:ext uri="{BB962C8B-B14F-4D97-AF65-F5344CB8AC3E}">
        <p14:creationId xmlns:p14="http://schemas.microsoft.com/office/powerpoint/2010/main" val="10085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look at sharing a D4 Instagram</a:t>
            </a:r>
            <a:r>
              <a:rPr lang="en-CA" baseline="0" dirty="0"/>
              <a:t> post form our personal account.    </a:t>
            </a:r>
          </a:p>
          <a:p>
            <a:endParaRPr lang="en-CA" baseline="0" dirty="0"/>
          </a:p>
          <a:p>
            <a:r>
              <a:rPr lang="en-CA" dirty="0"/>
              <a:t>Once on Instagram, look for the “MAGNIFYING GLASS” to search</a:t>
            </a:r>
          </a:p>
          <a:p>
            <a:endParaRPr lang="en-CA" dirty="0"/>
          </a:p>
          <a:p>
            <a:r>
              <a:rPr lang="en-CA" dirty="0"/>
              <a:t>Search by typing in  “Zonta District 4 on the search bar and it should pop up </a:t>
            </a:r>
          </a:p>
          <a:p>
            <a:endParaRPr lang="en-CA" dirty="0"/>
          </a:p>
          <a:p>
            <a:r>
              <a:rPr lang="en-CA" dirty="0"/>
              <a:t> </a:t>
            </a:r>
          </a:p>
          <a:p>
            <a:endParaRPr lang="en-CA" dirty="0"/>
          </a:p>
          <a:p>
            <a:r>
              <a:rPr lang="en-CA" dirty="0"/>
              <a:t>Click on that page</a:t>
            </a:r>
          </a:p>
          <a:p>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11</a:t>
            </a:fld>
            <a:endParaRPr lang="en-US"/>
          </a:p>
        </p:txBody>
      </p:sp>
    </p:spTree>
    <p:extLst>
      <p:ext uri="{BB962C8B-B14F-4D97-AF65-F5344CB8AC3E}">
        <p14:creationId xmlns:p14="http://schemas.microsoft.com/office/powerpoint/2010/main" val="1041181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you’re on the Zonta District</a:t>
            </a:r>
            <a:r>
              <a:rPr lang="en-CA" baseline="0" dirty="0"/>
              <a:t> 4 page,    Notice     we have 102 followers since I opened the account this year.  Since Feb 1</a:t>
            </a:r>
            <a:r>
              <a:rPr lang="en-CA" baseline="30000" dirty="0"/>
              <a:t>st</a:t>
            </a:r>
            <a:r>
              <a:rPr lang="en-CA" baseline="0" dirty="0"/>
              <a:t> 2021    So  now we need to get the followers up to the number of members and interested parties. </a:t>
            </a:r>
          </a:p>
          <a:p>
            <a:r>
              <a:rPr lang="en-CA" baseline="0" dirty="0"/>
              <a:t>#zontadistrict4  so all the postings come together.   </a:t>
            </a:r>
          </a:p>
          <a:p>
            <a:endParaRPr lang="en-CA" baseline="0" dirty="0"/>
          </a:p>
          <a:p>
            <a:endParaRPr lang="en-CA" dirty="0"/>
          </a:p>
          <a:p>
            <a:endParaRPr lang="en-CA" dirty="0"/>
          </a:p>
          <a:p>
            <a:r>
              <a:rPr lang="en-CA" dirty="0"/>
              <a:t>Click on the post you would like to repost on your page.</a:t>
            </a:r>
          </a:p>
          <a:p>
            <a:endParaRPr lang="en-CA" dirty="0"/>
          </a:p>
          <a:p>
            <a:r>
              <a:rPr lang="en-CA" dirty="0"/>
              <a:t>(Every box) is  post you can share</a:t>
            </a:r>
          </a:p>
          <a:p>
            <a:endParaRPr lang="en-CA" dirty="0"/>
          </a:p>
          <a:p>
            <a:endParaRPr lang="en-CA" dirty="0"/>
          </a:p>
          <a:p>
            <a:r>
              <a:rPr lang="en-US" b="1" dirty="0">
                <a:ln w="0"/>
                <a:effectLst>
                  <a:outerShdw blurRad="38100" dist="19050" dir="2700000" algn="tl" rotWithShape="0">
                    <a:schemeClr val="dk1">
                      <a:alpha val="40000"/>
                    </a:schemeClr>
                  </a:outerShdw>
                </a:effectLst>
              </a:rPr>
              <a:t>Find a post you’d </a:t>
            </a:r>
          </a:p>
          <a:p>
            <a:r>
              <a:rPr lang="en-US" b="1" dirty="0">
                <a:ln w="0"/>
                <a:effectLst>
                  <a:outerShdw blurRad="38100" dist="19050" dir="2700000" algn="tl" rotWithShape="0">
                    <a:schemeClr val="dk1">
                      <a:alpha val="40000"/>
                    </a:schemeClr>
                  </a:outerShdw>
                </a:effectLst>
              </a:rPr>
              <a:t>like to share with your personal network    tap the photo box </a:t>
            </a:r>
          </a:p>
          <a:p>
            <a:endParaRPr lang="en-CA" dirty="0"/>
          </a:p>
          <a:p>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12</a:t>
            </a:fld>
            <a:endParaRPr lang="en-US"/>
          </a:p>
        </p:txBody>
      </p:sp>
    </p:spTree>
    <p:extLst>
      <p:ext uri="{BB962C8B-B14F-4D97-AF65-F5344CB8AC3E}">
        <p14:creationId xmlns:p14="http://schemas.microsoft.com/office/powerpoint/2010/main" val="184091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a:t>
            </a:r>
            <a:r>
              <a:rPr lang="en-US" baseline="0" dirty="0"/>
              <a:t> to find where you want to share            as you can see I have shared to Add post to my story </a:t>
            </a:r>
          </a:p>
          <a:p>
            <a:endParaRPr lang="en-US" baseline="0" dirty="0"/>
          </a:p>
          <a:p>
            <a:r>
              <a:rPr lang="en-US" baseline="0" dirty="0"/>
              <a:t>And on the second screen shot you can see at the bottom right I have options in my permissions to share with my </a:t>
            </a:r>
            <a:r>
              <a:rPr lang="en-US" baseline="0" dirty="0" err="1"/>
              <a:t>facebook</a:t>
            </a:r>
            <a:r>
              <a:rPr lang="en-US" baseline="0" dirty="0"/>
              <a:t> as well    however here I am going to click on “your story’ </a:t>
            </a:r>
          </a:p>
          <a:p>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13</a:t>
            </a:fld>
            <a:endParaRPr lang="en-US"/>
          </a:p>
        </p:txBody>
      </p:sp>
    </p:spTree>
    <p:extLst>
      <p:ext uri="{BB962C8B-B14F-4D97-AF65-F5344CB8AC3E}">
        <p14:creationId xmlns:p14="http://schemas.microsoft.com/office/powerpoint/2010/main" val="2319069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Twitter</a:t>
            </a:r>
            <a:r>
              <a:rPr lang="en-US" baseline="0" dirty="0"/>
              <a:t>       the District 4 Twitter is done by Area Direct 3 Kat. </a:t>
            </a:r>
          </a:p>
          <a:p>
            <a:r>
              <a:rPr lang="en-US" baseline="0" dirty="0"/>
              <a:t>Most are done by retweets </a:t>
            </a:r>
          </a:p>
          <a:p>
            <a:r>
              <a:rPr lang="en-US" baseline="0" dirty="0"/>
              <a:t>How do you retweet?</a:t>
            </a:r>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14</a:t>
            </a:fld>
            <a:endParaRPr lang="en-US"/>
          </a:p>
        </p:txBody>
      </p:sp>
    </p:spTree>
    <p:extLst>
      <p:ext uri="{BB962C8B-B14F-4D97-AF65-F5344CB8AC3E}">
        <p14:creationId xmlns:p14="http://schemas.microsoft.com/office/powerpoint/2010/main" val="2819378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 to the Tweet you'd like to share:</a:t>
            </a:r>
            <a:endParaRPr lang="en-US" dirty="0"/>
          </a:p>
          <a:p>
            <a:r>
              <a:rPr lang="en-US" dirty="0"/>
              <a:t>Tap the </a:t>
            </a:r>
            <a:r>
              <a:rPr lang="en-US" b="1" dirty="0"/>
              <a:t>Retweet</a:t>
            </a:r>
            <a:r>
              <a:rPr lang="en-US" dirty="0"/>
              <a:t> icon.   That little square box with the arrows    </a:t>
            </a:r>
          </a:p>
          <a:p>
            <a:r>
              <a:rPr lang="en-US" dirty="0"/>
              <a:t>Tap </a:t>
            </a:r>
            <a:r>
              <a:rPr lang="en-US" b="1" dirty="0"/>
              <a:t>Retweet</a:t>
            </a:r>
            <a:r>
              <a:rPr lang="en-US" dirty="0"/>
              <a:t> as Quote Tweet.</a:t>
            </a:r>
          </a:p>
          <a:p>
            <a:r>
              <a:rPr lang="en-US" dirty="0"/>
              <a:t>Add your own comment. You also have the option to include media. Choose between one GIF, up to four photos, or a video.</a:t>
            </a:r>
          </a:p>
          <a:p>
            <a:r>
              <a:rPr lang="en-US" dirty="0"/>
              <a:t>Tap </a:t>
            </a:r>
            <a:r>
              <a:rPr lang="en-US" b="1" dirty="0"/>
              <a:t>Retweet</a:t>
            </a:r>
            <a:r>
              <a:rPr lang="en-US" dirty="0"/>
              <a:t>.</a:t>
            </a:r>
          </a:p>
          <a:p>
            <a:r>
              <a:rPr lang="en-US" dirty="0"/>
              <a:t>Voila   </a:t>
            </a:r>
          </a:p>
        </p:txBody>
      </p:sp>
      <p:sp>
        <p:nvSpPr>
          <p:cNvPr id="4" name="Slide Number Placeholder 3"/>
          <p:cNvSpPr>
            <a:spLocks noGrp="1"/>
          </p:cNvSpPr>
          <p:nvPr>
            <p:ph type="sldNum" sz="quarter" idx="10"/>
          </p:nvPr>
        </p:nvSpPr>
        <p:spPr/>
        <p:txBody>
          <a:bodyPr/>
          <a:lstStyle/>
          <a:p>
            <a:fld id="{1D33465A-AEA2-4FB2-B55E-05C65953FD0A}" type="slidenum">
              <a:rPr lang="en-US" smtClean="0"/>
              <a:t>15</a:t>
            </a:fld>
            <a:endParaRPr lang="en-US"/>
          </a:p>
        </p:txBody>
      </p:sp>
    </p:spTree>
    <p:extLst>
      <p:ext uri="{BB962C8B-B14F-4D97-AF65-F5344CB8AC3E}">
        <p14:creationId xmlns:p14="http://schemas.microsoft.com/office/powerpoint/2010/main" val="112009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FB    we have reached 1,073 since March 19</a:t>
            </a:r>
            <a:r>
              <a:rPr lang="en-US" baseline="30000" dirty="0"/>
              <a:t>th</a:t>
            </a:r>
            <a:r>
              <a:rPr lang="en-US" baseline="0" dirty="0"/>
              <a:t>         I want to see at least 10 % increase and I will share in the  District news letter.</a:t>
            </a:r>
          </a:p>
          <a:p>
            <a:r>
              <a:rPr lang="en-US" baseline="0" dirty="0"/>
              <a:t>There is lots out there to share.</a:t>
            </a:r>
          </a:p>
          <a:p>
            <a:endParaRPr lang="en-US" baseline="0" dirty="0"/>
          </a:p>
          <a:p>
            <a:endParaRPr lang="en-US" baseline="0" dirty="0"/>
          </a:p>
          <a:p>
            <a:endParaRPr lang="en-US" baseline="0" dirty="0"/>
          </a:p>
          <a:p>
            <a:r>
              <a:rPr lang="en-US" baseline="0" dirty="0"/>
              <a:t>Like and follow and SHARE     that is how we are going to get the IMPORTANT words out there.</a:t>
            </a:r>
          </a:p>
          <a:p>
            <a:endParaRPr lang="en-US" baseline="0" dirty="0"/>
          </a:p>
          <a:p>
            <a:r>
              <a:rPr lang="en-US" baseline="0" dirty="0"/>
              <a:t>Social media, for sure has taken an huge boost because of COVID </a:t>
            </a:r>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16</a:t>
            </a:fld>
            <a:endParaRPr lang="en-US"/>
          </a:p>
        </p:txBody>
      </p:sp>
    </p:spTree>
    <p:extLst>
      <p:ext uri="{BB962C8B-B14F-4D97-AF65-F5344CB8AC3E}">
        <p14:creationId xmlns:p14="http://schemas.microsoft.com/office/powerpoint/2010/main" val="1022926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more information visit Zonta.org    My Zonta    tools  </a:t>
            </a:r>
            <a:r>
              <a:rPr lang="en-US" b="1" dirty="0" err="1"/>
              <a:t>zonta</a:t>
            </a:r>
            <a:r>
              <a:rPr lang="en-US" b="1" dirty="0"/>
              <a:t> leadership program </a:t>
            </a:r>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17</a:t>
            </a:fld>
            <a:endParaRPr lang="en-US"/>
          </a:p>
        </p:txBody>
      </p:sp>
    </p:spTree>
    <p:extLst>
      <p:ext uri="{BB962C8B-B14F-4D97-AF65-F5344CB8AC3E}">
        <p14:creationId xmlns:p14="http://schemas.microsoft.com/office/powerpoint/2010/main" val="619044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clubs in the District are doing a lot of great things.</a:t>
            </a:r>
          </a:p>
          <a:p>
            <a:r>
              <a:rPr lang="en-US" dirty="0"/>
              <a:t>Fundraisers, seminars</a:t>
            </a:r>
            <a:r>
              <a:rPr lang="en-US" baseline="0" dirty="0"/>
              <a:t> and workshops and some fabulous panels.      Lets  learn what is out there and the share the information.     We can take this opportunity to SHRARE the great work we are all doing out there. </a:t>
            </a:r>
          </a:p>
          <a:p>
            <a:endParaRPr lang="en-US" baseline="0" dirty="0"/>
          </a:p>
          <a:p>
            <a:r>
              <a:rPr lang="en-US" baseline="0" dirty="0"/>
              <a:t>	where else are you going????   Not far. </a:t>
            </a:r>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18</a:t>
            </a:fld>
            <a:endParaRPr lang="en-US"/>
          </a:p>
        </p:txBody>
      </p:sp>
    </p:spTree>
    <p:extLst>
      <p:ext uri="{BB962C8B-B14F-4D97-AF65-F5344CB8AC3E}">
        <p14:creationId xmlns:p14="http://schemas.microsoft.com/office/powerpoint/2010/main" val="129248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2156" y="4334829"/>
            <a:ext cx="6202288" cy="4941643"/>
          </a:xfrm>
        </p:spPr>
        <p:txBody>
          <a:bodyPr/>
          <a:lstStyle/>
          <a:p>
            <a:r>
              <a:rPr lang="en-CA" dirty="0"/>
              <a:t>I am</a:t>
            </a:r>
            <a:r>
              <a:rPr lang="en-CA" baseline="0" dirty="0"/>
              <a:t> happy to be here to share what I have learned in a few short months.    I am by far an expert, however I am proof that if you want to learn something, all you need is time and practice.</a:t>
            </a:r>
          </a:p>
          <a:p>
            <a:r>
              <a:rPr lang="en-US" b="1" dirty="0"/>
              <a:t>Posting on social media</a:t>
            </a:r>
            <a:r>
              <a:rPr lang="en-US" dirty="0"/>
              <a:t> increases brand awareness and makes you more visible to potential members or event participants . By </a:t>
            </a:r>
            <a:r>
              <a:rPr lang="en-US" b="1" dirty="0"/>
              <a:t>posting</a:t>
            </a:r>
            <a:r>
              <a:rPr lang="en-US" dirty="0"/>
              <a:t> regularly, you make sure that your audience see more of you. Naturally, you shouldn't spam people with too many posts each day. However, irregular and rare </a:t>
            </a:r>
            <a:r>
              <a:rPr lang="en-US" b="1" dirty="0"/>
              <a:t>posting</a:t>
            </a:r>
            <a:r>
              <a:rPr lang="en-US" dirty="0"/>
              <a:t> will cause your audience to forget you.</a:t>
            </a:r>
          </a:p>
          <a:p>
            <a:r>
              <a:rPr lang="en-US" dirty="0"/>
              <a:t>Who attending is looks after a club </a:t>
            </a:r>
            <a:r>
              <a:rPr lang="en-US" dirty="0" err="1"/>
              <a:t>facebook</a:t>
            </a:r>
            <a:r>
              <a:rPr lang="en-US" dirty="0"/>
              <a:t>/Instagram or twitter.????????</a:t>
            </a:r>
          </a:p>
          <a:p>
            <a:r>
              <a:rPr lang="en-CA" dirty="0"/>
              <a:t>Who here has</a:t>
            </a:r>
            <a:r>
              <a:rPr lang="en-CA" baseline="0" dirty="0"/>
              <a:t> personal </a:t>
            </a:r>
            <a:r>
              <a:rPr lang="en-CA" dirty="0"/>
              <a:t>Facebook? Instagram? Twitter?</a:t>
            </a:r>
          </a:p>
          <a:p>
            <a:r>
              <a:rPr lang="en-CA" dirty="0"/>
              <a:t>Who know how</a:t>
            </a:r>
            <a:r>
              <a:rPr lang="en-CA" baseline="0" dirty="0"/>
              <a:t> to follow and Like.?</a:t>
            </a:r>
            <a:endParaRPr lang="en-CA" dirty="0"/>
          </a:p>
          <a:p>
            <a:r>
              <a:rPr lang="en-CA" dirty="0"/>
              <a:t>Who here knows how to share?</a:t>
            </a:r>
          </a:p>
          <a:p>
            <a:r>
              <a:rPr lang="en-US" dirty="0"/>
              <a:t>What about the importance of hash tags??????</a:t>
            </a:r>
          </a:p>
          <a:p>
            <a:r>
              <a:rPr lang="en-US" dirty="0"/>
              <a:t>Facebook is the media of choice to pursue as a club as it has the highest participation of women, and women age 35 plus.</a:t>
            </a:r>
          </a:p>
          <a:p>
            <a:r>
              <a:rPr lang="en-US" dirty="0"/>
              <a:t> Instagram is now trending among younger women, millennials, but is used significantly less around the world.</a:t>
            </a:r>
          </a:p>
          <a:p>
            <a:r>
              <a:rPr lang="en-US" dirty="0"/>
              <a:t>So if you can only do one social media, choose Facebook, If your volunteers can keep up with to add Instagram, Instagram is owned by Facebook, and you can actually post from an Instagram account to your Facebook page, but not the other way around. </a:t>
            </a:r>
          </a:p>
          <a:p>
            <a:r>
              <a:rPr lang="en-US" dirty="0"/>
              <a:t> </a:t>
            </a:r>
          </a:p>
          <a:p>
            <a:r>
              <a:rPr lang="en-US" dirty="0"/>
              <a:t>Twitter is predominantly used by the Press Politics, and young men in tech, and a growing number of women as well.</a:t>
            </a:r>
          </a:p>
          <a:p>
            <a:r>
              <a:rPr lang="en-US" dirty="0"/>
              <a:t> It is least likely to be effective for most long to clubs, so we recommended as a third choice in most countries, but it could be useful, especially for reaching out to politicians regarding advocacy.</a:t>
            </a:r>
          </a:p>
          <a:p>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2</a:t>
            </a:fld>
            <a:endParaRPr lang="en-US"/>
          </a:p>
        </p:txBody>
      </p:sp>
    </p:spTree>
    <p:extLst>
      <p:ext uri="{BB962C8B-B14F-4D97-AF65-F5344CB8AC3E}">
        <p14:creationId xmlns:p14="http://schemas.microsoft.com/office/powerpoint/2010/main" val="187355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21945"/>
            <a:ext cx="5669280" cy="4806462"/>
          </a:xfrm>
        </p:spPr>
        <p:txBody>
          <a:bodyPr/>
          <a:lstStyle/>
          <a:p>
            <a:r>
              <a:rPr lang="en-US" dirty="0"/>
              <a:t> </a:t>
            </a:r>
            <a:r>
              <a:rPr lang="en-US" b="1" dirty="0"/>
              <a:t>Why Is Regular Posting on Social Media Important?</a:t>
            </a:r>
            <a:endParaRPr lang="en-US" dirty="0"/>
          </a:p>
          <a:p>
            <a:pPr defTabSz="940231">
              <a:defRPr/>
            </a:pPr>
            <a:r>
              <a:rPr lang="en-US" dirty="0"/>
              <a:t>More shares and better SERPs     Search Engine Results Pages</a:t>
            </a:r>
          </a:p>
          <a:p>
            <a:endParaRPr lang="en-US" dirty="0"/>
          </a:p>
          <a:p>
            <a:r>
              <a:rPr lang="en-US" dirty="0"/>
              <a:t>Trending on social media is beneficial for your club, area and district because it gets you more shares and increases your </a:t>
            </a:r>
            <a:r>
              <a:rPr lang="en-US" dirty="0">
                <a:hlinkClick r:id="rId3"/>
              </a:rPr>
              <a:t>SERP ranking</a:t>
            </a:r>
            <a:r>
              <a:rPr lang="en-US" dirty="0"/>
              <a:t>. If you want to trend on social media, you have to post regularly, as that increases your </a:t>
            </a:r>
            <a:r>
              <a:rPr lang="en-US" dirty="0" err="1"/>
              <a:t>searchability</a:t>
            </a:r>
            <a:r>
              <a:rPr lang="en-US" dirty="0"/>
              <a:t>. </a:t>
            </a:r>
          </a:p>
          <a:p>
            <a:r>
              <a:rPr lang="en-US" dirty="0"/>
              <a:t>1) More brand awareness</a:t>
            </a:r>
          </a:p>
          <a:p>
            <a:r>
              <a:rPr lang="en-US" dirty="0"/>
              <a:t>Posting on social media increases brand awareness and makes you more visible to potential customers. By posting regularly, you make sure that your customers see more of you. Naturally, you shouldn’t spam people with too many posts each day. However, irregular and rare posting will cause your audience to forget you. </a:t>
            </a:r>
          </a:p>
          <a:p>
            <a:r>
              <a:rPr lang="en-US" dirty="0"/>
              <a:t>2) Improved conversion rates</a:t>
            </a:r>
          </a:p>
          <a:p>
            <a:r>
              <a:rPr lang="en-US" dirty="0"/>
              <a:t>Every single one of the posts you make on social media can entice potential members to join or participate in your events or fundraisers . By posting regularly and increasing your visibility, you gain more chances to improve your overall conversion rates. </a:t>
            </a:r>
          </a:p>
          <a:p>
            <a:r>
              <a:rPr lang="en-US" dirty="0"/>
              <a:t>3) Helps with brand recognition   ZONTA </a:t>
            </a:r>
          </a:p>
          <a:p>
            <a:r>
              <a:rPr lang="en-US" dirty="0"/>
              <a:t>We all know how important building </a:t>
            </a:r>
            <a:r>
              <a:rPr lang="en-US" dirty="0">
                <a:hlinkClick r:id="rId4"/>
              </a:rPr>
              <a:t>brand loyalty</a:t>
            </a:r>
            <a:r>
              <a:rPr lang="en-US" dirty="0"/>
              <a:t> is in today’s world. However, it’s not easily achieved, but regular social media posts will help. </a:t>
            </a:r>
          </a:p>
          <a:p>
            <a:r>
              <a:rPr lang="en-US" dirty="0"/>
              <a:t> Another useful aspect of social media marketing is how it helps you learn about your potential members.  By posting regularly, you can gain further insights into what kind of posts work and which don’t.</a:t>
            </a:r>
          </a:p>
          <a:p>
            <a:r>
              <a:rPr lang="en-US" dirty="0"/>
              <a:t>Can also  improve visibility on line and in your community  </a:t>
            </a:r>
          </a:p>
          <a:p>
            <a:r>
              <a:rPr lang="en-US" dirty="0"/>
              <a:t> </a:t>
            </a:r>
          </a:p>
        </p:txBody>
      </p:sp>
      <p:sp>
        <p:nvSpPr>
          <p:cNvPr id="4" name="Slide Number Placeholder 3"/>
          <p:cNvSpPr>
            <a:spLocks noGrp="1"/>
          </p:cNvSpPr>
          <p:nvPr>
            <p:ph type="sldNum" sz="quarter" idx="10"/>
          </p:nvPr>
        </p:nvSpPr>
        <p:spPr/>
        <p:txBody>
          <a:bodyPr/>
          <a:lstStyle/>
          <a:p>
            <a:fld id="{1D33465A-AEA2-4FB2-B55E-05C65953FD0A}" type="slidenum">
              <a:rPr lang="en-US" smtClean="0"/>
              <a:t>3</a:t>
            </a:fld>
            <a:endParaRPr lang="en-US"/>
          </a:p>
        </p:txBody>
      </p:sp>
    </p:spTree>
    <p:extLst>
      <p:ext uri="{BB962C8B-B14F-4D97-AF65-F5344CB8AC3E}">
        <p14:creationId xmlns:p14="http://schemas.microsoft.com/office/powerpoint/2010/main" val="389507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510566"/>
            <a:ext cx="5669280" cy="4273243"/>
          </a:xfrm>
        </p:spPr>
        <p:txBody>
          <a:bodyPr/>
          <a:lstStyle/>
          <a:p>
            <a:r>
              <a:rPr lang="en-US" b="1" dirty="0"/>
              <a:t>How Often to Post on Social Media</a:t>
            </a:r>
            <a:endParaRPr lang="en-US" dirty="0"/>
          </a:p>
          <a:p>
            <a:r>
              <a:rPr lang="en-US" dirty="0"/>
              <a:t>Now that you know how vital regular posting is, it’s time to tell you how often you should do it.</a:t>
            </a:r>
          </a:p>
          <a:p>
            <a:endParaRPr lang="en-US" dirty="0"/>
          </a:p>
          <a:p>
            <a:r>
              <a:rPr lang="en-US" dirty="0"/>
              <a:t> </a:t>
            </a:r>
            <a:r>
              <a:rPr lang="en-US" b="1" dirty="0"/>
              <a:t>Keep in mind this is very general information and will vary based on your desired immediate community presence and  your targeted audience.</a:t>
            </a:r>
          </a:p>
          <a:p>
            <a:endParaRPr lang="en-US" dirty="0"/>
          </a:p>
          <a:p>
            <a:r>
              <a:rPr lang="en-US" dirty="0"/>
              <a:t>Facebook – One time per day at least three times per week is the optimal amount. The exact time depends on your target audience and when they are most active on Facebook.</a:t>
            </a:r>
          </a:p>
          <a:p>
            <a:r>
              <a:rPr lang="en-US" dirty="0"/>
              <a:t>Twitter – Five to ten times a day. Most users on Twitter are active between 8 am and 4 pm, so you should schedule your posts between those hours.</a:t>
            </a:r>
          </a:p>
          <a:p>
            <a:r>
              <a:rPr lang="en-US" dirty="0"/>
              <a:t>Instagram – One to two times per day, every day. OR, you could focus on engaging with other accounts for about 15 minutes/day and you won’t need to post as often to see results.</a:t>
            </a:r>
          </a:p>
          <a:p>
            <a:endParaRPr lang="en-US" dirty="0"/>
          </a:p>
          <a:p>
            <a:pPr defTabSz="940231">
              <a:defRPr/>
            </a:pPr>
            <a:r>
              <a:rPr lang="en-US" dirty="0"/>
              <a:t>LinkedIn – Once per day, Monday through Friday – the best time to post on LinkedIn is in the morning, typically between 10 am and 11 am.</a:t>
            </a:r>
          </a:p>
          <a:p>
            <a:r>
              <a:rPr lang="en-US" dirty="0"/>
              <a:t>YouTube – It doesn’t matter how often you post on YouTube. What matters on YouTube is consistency. The best time to upload videos is on Thursdays and Fridays between 12 pm and 3 pm for the time zone where most of your subscribers are. </a:t>
            </a:r>
          </a:p>
          <a:p>
            <a:r>
              <a:rPr lang="en-US" dirty="0"/>
              <a:t>Pinterest – Five to 30 pins per day, most days. The more pins you pin, the better. </a:t>
            </a:r>
          </a:p>
          <a:p>
            <a:endParaRPr lang="en-US" dirty="0"/>
          </a:p>
          <a:p>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4</a:t>
            </a:fld>
            <a:endParaRPr lang="en-US"/>
          </a:p>
        </p:txBody>
      </p:sp>
    </p:spTree>
    <p:extLst>
      <p:ext uri="{BB962C8B-B14F-4D97-AF65-F5344CB8AC3E}">
        <p14:creationId xmlns:p14="http://schemas.microsoft.com/office/powerpoint/2010/main" val="341783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510565"/>
            <a:ext cx="5669280" cy="4391780"/>
          </a:xfrm>
        </p:spPr>
        <p:txBody>
          <a:bodyPr/>
          <a:lstStyle/>
          <a:p>
            <a:r>
              <a:rPr lang="en-US" dirty="0"/>
              <a:t>HELP</a:t>
            </a:r>
            <a:r>
              <a:rPr lang="en-US" baseline="0" dirty="0"/>
              <a:t> US HELP YOU       </a:t>
            </a:r>
          </a:p>
          <a:p>
            <a:endParaRPr lang="en-US" baseline="0" dirty="0"/>
          </a:p>
          <a:p>
            <a:r>
              <a:rPr lang="en-US" dirty="0"/>
              <a:t>If you want</a:t>
            </a:r>
            <a:r>
              <a:rPr lang="en-US" baseline="0" dirty="0"/>
              <a:t> the District 4 Communications Team to SHARE your events or successes</a:t>
            </a:r>
          </a:p>
          <a:p>
            <a:endParaRPr lang="en-US" dirty="0"/>
          </a:p>
          <a:p>
            <a:r>
              <a:rPr lang="en-US" dirty="0"/>
              <a:t>Please send all of this attached to an email, not embedded in it.   WORD DOCUMENT IS BEST      Your email can give posting instructions.</a:t>
            </a:r>
          </a:p>
          <a:p>
            <a:endParaRPr lang="en-US" dirty="0"/>
          </a:p>
          <a:p>
            <a:pPr lvl="0"/>
            <a:r>
              <a:rPr lang="en-US" dirty="0"/>
              <a:t>We cannot get information easily from a link to a website. You must get out the information you want.</a:t>
            </a:r>
          </a:p>
          <a:p>
            <a:pPr lvl="0"/>
            <a:endParaRPr lang="en-US" dirty="0"/>
          </a:p>
          <a:p>
            <a:pPr lvl="0"/>
            <a:r>
              <a:rPr lang="en-US" dirty="0"/>
              <a:t>We cannot get information from a Power Point.</a:t>
            </a:r>
          </a:p>
          <a:p>
            <a:pPr lvl="0"/>
            <a:endParaRPr lang="en-US" dirty="0"/>
          </a:p>
          <a:p>
            <a:pPr lvl="0"/>
            <a:r>
              <a:rPr lang="en-US" dirty="0"/>
              <a:t>We cannot copy from the body of an email. The formatting is all wrong. </a:t>
            </a:r>
          </a:p>
          <a:p>
            <a:r>
              <a:rPr lang="en-US" dirty="0"/>
              <a:t> </a:t>
            </a:r>
          </a:p>
          <a:p>
            <a:r>
              <a:rPr lang="en-US" dirty="0"/>
              <a:t>Thanks so much for your assistance. The Communications Team spends many hours preparing the D4 website, the D4 E News and the D4 social media accounts- Facebook, Twitter and Instagram. We appreciate your cooperation.</a:t>
            </a:r>
          </a:p>
          <a:p>
            <a:endParaRPr lang="en-US" dirty="0"/>
          </a:p>
          <a:p>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5</a:t>
            </a:fld>
            <a:endParaRPr lang="en-US"/>
          </a:p>
        </p:txBody>
      </p:sp>
    </p:spTree>
    <p:extLst>
      <p:ext uri="{BB962C8B-B14F-4D97-AF65-F5344CB8AC3E}">
        <p14:creationId xmlns:p14="http://schemas.microsoft.com/office/powerpoint/2010/main" val="362252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334829"/>
            <a:ext cx="5669280" cy="5037771"/>
          </a:xfrm>
        </p:spPr>
        <p:txBody>
          <a:bodyPr/>
          <a:lstStyle/>
          <a:p>
            <a:endParaRPr lang="en-CA" dirty="0"/>
          </a:p>
          <a:p>
            <a:r>
              <a:rPr lang="en-US" dirty="0"/>
              <a:t>Why do we post on Facebook?</a:t>
            </a:r>
          </a:p>
          <a:p>
            <a:r>
              <a:rPr lang="en-US" dirty="0"/>
              <a:t>69% said they share information because it allows them to feel more involved in the world. To get the word out about causes they care about. 84% of respondents share because it is a good way to support causes or issues they care about.</a:t>
            </a:r>
          </a:p>
          <a:p>
            <a:r>
              <a:rPr lang="en-CA" dirty="0"/>
              <a:t>If you’re on your mobile or computer, the interface of Facebook should be the same</a:t>
            </a:r>
          </a:p>
          <a:p>
            <a:endParaRPr lang="en-CA" dirty="0"/>
          </a:p>
          <a:p>
            <a:r>
              <a:rPr lang="en-CA" dirty="0"/>
              <a:t>If you’re on the main “feed” page- where all the updated posts are collected,</a:t>
            </a:r>
          </a:p>
          <a:p>
            <a:r>
              <a:rPr lang="en-CA" dirty="0"/>
              <a:t>You will see a search bar on top</a:t>
            </a:r>
          </a:p>
          <a:p>
            <a:endParaRPr lang="en-CA" dirty="0"/>
          </a:p>
          <a:p>
            <a:r>
              <a:rPr lang="en-CA" dirty="0"/>
              <a:t>Type in “Zonta”… by demographics, the closest club or the Facebook page you view the most with the word Zonta district 4 will pop up.</a:t>
            </a:r>
          </a:p>
          <a:p>
            <a:endParaRPr lang="en-US" b="1" dirty="0"/>
          </a:p>
          <a:p>
            <a:r>
              <a:rPr lang="en-US" dirty="0"/>
              <a:t>Using likes to increase visibility works on Facebook, Instagram, and Twitter, So, it's a good habit to get into.</a:t>
            </a:r>
          </a:p>
          <a:p>
            <a:r>
              <a:rPr lang="en-US" dirty="0"/>
              <a:t> </a:t>
            </a:r>
          </a:p>
          <a:p>
            <a:r>
              <a:rPr lang="en-US" dirty="0"/>
              <a:t>Facebook works by taking the information that you share, and then sharing it with the friends of people who, like, comment, or share your posts.</a:t>
            </a:r>
          </a:p>
          <a:p>
            <a:r>
              <a:rPr lang="en-US" dirty="0"/>
              <a:t> </a:t>
            </a:r>
          </a:p>
          <a:p>
            <a:r>
              <a:rPr lang="en-US" dirty="0"/>
              <a:t>In this way, you can expand your reach through a friend of a friend contact.</a:t>
            </a:r>
          </a:p>
          <a:p>
            <a:r>
              <a:rPr lang="en-US" dirty="0"/>
              <a:t> </a:t>
            </a:r>
          </a:p>
          <a:p>
            <a:r>
              <a:rPr lang="en-US" dirty="0"/>
              <a:t>When you post. Think about the friend of a friend. If they see your post, will they understand it? Will they want to like it, or share it?</a:t>
            </a:r>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1D33465A-AEA2-4FB2-B55E-05C65953FD0A}" type="slidenum">
              <a:rPr lang="en-US" smtClean="0"/>
              <a:t>6</a:t>
            </a:fld>
            <a:endParaRPr lang="en-US"/>
          </a:p>
        </p:txBody>
      </p:sp>
    </p:spTree>
    <p:extLst>
      <p:ext uri="{BB962C8B-B14F-4D97-AF65-F5344CB8AC3E}">
        <p14:creationId xmlns:p14="http://schemas.microsoft.com/office/powerpoint/2010/main" val="411375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I share a post I see on my News Feed on Facebook?</a:t>
            </a:r>
            <a:endParaRPr lang="en-US" dirty="0"/>
          </a:p>
          <a:p>
            <a:r>
              <a:rPr lang="en-US" dirty="0"/>
              <a:t>Below a </a:t>
            </a:r>
            <a:r>
              <a:rPr lang="en-US" b="1" dirty="0"/>
              <a:t>post</a:t>
            </a:r>
            <a:r>
              <a:rPr lang="en-US" dirty="0"/>
              <a:t>, click </a:t>
            </a:r>
            <a:r>
              <a:rPr lang="en-US" b="1" dirty="0"/>
              <a:t>Share</a:t>
            </a:r>
            <a:r>
              <a:rPr lang="en-US" dirty="0"/>
              <a:t> in the bottom right.</a:t>
            </a:r>
          </a:p>
          <a:p>
            <a:r>
              <a:rPr lang="en-US" dirty="0"/>
              <a:t>Select where you want to </a:t>
            </a:r>
            <a:r>
              <a:rPr lang="en-US" b="1" dirty="0"/>
              <a:t>share</a:t>
            </a:r>
            <a:r>
              <a:rPr lang="en-US" dirty="0"/>
              <a:t> the </a:t>
            </a:r>
            <a:r>
              <a:rPr lang="en-US" b="1" dirty="0"/>
              <a:t>post</a:t>
            </a:r>
            <a:r>
              <a:rPr lang="en-US" dirty="0"/>
              <a:t>. Depending on the </a:t>
            </a:r>
            <a:r>
              <a:rPr lang="en-US" b="1" dirty="0"/>
              <a:t>post's</a:t>
            </a:r>
            <a:r>
              <a:rPr lang="en-US" dirty="0"/>
              <a:t> privacy settings, you may see the following options: </a:t>
            </a:r>
            <a:r>
              <a:rPr lang="en-US" b="1" dirty="0"/>
              <a:t>Share</a:t>
            </a:r>
            <a:r>
              <a:rPr lang="en-US" dirty="0"/>
              <a:t> now. </a:t>
            </a:r>
            <a:r>
              <a:rPr lang="en-US" b="1" dirty="0"/>
              <a:t>Share</a:t>
            </a:r>
            <a:r>
              <a:rPr lang="en-US" dirty="0"/>
              <a:t> to News Feed. </a:t>
            </a:r>
            <a:r>
              <a:rPr lang="en-US" b="1" dirty="0"/>
              <a:t>Share</a:t>
            </a:r>
            <a:r>
              <a:rPr lang="en-US" dirty="0"/>
              <a:t> to Your Story. Send in Messenger. </a:t>
            </a:r>
            <a:r>
              <a:rPr lang="en-US" b="1" dirty="0"/>
              <a:t>Share</a:t>
            </a:r>
            <a:r>
              <a:rPr lang="en-US" dirty="0"/>
              <a:t> to a group. </a:t>
            </a:r>
            <a:r>
              <a:rPr lang="en-US" b="1" dirty="0"/>
              <a:t>Share</a:t>
            </a:r>
            <a:r>
              <a:rPr lang="en-US" dirty="0"/>
              <a:t> on a friend's profile. </a:t>
            </a:r>
            <a:r>
              <a:rPr lang="en-US" b="1" dirty="0"/>
              <a:t>Share</a:t>
            </a:r>
            <a:r>
              <a:rPr lang="en-US" dirty="0"/>
              <a:t> to a Page.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7</a:t>
            </a:fld>
            <a:endParaRPr lang="en-US"/>
          </a:p>
        </p:txBody>
      </p:sp>
    </p:spTree>
    <p:extLst>
      <p:ext uri="{BB962C8B-B14F-4D97-AF65-F5344CB8AC3E}">
        <p14:creationId xmlns:p14="http://schemas.microsoft.com/office/powerpoint/2010/main" val="225538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774" y="4510565"/>
            <a:ext cx="5669280" cy="4391780"/>
          </a:xfrm>
        </p:spPr>
        <p:txBody>
          <a:bodyPr/>
          <a:lstStyle/>
          <a:p>
            <a:r>
              <a:rPr lang="en-CA" dirty="0"/>
              <a:t>You now have options.</a:t>
            </a:r>
          </a:p>
          <a:p>
            <a:endParaRPr lang="en-CA" dirty="0"/>
          </a:p>
          <a:p>
            <a:r>
              <a:rPr lang="en-CA" dirty="0"/>
              <a:t>Share Now- will allow you to post the story as is</a:t>
            </a:r>
          </a:p>
          <a:p>
            <a:r>
              <a:rPr lang="en-CA" dirty="0"/>
              <a:t>This will automatically be added to your page.</a:t>
            </a:r>
          </a:p>
          <a:p>
            <a:endParaRPr lang="en-CA" dirty="0"/>
          </a:p>
          <a:p>
            <a:r>
              <a:rPr lang="en-CA" dirty="0"/>
              <a:t>Write a Post-  </a:t>
            </a:r>
          </a:p>
          <a:p>
            <a:r>
              <a:rPr lang="en-CA" dirty="0"/>
              <a:t>Allows you to customize the post. Maybe you want to have your targeted audience to focus on a specific activity or prizes… </a:t>
            </a:r>
          </a:p>
          <a:p>
            <a:endParaRPr lang="en-CA" dirty="0"/>
          </a:p>
          <a:p>
            <a:r>
              <a:rPr lang="en-CA" dirty="0"/>
              <a:t>This option you can add comments to the post before posting to your network</a:t>
            </a:r>
          </a:p>
          <a:p>
            <a:endParaRPr lang="en-CA" dirty="0"/>
          </a:p>
          <a:p>
            <a:r>
              <a:rPr lang="en-CA" dirty="0"/>
              <a:t>Send a Message</a:t>
            </a:r>
          </a:p>
          <a:p>
            <a:r>
              <a:rPr lang="en-CA" dirty="0"/>
              <a:t>If you were talking to a friend and they want you to send the link to them directly, use this option</a:t>
            </a:r>
          </a:p>
          <a:p>
            <a:pPr defTabSz="940231">
              <a:defRPr/>
            </a:pPr>
            <a:r>
              <a:rPr lang="en-CA" dirty="0"/>
              <a:t>Personalizing a post helps your audience better understand why you are supportive of this post. </a:t>
            </a:r>
          </a:p>
          <a:p>
            <a:endParaRPr lang="en-US" dirty="0"/>
          </a:p>
          <a:p>
            <a:endParaRPr lang="en-CA" dirty="0"/>
          </a:p>
          <a:p>
            <a:endParaRPr lang="en-US" dirty="0"/>
          </a:p>
        </p:txBody>
      </p:sp>
      <p:sp>
        <p:nvSpPr>
          <p:cNvPr id="4" name="Slide Number Placeholder 3"/>
          <p:cNvSpPr>
            <a:spLocks noGrp="1"/>
          </p:cNvSpPr>
          <p:nvPr>
            <p:ph type="sldNum" sz="quarter" idx="10"/>
          </p:nvPr>
        </p:nvSpPr>
        <p:spPr/>
        <p:txBody>
          <a:bodyPr/>
          <a:lstStyle/>
          <a:p>
            <a:fld id="{1D33465A-AEA2-4FB2-B55E-05C65953FD0A}" type="slidenum">
              <a:rPr lang="en-US" smtClean="0"/>
              <a:t>8</a:t>
            </a:fld>
            <a:endParaRPr lang="en-US"/>
          </a:p>
        </p:txBody>
      </p:sp>
    </p:spTree>
    <p:extLst>
      <p:ext uri="{BB962C8B-B14F-4D97-AF65-F5344CB8AC3E}">
        <p14:creationId xmlns:p14="http://schemas.microsoft.com/office/powerpoint/2010/main" val="220539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Instagram</a:t>
            </a:r>
            <a:r>
              <a:rPr lang="en-US" dirty="0"/>
              <a:t> is a visual platform to help you form a more personal connection with club members, prospective members and supporters. </a:t>
            </a:r>
          </a:p>
          <a:p>
            <a:endParaRPr lang="en-US" dirty="0"/>
          </a:p>
          <a:p>
            <a:endParaRPr lang="en-US" dirty="0"/>
          </a:p>
          <a:p>
            <a:r>
              <a:rPr lang="en-US" dirty="0"/>
              <a:t> Build Connections with Like-Minded People</a:t>
            </a:r>
          </a:p>
          <a:p>
            <a:r>
              <a:rPr lang="en-US" dirty="0"/>
              <a:t>Social media is all about networking. And Instagram is a great place to find like-minded people who share similar interests. You can expand your social network and collaborate with a brand or influencer to reach more people.</a:t>
            </a:r>
          </a:p>
          <a:p>
            <a:endParaRPr lang="en-US" dirty="0"/>
          </a:p>
          <a:p>
            <a:r>
              <a:rPr lang="en-US" dirty="0"/>
              <a:t>Another reason why you should be on Instagram is because it can help you make the most of new trends. You can use it to promote causes or simply generate interest by posting event or holiday-specific content.</a:t>
            </a:r>
          </a:p>
        </p:txBody>
      </p:sp>
      <p:sp>
        <p:nvSpPr>
          <p:cNvPr id="4" name="Slide Number Placeholder 3"/>
          <p:cNvSpPr>
            <a:spLocks noGrp="1"/>
          </p:cNvSpPr>
          <p:nvPr>
            <p:ph type="sldNum" sz="quarter" idx="10"/>
          </p:nvPr>
        </p:nvSpPr>
        <p:spPr/>
        <p:txBody>
          <a:bodyPr/>
          <a:lstStyle/>
          <a:p>
            <a:fld id="{1D33465A-AEA2-4FB2-B55E-05C65953FD0A}" type="slidenum">
              <a:rPr lang="en-US" smtClean="0"/>
              <a:t>9</a:t>
            </a:fld>
            <a:endParaRPr lang="en-US"/>
          </a:p>
        </p:txBody>
      </p:sp>
    </p:spTree>
    <p:extLst>
      <p:ext uri="{BB962C8B-B14F-4D97-AF65-F5344CB8AC3E}">
        <p14:creationId xmlns:p14="http://schemas.microsoft.com/office/powerpoint/2010/main" val="288516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BADE-CEE9-4E2B-A784-71F6157EC5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50FBBB-F1F0-4F6F-A482-A7FA6944B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7210A8-4E88-4450-B207-E6A5BA58CD18}"/>
              </a:ext>
            </a:extLst>
          </p:cNvPr>
          <p:cNvSpPr>
            <a:spLocks noGrp="1"/>
          </p:cNvSpPr>
          <p:nvPr>
            <p:ph type="dt" sz="half" idx="10"/>
          </p:nvPr>
        </p:nvSpPr>
        <p:spPr>
          <a:xfrm>
            <a:off x="838200" y="6356350"/>
            <a:ext cx="2743200" cy="365125"/>
          </a:xfrm>
          <a:prstGeom prst="rect">
            <a:avLst/>
          </a:prstGeom>
        </p:spPr>
        <p:txBody>
          <a:bodyPr/>
          <a:lstStyle/>
          <a:p>
            <a:fld id="{CD27DCA1-288E-4783-85D2-28807C2D7013}" type="datetime1">
              <a:rPr lang="en-US" smtClean="0"/>
              <a:t>8/31/21</a:t>
            </a:fld>
            <a:endParaRPr lang="en-US"/>
          </a:p>
        </p:txBody>
      </p:sp>
      <p:sp>
        <p:nvSpPr>
          <p:cNvPr id="5" name="Footer Placeholder 4">
            <a:extLst>
              <a:ext uri="{FF2B5EF4-FFF2-40B4-BE49-F238E27FC236}">
                <a16:creationId xmlns:a16="http://schemas.microsoft.com/office/drawing/2014/main" id="{3857FE70-49B3-4E0C-AF77-1A8FBEA7F6A4}"/>
              </a:ext>
            </a:extLst>
          </p:cNvPr>
          <p:cNvSpPr>
            <a:spLocks noGrp="1"/>
          </p:cNvSpPr>
          <p:nvPr>
            <p:ph type="ftr" sz="quarter" idx="11"/>
          </p:nvPr>
        </p:nvSpPr>
        <p:spPr>
          <a:xfrm>
            <a:off x="4038600" y="6391373"/>
            <a:ext cx="4114800" cy="33010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906FEC-FB08-466D-AC9A-446F29542B17}"/>
              </a:ext>
            </a:extLst>
          </p:cNvPr>
          <p:cNvSpPr>
            <a:spLocks noGrp="1"/>
          </p:cNvSpPr>
          <p:nvPr>
            <p:ph type="sldNum" sz="quarter" idx="12"/>
          </p:nvPr>
        </p:nvSpPr>
        <p:spPr>
          <a:xfrm>
            <a:off x="8610600" y="6356350"/>
            <a:ext cx="2743200" cy="365125"/>
          </a:xfrm>
          <a:prstGeom prst="rect">
            <a:avLst/>
          </a:prstGeom>
        </p:spPr>
        <p:txBody>
          <a:bodyPr/>
          <a:lstStyle/>
          <a:p>
            <a:fld id="{E93B0E61-BE12-4FF6-86E2-C6738750B1CD}" type="slidenum">
              <a:rPr lang="en-US" smtClean="0"/>
              <a:t>‹#›</a:t>
            </a:fld>
            <a:endParaRPr lang="en-US"/>
          </a:p>
        </p:txBody>
      </p:sp>
    </p:spTree>
    <p:extLst>
      <p:ext uri="{BB962C8B-B14F-4D97-AF65-F5344CB8AC3E}">
        <p14:creationId xmlns:p14="http://schemas.microsoft.com/office/powerpoint/2010/main" val="2630810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059B-77D8-4046-99CC-78B6597D12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13E4E7-EA97-4C1F-ADFF-D3B257822B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6BC8C-70A5-4B7B-A56D-640983833B51}"/>
              </a:ext>
            </a:extLst>
          </p:cNvPr>
          <p:cNvSpPr>
            <a:spLocks noGrp="1"/>
          </p:cNvSpPr>
          <p:nvPr>
            <p:ph type="dt" sz="half" idx="10"/>
          </p:nvPr>
        </p:nvSpPr>
        <p:spPr>
          <a:xfrm>
            <a:off x="838200" y="6356350"/>
            <a:ext cx="2743200" cy="365125"/>
          </a:xfrm>
          <a:prstGeom prst="rect">
            <a:avLst/>
          </a:prstGeom>
        </p:spPr>
        <p:txBody>
          <a:bodyPr/>
          <a:lstStyle/>
          <a:p>
            <a:fld id="{99D6C34C-4790-4285-9B52-297610091F6D}" type="datetime1">
              <a:rPr lang="en-US" smtClean="0"/>
              <a:t>8/31/21</a:t>
            </a:fld>
            <a:endParaRPr lang="en-US"/>
          </a:p>
        </p:txBody>
      </p:sp>
      <p:sp>
        <p:nvSpPr>
          <p:cNvPr id="5" name="Footer Placeholder 4">
            <a:extLst>
              <a:ext uri="{FF2B5EF4-FFF2-40B4-BE49-F238E27FC236}">
                <a16:creationId xmlns:a16="http://schemas.microsoft.com/office/drawing/2014/main" id="{513C8C11-8E2B-4E0A-8D0F-F6F408688E8C}"/>
              </a:ext>
            </a:extLst>
          </p:cNvPr>
          <p:cNvSpPr>
            <a:spLocks noGrp="1"/>
          </p:cNvSpPr>
          <p:nvPr>
            <p:ph type="ftr" sz="quarter" idx="11"/>
          </p:nvPr>
        </p:nvSpPr>
        <p:spPr>
          <a:xfrm>
            <a:off x="4038600" y="6391373"/>
            <a:ext cx="4114800" cy="33010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95E9A4-7D11-4390-9A2E-27C8A637839C}"/>
              </a:ext>
            </a:extLst>
          </p:cNvPr>
          <p:cNvSpPr>
            <a:spLocks noGrp="1"/>
          </p:cNvSpPr>
          <p:nvPr>
            <p:ph type="sldNum" sz="quarter" idx="12"/>
          </p:nvPr>
        </p:nvSpPr>
        <p:spPr>
          <a:xfrm>
            <a:off x="8610600" y="6356350"/>
            <a:ext cx="2743200" cy="365125"/>
          </a:xfrm>
          <a:prstGeom prst="rect">
            <a:avLst/>
          </a:prstGeom>
        </p:spPr>
        <p:txBody>
          <a:bodyPr/>
          <a:lstStyle/>
          <a:p>
            <a:fld id="{E93B0E61-BE12-4FF6-86E2-C6738750B1CD}" type="slidenum">
              <a:rPr lang="en-US" smtClean="0"/>
              <a:t>‹#›</a:t>
            </a:fld>
            <a:endParaRPr lang="en-US"/>
          </a:p>
        </p:txBody>
      </p:sp>
    </p:spTree>
    <p:extLst>
      <p:ext uri="{BB962C8B-B14F-4D97-AF65-F5344CB8AC3E}">
        <p14:creationId xmlns:p14="http://schemas.microsoft.com/office/powerpoint/2010/main" val="1483956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9116D-A919-4FE6-B5C7-C3045FD489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407AD2-1AC6-4359-A9A2-A27F487F3E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7439C-6016-4BDD-A16C-967ACB202A3B}"/>
              </a:ext>
            </a:extLst>
          </p:cNvPr>
          <p:cNvSpPr>
            <a:spLocks noGrp="1"/>
          </p:cNvSpPr>
          <p:nvPr>
            <p:ph type="dt" sz="half" idx="10"/>
          </p:nvPr>
        </p:nvSpPr>
        <p:spPr>
          <a:xfrm>
            <a:off x="838200" y="6356350"/>
            <a:ext cx="2743200" cy="365125"/>
          </a:xfrm>
          <a:prstGeom prst="rect">
            <a:avLst/>
          </a:prstGeom>
        </p:spPr>
        <p:txBody>
          <a:bodyPr/>
          <a:lstStyle/>
          <a:p>
            <a:fld id="{D3672374-20E6-4884-93AB-0C2BA78D0C03}" type="datetime1">
              <a:rPr lang="en-US" smtClean="0"/>
              <a:t>8/31/21</a:t>
            </a:fld>
            <a:endParaRPr lang="en-US"/>
          </a:p>
        </p:txBody>
      </p:sp>
      <p:sp>
        <p:nvSpPr>
          <p:cNvPr id="5" name="Footer Placeholder 4">
            <a:extLst>
              <a:ext uri="{FF2B5EF4-FFF2-40B4-BE49-F238E27FC236}">
                <a16:creationId xmlns:a16="http://schemas.microsoft.com/office/drawing/2014/main" id="{ACB6FE70-B0FF-4F55-B037-63B0E75704BA}"/>
              </a:ext>
            </a:extLst>
          </p:cNvPr>
          <p:cNvSpPr>
            <a:spLocks noGrp="1"/>
          </p:cNvSpPr>
          <p:nvPr>
            <p:ph type="ftr" sz="quarter" idx="11"/>
          </p:nvPr>
        </p:nvSpPr>
        <p:spPr>
          <a:xfrm>
            <a:off x="4038600" y="6391373"/>
            <a:ext cx="4114800" cy="33010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EFC1909-3C7D-4649-9428-C520572AC055}"/>
              </a:ext>
            </a:extLst>
          </p:cNvPr>
          <p:cNvSpPr>
            <a:spLocks noGrp="1"/>
          </p:cNvSpPr>
          <p:nvPr>
            <p:ph type="sldNum" sz="quarter" idx="12"/>
          </p:nvPr>
        </p:nvSpPr>
        <p:spPr>
          <a:xfrm>
            <a:off x="8610600" y="6356350"/>
            <a:ext cx="2743200" cy="365125"/>
          </a:xfrm>
          <a:prstGeom prst="rect">
            <a:avLst/>
          </a:prstGeom>
        </p:spPr>
        <p:txBody>
          <a:bodyPr/>
          <a:lstStyle/>
          <a:p>
            <a:fld id="{E93B0E61-BE12-4FF6-86E2-C6738750B1CD}" type="slidenum">
              <a:rPr lang="en-US" smtClean="0"/>
              <a:t>‹#›</a:t>
            </a:fld>
            <a:endParaRPr lang="en-US"/>
          </a:p>
        </p:txBody>
      </p:sp>
    </p:spTree>
    <p:extLst>
      <p:ext uri="{BB962C8B-B14F-4D97-AF65-F5344CB8AC3E}">
        <p14:creationId xmlns:p14="http://schemas.microsoft.com/office/powerpoint/2010/main" val="50370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95DC-3A2B-415C-BFAE-97C811FAD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9014A7-10B4-4E0B-AA2A-FA6AE93FE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CC89E-654B-4849-AD7B-5A7752139F96}"/>
              </a:ext>
            </a:extLst>
          </p:cNvPr>
          <p:cNvSpPr>
            <a:spLocks noGrp="1"/>
          </p:cNvSpPr>
          <p:nvPr>
            <p:ph type="dt" sz="half" idx="10"/>
          </p:nvPr>
        </p:nvSpPr>
        <p:spPr>
          <a:xfrm>
            <a:off x="838200" y="6356350"/>
            <a:ext cx="2743200" cy="365125"/>
          </a:xfrm>
          <a:prstGeom prst="rect">
            <a:avLst/>
          </a:prstGeom>
        </p:spPr>
        <p:txBody>
          <a:bodyPr/>
          <a:lstStyle/>
          <a:p>
            <a:fld id="{AC784F55-1DE1-4B60-8701-310958105236}" type="datetime1">
              <a:rPr lang="en-US" smtClean="0"/>
              <a:t>8/31/21</a:t>
            </a:fld>
            <a:endParaRPr lang="en-US"/>
          </a:p>
        </p:txBody>
      </p:sp>
      <p:sp>
        <p:nvSpPr>
          <p:cNvPr id="5" name="Footer Placeholder 4">
            <a:extLst>
              <a:ext uri="{FF2B5EF4-FFF2-40B4-BE49-F238E27FC236}">
                <a16:creationId xmlns:a16="http://schemas.microsoft.com/office/drawing/2014/main" id="{D063643E-96C7-4E2F-8150-038DC4EF80D1}"/>
              </a:ext>
            </a:extLst>
          </p:cNvPr>
          <p:cNvSpPr>
            <a:spLocks noGrp="1"/>
          </p:cNvSpPr>
          <p:nvPr>
            <p:ph type="ftr" sz="quarter" idx="11"/>
          </p:nvPr>
        </p:nvSpPr>
        <p:spPr>
          <a:xfrm>
            <a:off x="4038600" y="6391373"/>
            <a:ext cx="4114800" cy="33010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FD08FF-3319-4F15-BF47-E8B447A99829}"/>
              </a:ext>
            </a:extLst>
          </p:cNvPr>
          <p:cNvSpPr>
            <a:spLocks noGrp="1"/>
          </p:cNvSpPr>
          <p:nvPr>
            <p:ph type="sldNum" sz="quarter" idx="12"/>
          </p:nvPr>
        </p:nvSpPr>
        <p:spPr>
          <a:xfrm>
            <a:off x="8610600" y="6356350"/>
            <a:ext cx="2743200" cy="365125"/>
          </a:xfrm>
          <a:prstGeom prst="rect">
            <a:avLst/>
          </a:prstGeom>
        </p:spPr>
        <p:txBody>
          <a:bodyPr/>
          <a:lstStyle/>
          <a:p>
            <a:fld id="{E93B0E61-BE12-4FF6-86E2-C6738750B1CD}" type="slidenum">
              <a:rPr lang="en-US" smtClean="0"/>
              <a:t>‹#›</a:t>
            </a:fld>
            <a:endParaRPr lang="en-US"/>
          </a:p>
        </p:txBody>
      </p:sp>
    </p:spTree>
    <p:extLst>
      <p:ext uri="{BB962C8B-B14F-4D97-AF65-F5344CB8AC3E}">
        <p14:creationId xmlns:p14="http://schemas.microsoft.com/office/powerpoint/2010/main" val="1204733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ADDC-9ED0-4BA5-ACC7-2D2928FE35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068AB-E5C7-41F7-B4C2-5AC9B2103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384049-694B-4E76-9DF1-6009D7A9E975}"/>
              </a:ext>
            </a:extLst>
          </p:cNvPr>
          <p:cNvSpPr>
            <a:spLocks noGrp="1"/>
          </p:cNvSpPr>
          <p:nvPr>
            <p:ph type="dt" sz="half" idx="10"/>
          </p:nvPr>
        </p:nvSpPr>
        <p:spPr>
          <a:xfrm>
            <a:off x="838200" y="6356350"/>
            <a:ext cx="2743200" cy="365125"/>
          </a:xfrm>
          <a:prstGeom prst="rect">
            <a:avLst/>
          </a:prstGeom>
        </p:spPr>
        <p:txBody>
          <a:bodyPr/>
          <a:lstStyle/>
          <a:p>
            <a:fld id="{BB82B05B-FCBC-4618-A1D1-EC8FD11837C8}" type="datetime1">
              <a:rPr lang="en-US" smtClean="0"/>
              <a:t>8/31/21</a:t>
            </a:fld>
            <a:endParaRPr lang="en-US"/>
          </a:p>
        </p:txBody>
      </p:sp>
      <p:sp>
        <p:nvSpPr>
          <p:cNvPr id="5" name="Footer Placeholder 4">
            <a:extLst>
              <a:ext uri="{FF2B5EF4-FFF2-40B4-BE49-F238E27FC236}">
                <a16:creationId xmlns:a16="http://schemas.microsoft.com/office/drawing/2014/main" id="{958A1097-0CC7-4A83-813F-3015CB94B6B6}"/>
              </a:ext>
            </a:extLst>
          </p:cNvPr>
          <p:cNvSpPr>
            <a:spLocks noGrp="1"/>
          </p:cNvSpPr>
          <p:nvPr>
            <p:ph type="ftr" sz="quarter" idx="11"/>
          </p:nvPr>
        </p:nvSpPr>
        <p:spPr>
          <a:xfrm>
            <a:off x="4038600" y="6391373"/>
            <a:ext cx="4114800" cy="33010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BC0495-AEFC-4D76-B50C-0B0C34533CB2}"/>
              </a:ext>
            </a:extLst>
          </p:cNvPr>
          <p:cNvSpPr>
            <a:spLocks noGrp="1"/>
          </p:cNvSpPr>
          <p:nvPr>
            <p:ph type="sldNum" sz="quarter" idx="12"/>
          </p:nvPr>
        </p:nvSpPr>
        <p:spPr>
          <a:xfrm>
            <a:off x="8610600" y="6356350"/>
            <a:ext cx="2743200" cy="365125"/>
          </a:xfrm>
          <a:prstGeom prst="rect">
            <a:avLst/>
          </a:prstGeom>
        </p:spPr>
        <p:txBody>
          <a:bodyPr/>
          <a:lstStyle/>
          <a:p>
            <a:fld id="{E93B0E61-BE12-4FF6-86E2-C6738750B1CD}" type="slidenum">
              <a:rPr lang="en-US" smtClean="0"/>
              <a:t>‹#›</a:t>
            </a:fld>
            <a:endParaRPr lang="en-US"/>
          </a:p>
        </p:txBody>
      </p:sp>
    </p:spTree>
    <p:extLst>
      <p:ext uri="{BB962C8B-B14F-4D97-AF65-F5344CB8AC3E}">
        <p14:creationId xmlns:p14="http://schemas.microsoft.com/office/powerpoint/2010/main" val="1470177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0FC4-73E7-4CD6-9B95-C08E1A6E0E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E245F5-495F-408B-A26A-AE39EC936A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1A3F9B-7878-46DD-9B5A-6C7AC29EEB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C2893D-2DDC-4ED8-8D1E-84D5BE61AF7D}"/>
              </a:ext>
            </a:extLst>
          </p:cNvPr>
          <p:cNvSpPr>
            <a:spLocks noGrp="1"/>
          </p:cNvSpPr>
          <p:nvPr>
            <p:ph type="dt" sz="half" idx="10"/>
          </p:nvPr>
        </p:nvSpPr>
        <p:spPr>
          <a:xfrm>
            <a:off x="838200" y="6356350"/>
            <a:ext cx="2743200" cy="365125"/>
          </a:xfrm>
          <a:prstGeom prst="rect">
            <a:avLst/>
          </a:prstGeom>
        </p:spPr>
        <p:txBody>
          <a:bodyPr/>
          <a:lstStyle/>
          <a:p>
            <a:fld id="{D2238D0C-8D78-4992-9055-0C72AAF9FEFF}" type="datetime1">
              <a:rPr lang="en-US" smtClean="0"/>
              <a:t>8/31/21</a:t>
            </a:fld>
            <a:endParaRPr lang="en-US"/>
          </a:p>
        </p:txBody>
      </p:sp>
      <p:sp>
        <p:nvSpPr>
          <p:cNvPr id="6" name="Footer Placeholder 5">
            <a:extLst>
              <a:ext uri="{FF2B5EF4-FFF2-40B4-BE49-F238E27FC236}">
                <a16:creationId xmlns:a16="http://schemas.microsoft.com/office/drawing/2014/main" id="{A2C933A3-EB17-4F83-9143-7DFF347FC335}"/>
              </a:ext>
            </a:extLst>
          </p:cNvPr>
          <p:cNvSpPr>
            <a:spLocks noGrp="1"/>
          </p:cNvSpPr>
          <p:nvPr>
            <p:ph type="ftr" sz="quarter" idx="11"/>
          </p:nvPr>
        </p:nvSpPr>
        <p:spPr>
          <a:xfrm>
            <a:off x="4038600" y="6391373"/>
            <a:ext cx="4114800" cy="33010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1868DD-F2B5-4ECB-B1D7-58367E006A40}"/>
              </a:ext>
            </a:extLst>
          </p:cNvPr>
          <p:cNvSpPr>
            <a:spLocks noGrp="1"/>
          </p:cNvSpPr>
          <p:nvPr>
            <p:ph type="sldNum" sz="quarter" idx="12"/>
          </p:nvPr>
        </p:nvSpPr>
        <p:spPr>
          <a:xfrm>
            <a:off x="8610600" y="6356350"/>
            <a:ext cx="2743200" cy="365125"/>
          </a:xfrm>
          <a:prstGeom prst="rect">
            <a:avLst/>
          </a:prstGeom>
        </p:spPr>
        <p:txBody>
          <a:bodyPr/>
          <a:lstStyle/>
          <a:p>
            <a:fld id="{E93B0E61-BE12-4FF6-86E2-C6738750B1CD}" type="slidenum">
              <a:rPr lang="en-US" smtClean="0"/>
              <a:t>‹#›</a:t>
            </a:fld>
            <a:endParaRPr lang="en-US"/>
          </a:p>
        </p:txBody>
      </p:sp>
    </p:spTree>
    <p:extLst>
      <p:ext uri="{BB962C8B-B14F-4D97-AF65-F5344CB8AC3E}">
        <p14:creationId xmlns:p14="http://schemas.microsoft.com/office/powerpoint/2010/main" val="1985026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706C-42F8-41FD-8C47-A597EFF8FA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F4D56F-262F-47F3-854D-89F4179FC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544229-8C4A-4682-8825-030680E20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56EA45-E316-4B1D-8580-A169C93EE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C82DD-570E-4AB6-9ACE-7F1B546601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37D023-CA30-4D92-A4C9-D09C8928667C}"/>
              </a:ext>
            </a:extLst>
          </p:cNvPr>
          <p:cNvSpPr>
            <a:spLocks noGrp="1"/>
          </p:cNvSpPr>
          <p:nvPr>
            <p:ph type="dt" sz="half" idx="10"/>
          </p:nvPr>
        </p:nvSpPr>
        <p:spPr>
          <a:xfrm>
            <a:off x="838200" y="6356350"/>
            <a:ext cx="2743200" cy="365125"/>
          </a:xfrm>
          <a:prstGeom prst="rect">
            <a:avLst/>
          </a:prstGeom>
        </p:spPr>
        <p:txBody>
          <a:bodyPr/>
          <a:lstStyle/>
          <a:p>
            <a:fld id="{B4AA019D-991B-441E-BEC7-489085C22AC0}" type="datetime1">
              <a:rPr lang="en-US" smtClean="0"/>
              <a:t>8/31/21</a:t>
            </a:fld>
            <a:endParaRPr lang="en-US"/>
          </a:p>
        </p:txBody>
      </p:sp>
      <p:sp>
        <p:nvSpPr>
          <p:cNvPr id="8" name="Footer Placeholder 7">
            <a:extLst>
              <a:ext uri="{FF2B5EF4-FFF2-40B4-BE49-F238E27FC236}">
                <a16:creationId xmlns:a16="http://schemas.microsoft.com/office/drawing/2014/main" id="{C4813A8C-2AC3-4009-8E1B-7E1EE957A583}"/>
              </a:ext>
            </a:extLst>
          </p:cNvPr>
          <p:cNvSpPr>
            <a:spLocks noGrp="1"/>
          </p:cNvSpPr>
          <p:nvPr>
            <p:ph type="ftr" sz="quarter" idx="11"/>
          </p:nvPr>
        </p:nvSpPr>
        <p:spPr>
          <a:xfrm>
            <a:off x="4038600" y="6391373"/>
            <a:ext cx="4114800" cy="33010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C887383-8D7E-4CD8-9F50-DD0D2ED495BA}"/>
              </a:ext>
            </a:extLst>
          </p:cNvPr>
          <p:cNvSpPr>
            <a:spLocks noGrp="1"/>
          </p:cNvSpPr>
          <p:nvPr>
            <p:ph type="sldNum" sz="quarter" idx="12"/>
          </p:nvPr>
        </p:nvSpPr>
        <p:spPr>
          <a:xfrm>
            <a:off x="8610600" y="6356350"/>
            <a:ext cx="2743200" cy="365125"/>
          </a:xfrm>
          <a:prstGeom prst="rect">
            <a:avLst/>
          </a:prstGeom>
        </p:spPr>
        <p:txBody>
          <a:bodyPr/>
          <a:lstStyle/>
          <a:p>
            <a:fld id="{E93B0E61-BE12-4FF6-86E2-C6738750B1CD}" type="slidenum">
              <a:rPr lang="en-US" smtClean="0"/>
              <a:t>‹#›</a:t>
            </a:fld>
            <a:endParaRPr lang="en-US"/>
          </a:p>
        </p:txBody>
      </p:sp>
    </p:spTree>
    <p:extLst>
      <p:ext uri="{BB962C8B-B14F-4D97-AF65-F5344CB8AC3E}">
        <p14:creationId xmlns:p14="http://schemas.microsoft.com/office/powerpoint/2010/main" val="3827647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AD0B-A0A9-4F94-9BD5-02BF3AAEA2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B2FD50-E81D-4F73-868D-621C779293F9}"/>
              </a:ext>
            </a:extLst>
          </p:cNvPr>
          <p:cNvSpPr>
            <a:spLocks noGrp="1"/>
          </p:cNvSpPr>
          <p:nvPr>
            <p:ph type="dt" sz="half" idx="10"/>
          </p:nvPr>
        </p:nvSpPr>
        <p:spPr>
          <a:xfrm>
            <a:off x="838200" y="6356350"/>
            <a:ext cx="2743200" cy="365125"/>
          </a:xfrm>
          <a:prstGeom prst="rect">
            <a:avLst/>
          </a:prstGeom>
        </p:spPr>
        <p:txBody>
          <a:bodyPr/>
          <a:lstStyle/>
          <a:p>
            <a:fld id="{51126E11-5C31-4800-A77E-6CC23FF7D133}" type="datetime1">
              <a:rPr lang="en-US" smtClean="0"/>
              <a:t>8/31/21</a:t>
            </a:fld>
            <a:endParaRPr lang="en-US"/>
          </a:p>
        </p:txBody>
      </p:sp>
      <p:sp>
        <p:nvSpPr>
          <p:cNvPr id="4" name="Footer Placeholder 3">
            <a:extLst>
              <a:ext uri="{FF2B5EF4-FFF2-40B4-BE49-F238E27FC236}">
                <a16:creationId xmlns:a16="http://schemas.microsoft.com/office/drawing/2014/main" id="{804D4589-5D74-4791-85A2-0174753D0081}"/>
              </a:ext>
            </a:extLst>
          </p:cNvPr>
          <p:cNvSpPr>
            <a:spLocks noGrp="1"/>
          </p:cNvSpPr>
          <p:nvPr>
            <p:ph type="ftr" sz="quarter" idx="11"/>
          </p:nvPr>
        </p:nvSpPr>
        <p:spPr>
          <a:xfrm>
            <a:off x="4038600" y="6391373"/>
            <a:ext cx="4114800" cy="33010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CB9B398-59F8-4544-91E6-54DDA6F0CF22}"/>
              </a:ext>
            </a:extLst>
          </p:cNvPr>
          <p:cNvSpPr>
            <a:spLocks noGrp="1"/>
          </p:cNvSpPr>
          <p:nvPr>
            <p:ph type="sldNum" sz="quarter" idx="12"/>
          </p:nvPr>
        </p:nvSpPr>
        <p:spPr>
          <a:xfrm>
            <a:off x="8610600" y="6356350"/>
            <a:ext cx="2743200" cy="365125"/>
          </a:xfrm>
          <a:prstGeom prst="rect">
            <a:avLst/>
          </a:prstGeom>
        </p:spPr>
        <p:txBody>
          <a:bodyPr/>
          <a:lstStyle/>
          <a:p>
            <a:fld id="{E93B0E61-BE12-4FF6-86E2-C6738750B1CD}" type="slidenum">
              <a:rPr lang="en-US" smtClean="0"/>
              <a:t>‹#›</a:t>
            </a:fld>
            <a:endParaRPr lang="en-US"/>
          </a:p>
        </p:txBody>
      </p:sp>
    </p:spTree>
    <p:extLst>
      <p:ext uri="{BB962C8B-B14F-4D97-AF65-F5344CB8AC3E}">
        <p14:creationId xmlns:p14="http://schemas.microsoft.com/office/powerpoint/2010/main" val="12095973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FFAD58-0776-4F4A-918D-88D0A696D185}"/>
              </a:ext>
            </a:extLst>
          </p:cNvPr>
          <p:cNvSpPr>
            <a:spLocks noGrp="1"/>
          </p:cNvSpPr>
          <p:nvPr>
            <p:ph type="dt" sz="half" idx="10"/>
          </p:nvPr>
        </p:nvSpPr>
        <p:spPr>
          <a:xfrm>
            <a:off x="838200" y="6356350"/>
            <a:ext cx="2743200" cy="365125"/>
          </a:xfrm>
          <a:prstGeom prst="rect">
            <a:avLst/>
          </a:prstGeom>
        </p:spPr>
        <p:txBody>
          <a:bodyPr/>
          <a:lstStyle/>
          <a:p>
            <a:fld id="{4C64A3C6-4CE6-4D51-A2FD-D5539E30DFC6}" type="datetime1">
              <a:rPr lang="en-US" smtClean="0"/>
              <a:t>8/31/21</a:t>
            </a:fld>
            <a:endParaRPr lang="en-US"/>
          </a:p>
        </p:txBody>
      </p:sp>
      <p:sp>
        <p:nvSpPr>
          <p:cNvPr id="3" name="Footer Placeholder 2">
            <a:extLst>
              <a:ext uri="{FF2B5EF4-FFF2-40B4-BE49-F238E27FC236}">
                <a16:creationId xmlns:a16="http://schemas.microsoft.com/office/drawing/2014/main" id="{AFC50DC2-5BF3-43DB-8815-59B6424F6516}"/>
              </a:ext>
            </a:extLst>
          </p:cNvPr>
          <p:cNvSpPr>
            <a:spLocks noGrp="1"/>
          </p:cNvSpPr>
          <p:nvPr>
            <p:ph type="ftr" sz="quarter" idx="11"/>
          </p:nvPr>
        </p:nvSpPr>
        <p:spPr>
          <a:xfrm>
            <a:off x="4038600" y="6391373"/>
            <a:ext cx="4114800" cy="330102"/>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6E6252-4C12-4B56-90BE-02DF8167DF45}"/>
              </a:ext>
            </a:extLst>
          </p:cNvPr>
          <p:cNvSpPr>
            <a:spLocks noGrp="1"/>
          </p:cNvSpPr>
          <p:nvPr>
            <p:ph type="sldNum" sz="quarter" idx="12"/>
          </p:nvPr>
        </p:nvSpPr>
        <p:spPr>
          <a:xfrm>
            <a:off x="8610600" y="6356350"/>
            <a:ext cx="2743200" cy="365125"/>
          </a:xfrm>
          <a:prstGeom prst="rect">
            <a:avLst/>
          </a:prstGeom>
        </p:spPr>
        <p:txBody>
          <a:bodyPr/>
          <a:lstStyle/>
          <a:p>
            <a:fld id="{E93B0E61-BE12-4FF6-86E2-C6738750B1CD}" type="slidenum">
              <a:rPr lang="en-US" smtClean="0"/>
              <a:t>‹#›</a:t>
            </a:fld>
            <a:endParaRPr lang="en-US"/>
          </a:p>
        </p:txBody>
      </p:sp>
    </p:spTree>
    <p:extLst>
      <p:ext uri="{BB962C8B-B14F-4D97-AF65-F5344CB8AC3E}">
        <p14:creationId xmlns:p14="http://schemas.microsoft.com/office/powerpoint/2010/main" val="2087353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F8DD-9FE4-4F18-A188-72B9AB767A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A0F534-E9F1-4DC3-B17F-C13EC80D6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73589F-DD5E-4754-AB04-185291545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0041AB-5C70-420C-B1D6-428CB14A98A3}"/>
              </a:ext>
            </a:extLst>
          </p:cNvPr>
          <p:cNvSpPr>
            <a:spLocks noGrp="1"/>
          </p:cNvSpPr>
          <p:nvPr>
            <p:ph type="dt" sz="half" idx="10"/>
          </p:nvPr>
        </p:nvSpPr>
        <p:spPr>
          <a:xfrm>
            <a:off x="838200" y="6356350"/>
            <a:ext cx="2743200" cy="365125"/>
          </a:xfrm>
          <a:prstGeom prst="rect">
            <a:avLst/>
          </a:prstGeom>
        </p:spPr>
        <p:txBody>
          <a:bodyPr/>
          <a:lstStyle/>
          <a:p>
            <a:fld id="{8CE529B8-9033-4C37-BEEF-AB787F441DC4}" type="datetime1">
              <a:rPr lang="en-US" smtClean="0"/>
              <a:t>8/31/21</a:t>
            </a:fld>
            <a:endParaRPr lang="en-US"/>
          </a:p>
        </p:txBody>
      </p:sp>
      <p:sp>
        <p:nvSpPr>
          <p:cNvPr id="6" name="Footer Placeholder 5">
            <a:extLst>
              <a:ext uri="{FF2B5EF4-FFF2-40B4-BE49-F238E27FC236}">
                <a16:creationId xmlns:a16="http://schemas.microsoft.com/office/drawing/2014/main" id="{90944FD2-C766-4875-AB04-546971682DA5}"/>
              </a:ext>
            </a:extLst>
          </p:cNvPr>
          <p:cNvSpPr>
            <a:spLocks noGrp="1"/>
          </p:cNvSpPr>
          <p:nvPr>
            <p:ph type="ftr" sz="quarter" idx="11"/>
          </p:nvPr>
        </p:nvSpPr>
        <p:spPr>
          <a:xfrm>
            <a:off x="4038600" y="6391373"/>
            <a:ext cx="4114800" cy="33010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15AAD5-3868-498A-8B25-906633CAC153}"/>
              </a:ext>
            </a:extLst>
          </p:cNvPr>
          <p:cNvSpPr>
            <a:spLocks noGrp="1"/>
          </p:cNvSpPr>
          <p:nvPr>
            <p:ph type="sldNum" sz="quarter" idx="12"/>
          </p:nvPr>
        </p:nvSpPr>
        <p:spPr>
          <a:xfrm>
            <a:off x="8610600" y="6356350"/>
            <a:ext cx="2743200" cy="365125"/>
          </a:xfrm>
          <a:prstGeom prst="rect">
            <a:avLst/>
          </a:prstGeom>
        </p:spPr>
        <p:txBody>
          <a:bodyPr/>
          <a:lstStyle/>
          <a:p>
            <a:fld id="{E93B0E61-BE12-4FF6-86E2-C6738750B1CD}" type="slidenum">
              <a:rPr lang="en-US" smtClean="0"/>
              <a:t>‹#›</a:t>
            </a:fld>
            <a:endParaRPr lang="en-US"/>
          </a:p>
        </p:txBody>
      </p:sp>
    </p:spTree>
    <p:extLst>
      <p:ext uri="{BB962C8B-B14F-4D97-AF65-F5344CB8AC3E}">
        <p14:creationId xmlns:p14="http://schemas.microsoft.com/office/powerpoint/2010/main" val="15567263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6759-054F-48C4-8DA3-07FFC4B36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5D563D-BC0B-489F-840B-1285F32F85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5569F6F-5F4D-4654-9B53-7BB04AE57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9FC940-24D1-4887-B44E-93317FBD0388}"/>
              </a:ext>
            </a:extLst>
          </p:cNvPr>
          <p:cNvSpPr>
            <a:spLocks noGrp="1"/>
          </p:cNvSpPr>
          <p:nvPr>
            <p:ph type="dt" sz="half" idx="10"/>
          </p:nvPr>
        </p:nvSpPr>
        <p:spPr>
          <a:xfrm>
            <a:off x="838200" y="6356350"/>
            <a:ext cx="2743200" cy="365125"/>
          </a:xfrm>
          <a:prstGeom prst="rect">
            <a:avLst/>
          </a:prstGeom>
        </p:spPr>
        <p:txBody>
          <a:bodyPr/>
          <a:lstStyle/>
          <a:p>
            <a:fld id="{106B62EB-2897-49BE-9C36-3D34F282C42B}" type="datetime1">
              <a:rPr lang="en-US" smtClean="0"/>
              <a:t>8/31/21</a:t>
            </a:fld>
            <a:endParaRPr lang="en-US"/>
          </a:p>
        </p:txBody>
      </p:sp>
      <p:sp>
        <p:nvSpPr>
          <p:cNvPr id="6" name="Footer Placeholder 5">
            <a:extLst>
              <a:ext uri="{FF2B5EF4-FFF2-40B4-BE49-F238E27FC236}">
                <a16:creationId xmlns:a16="http://schemas.microsoft.com/office/drawing/2014/main" id="{FFC3AD92-F240-44C1-A5DE-E802305EC767}"/>
              </a:ext>
            </a:extLst>
          </p:cNvPr>
          <p:cNvSpPr>
            <a:spLocks noGrp="1"/>
          </p:cNvSpPr>
          <p:nvPr>
            <p:ph type="ftr" sz="quarter" idx="11"/>
          </p:nvPr>
        </p:nvSpPr>
        <p:spPr>
          <a:xfrm>
            <a:off x="4038600" y="6391373"/>
            <a:ext cx="4114800" cy="33010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4A43046-8317-496D-A8E8-5AB31C519305}"/>
              </a:ext>
            </a:extLst>
          </p:cNvPr>
          <p:cNvSpPr>
            <a:spLocks noGrp="1"/>
          </p:cNvSpPr>
          <p:nvPr>
            <p:ph type="sldNum" sz="quarter" idx="12"/>
          </p:nvPr>
        </p:nvSpPr>
        <p:spPr>
          <a:xfrm>
            <a:off x="8610600" y="6356350"/>
            <a:ext cx="2743200" cy="365125"/>
          </a:xfrm>
          <a:prstGeom prst="rect">
            <a:avLst/>
          </a:prstGeom>
        </p:spPr>
        <p:txBody>
          <a:bodyPr/>
          <a:lstStyle/>
          <a:p>
            <a:fld id="{E93B0E61-BE12-4FF6-86E2-C6738750B1CD}" type="slidenum">
              <a:rPr lang="en-US" smtClean="0"/>
              <a:t>‹#›</a:t>
            </a:fld>
            <a:endParaRPr lang="en-US"/>
          </a:p>
        </p:txBody>
      </p:sp>
    </p:spTree>
    <p:extLst>
      <p:ext uri="{BB962C8B-B14F-4D97-AF65-F5344CB8AC3E}">
        <p14:creationId xmlns:p14="http://schemas.microsoft.com/office/powerpoint/2010/main" val="1012743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DBD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22201-1756-4E02-9C85-691FFFD18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6CD39-9125-4B98-8776-268470ED9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DCD1C384-97FD-4D17-8CDC-7CD043D93B5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3200" y="5685068"/>
            <a:ext cx="1747520" cy="983789"/>
          </a:xfrm>
          <a:prstGeom prst="rect">
            <a:avLst/>
          </a:prstGeom>
        </p:spPr>
      </p:pic>
      <p:pic>
        <p:nvPicPr>
          <p:cNvPr id="10" name="Picture 9">
            <a:extLst>
              <a:ext uri="{FF2B5EF4-FFF2-40B4-BE49-F238E27FC236}">
                <a16:creationId xmlns:a16="http://schemas.microsoft.com/office/drawing/2014/main" id="{F69C5111-A95C-4E44-8ED2-F8514C4214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16118" y="5659120"/>
            <a:ext cx="2172682" cy="1009737"/>
          </a:xfrm>
          <a:prstGeom prst="rect">
            <a:avLst/>
          </a:prstGeom>
        </p:spPr>
      </p:pic>
      <p:sp>
        <p:nvSpPr>
          <p:cNvPr id="13" name="TextBox 12">
            <a:extLst>
              <a:ext uri="{FF2B5EF4-FFF2-40B4-BE49-F238E27FC236}">
                <a16:creationId xmlns:a16="http://schemas.microsoft.com/office/drawing/2014/main" id="{C1A536E7-6E21-4C56-A497-374EA91784CB}"/>
              </a:ext>
            </a:extLst>
          </p:cNvPr>
          <p:cNvSpPr txBox="1"/>
          <p:nvPr userDrawn="1"/>
        </p:nvSpPr>
        <p:spPr>
          <a:xfrm>
            <a:off x="1950720" y="5840822"/>
            <a:ext cx="6457359" cy="646331"/>
          </a:xfrm>
          <a:prstGeom prst="rect">
            <a:avLst/>
          </a:prstGeom>
          <a:noFill/>
        </p:spPr>
        <p:txBody>
          <a:bodyPr wrap="square" rtlCol="0">
            <a:spAutoFit/>
          </a:bodyPr>
          <a:lstStyle/>
          <a:p>
            <a:r>
              <a:rPr lang="en-US" dirty="0"/>
              <a:t>Building Our Future in D4</a:t>
            </a:r>
          </a:p>
          <a:p>
            <a:r>
              <a:rPr lang="en-US" dirty="0"/>
              <a:t>Workshop 2021</a:t>
            </a:r>
          </a:p>
        </p:txBody>
      </p:sp>
    </p:spTree>
    <p:extLst>
      <p:ext uri="{BB962C8B-B14F-4D97-AF65-F5344CB8AC3E}">
        <p14:creationId xmlns:p14="http://schemas.microsoft.com/office/powerpoint/2010/main" val="617599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tostage.com/channel/55756b4d9b5b477d8a8373446fa5194f/recording/b54d052bc6084ab2a31e5231f0413107/watch?source=CHANN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D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077C-06E2-4850-913B-5B4DDE723F28}"/>
              </a:ext>
            </a:extLst>
          </p:cNvPr>
          <p:cNvSpPr>
            <a:spLocks noGrp="1"/>
          </p:cNvSpPr>
          <p:nvPr>
            <p:ph type="ctrTitle"/>
          </p:nvPr>
        </p:nvSpPr>
        <p:spPr/>
        <p:txBody>
          <a:bodyPr/>
          <a:lstStyle/>
          <a:p>
            <a:r>
              <a:rPr lang="en-US" dirty="0">
                <a:solidFill>
                  <a:schemeClr val="bg2">
                    <a:lumMod val="25000"/>
                  </a:schemeClr>
                </a:solidFill>
              </a:rPr>
              <a:t>Building your Clubs</a:t>
            </a:r>
            <a:br>
              <a:rPr lang="en-US" dirty="0">
                <a:solidFill>
                  <a:schemeClr val="bg2">
                    <a:lumMod val="25000"/>
                  </a:schemeClr>
                </a:solidFill>
              </a:rPr>
            </a:br>
            <a:r>
              <a:rPr lang="en-US" dirty="0">
                <a:solidFill>
                  <a:schemeClr val="bg2">
                    <a:lumMod val="25000"/>
                  </a:schemeClr>
                </a:solidFill>
              </a:rPr>
              <a:t>Social Media Presence </a:t>
            </a:r>
          </a:p>
        </p:txBody>
      </p:sp>
      <p:sp>
        <p:nvSpPr>
          <p:cNvPr id="3" name="Subtitle 2">
            <a:extLst>
              <a:ext uri="{FF2B5EF4-FFF2-40B4-BE49-F238E27FC236}">
                <a16:creationId xmlns:a16="http://schemas.microsoft.com/office/drawing/2014/main" id="{2905BCBD-7434-4966-A9D9-A7AF9AABCA50}"/>
              </a:ext>
            </a:extLst>
          </p:cNvPr>
          <p:cNvSpPr>
            <a:spLocks noGrp="1"/>
          </p:cNvSpPr>
          <p:nvPr>
            <p:ph type="subTitle" idx="1"/>
          </p:nvPr>
        </p:nvSpPr>
        <p:spPr>
          <a:xfrm>
            <a:off x="1524000" y="4339525"/>
            <a:ext cx="9144000" cy="826200"/>
          </a:xfrm>
        </p:spPr>
        <p:txBody>
          <a:bodyPr>
            <a:normAutofit lnSpcReduction="10000"/>
          </a:bodyPr>
          <a:lstStyle/>
          <a:p>
            <a:r>
              <a:rPr lang="en-US" dirty="0"/>
              <a:t>Lori Robinson,</a:t>
            </a:r>
          </a:p>
          <a:p>
            <a:r>
              <a:rPr lang="en-US" dirty="0"/>
              <a:t>District 4 Communications Team </a:t>
            </a:r>
          </a:p>
        </p:txBody>
      </p:sp>
      <p:pic>
        <p:nvPicPr>
          <p:cNvPr id="7" name="Picture 6">
            <a:extLst>
              <a:ext uri="{FF2B5EF4-FFF2-40B4-BE49-F238E27FC236}">
                <a16:creationId xmlns:a16="http://schemas.microsoft.com/office/drawing/2014/main" id="{0FD83A39-D95C-42D5-A2A8-338260CA46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882" y="5485658"/>
            <a:ext cx="2285999" cy="1173068"/>
          </a:xfrm>
          <a:prstGeom prst="rect">
            <a:avLst/>
          </a:prstGeom>
        </p:spPr>
      </p:pic>
    </p:spTree>
    <p:extLst>
      <p:ext uri="{BB962C8B-B14F-4D97-AF65-F5344CB8AC3E}">
        <p14:creationId xmlns:p14="http://schemas.microsoft.com/office/powerpoint/2010/main" val="565089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Instagram </a:t>
            </a:r>
          </a:p>
        </p:txBody>
      </p:sp>
      <p:sp>
        <p:nvSpPr>
          <p:cNvPr id="4" name="Content Placeholder 3"/>
          <p:cNvSpPr>
            <a:spLocks noGrp="1"/>
          </p:cNvSpPr>
          <p:nvPr>
            <p:ph sz="half" idx="2"/>
          </p:nvPr>
        </p:nvSpPr>
        <p:spPr/>
        <p:txBody>
          <a:bodyPr/>
          <a:lstStyle/>
          <a:p>
            <a:r>
              <a:rPr lang="en-US" dirty="0"/>
              <a:t>Only on phone</a:t>
            </a:r>
          </a:p>
          <a:p>
            <a:r>
              <a:rPr lang="en-US" dirty="0"/>
              <a:t>Photos and short text</a:t>
            </a:r>
          </a:p>
          <a:p>
            <a:pPr marL="0" indent="0">
              <a:buNone/>
            </a:pPr>
            <a:r>
              <a:rPr lang="en-US" dirty="0"/>
              <a:t>                                     </a:t>
            </a:r>
          </a:p>
          <a:p>
            <a:pPr marL="0" indent="0">
              <a:buNone/>
            </a:pPr>
            <a:r>
              <a:rPr lang="en-US" dirty="0"/>
              <a:t>			</a:t>
            </a:r>
          </a:p>
          <a:p>
            <a:pPr marL="0" indent="0">
              <a:buNone/>
            </a:pPr>
            <a:r>
              <a:rPr lang="en-US" dirty="0"/>
              <a:t>			Open app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119" y="672352"/>
            <a:ext cx="3272048" cy="5849471"/>
          </a:xfrm>
          <a:prstGeom prst="rect">
            <a:avLst/>
          </a:prstGeom>
        </p:spPr>
      </p:pic>
      <p:pic>
        <p:nvPicPr>
          <p:cNvPr id="7" name="Content Placeholder 6"/>
          <p:cNvPicPr>
            <a:picLocks noGrp="1" noChangeAspect="1"/>
          </p:cNvPicPr>
          <p:nvPr>
            <p:ph sz="quarter" idx="4"/>
          </p:nvPr>
        </p:nvPicPr>
        <p:blipFill>
          <a:blip r:embed="rId4"/>
          <a:stretch>
            <a:fillRect/>
          </a:stretch>
        </p:blipFill>
        <p:spPr>
          <a:xfrm>
            <a:off x="5089924" y="3319462"/>
            <a:ext cx="3931644" cy="1247767"/>
          </a:xfrm>
          <a:prstGeom prst="rect">
            <a:avLst/>
          </a:prstGeom>
        </p:spPr>
      </p:pic>
    </p:spTree>
    <p:extLst>
      <p:ext uri="{BB962C8B-B14F-4D97-AF65-F5344CB8AC3E}">
        <p14:creationId xmlns:p14="http://schemas.microsoft.com/office/powerpoint/2010/main" val="4089848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0528" y="439129"/>
            <a:ext cx="2901122" cy="5186363"/>
          </a:xfrm>
        </p:spPr>
      </p:pic>
      <p:sp>
        <p:nvSpPr>
          <p:cNvPr id="4" name="Text Placeholder 3"/>
          <p:cNvSpPr>
            <a:spLocks noGrp="1"/>
          </p:cNvSpPr>
          <p:nvPr>
            <p:ph type="body" sz="half" idx="2"/>
          </p:nvPr>
        </p:nvSpPr>
        <p:spPr>
          <a:xfrm>
            <a:off x="309282" y="2057400"/>
            <a:ext cx="4462743" cy="3811588"/>
          </a:xfrm>
        </p:spPr>
        <p:txBody>
          <a:bodyPr/>
          <a:lstStyle/>
          <a:p>
            <a:endParaRPr lang="en-US" dirty="0"/>
          </a:p>
          <a:p>
            <a:pPr marL="285750" indent="-285750">
              <a:buFont typeface="Arial" panose="020B0604020202020204" pitchFamily="34" charset="0"/>
              <a:buChar char="•"/>
            </a:pPr>
            <a:r>
              <a:rPr lang="en-US" sz="2000" dirty="0"/>
              <a:t>Look for  the Magnifying Glass</a:t>
            </a:r>
          </a:p>
          <a:p>
            <a:pPr marL="285750" indent="-285750">
              <a:buFont typeface="Arial" panose="020B0604020202020204" pitchFamily="34" charset="0"/>
              <a:buChar char="•"/>
            </a:pPr>
            <a:r>
              <a:rPr lang="en-US" sz="2000" dirty="0"/>
              <a:t>Click on the Magnifying Glass</a:t>
            </a:r>
          </a:p>
          <a:p>
            <a:pPr marL="285750" indent="-285750">
              <a:buFont typeface="Arial" panose="020B0604020202020204" pitchFamily="34" charset="0"/>
              <a:buChar char="•"/>
            </a:pPr>
            <a:r>
              <a:rPr lang="en-US" sz="2000" dirty="0"/>
              <a:t>Type in Zonta District 4</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7648" y="457200"/>
            <a:ext cx="3009659" cy="5150223"/>
          </a:xfrm>
          <a:prstGeom prst="rect">
            <a:avLst/>
          </a:prstGeom>
        </p:spPr>
      </p:pic>
    </p:spTree>
    <p:extLst>
      <p:ext uri="{BB962C8B-B14F-4D97-AF65-F5344CB8AC3E}">
        <p14:creationId xmlns:p14="http://schemas.microsoft.com/office/powerpoint/2010/main" val="4025914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459" y="191882"/>
            <a:ext cx="3442447" cy="5563552"/>
          </a:xfrm>
          <a:prstGeom prst="rect">
            <a:avLst/>
          </a:prstGeom>
        </p:spPr>
      </p:pic>
      <p:sp>
        <p:nvSpPr>
          <p:cNvPr id="2" name="Title 1">
            <a:extLst>
              <a:ext uri="{FF2B5EF4-FFF2-40B4-BE49-F238E27FC236}">
                <a16:creationId xmlns:a16="http://schemas.microsoft.com/office/drawing/2014/main" id="{CDD7C5A6-52C9-E04E-9AC1-B54B9684A7DD}"/>
              </a:ext>
            </a:extLst>
          </p:cNvPr>
          <p:cNvSpPr>
            <a:spLocks noGrp="1"/>
          </p:cNvSpPr>
          <p:nvPr>
            <p:ph type="title"/>
          </p:nvPr>
        </p:nvSpPr>
        <p:spPr/>
        <p:txBody>
          <a:bodyPr>
            <a:normAutofit/>
          </a:bodyPr>
          <a:lstStyle/>
          <a:p>
            <a:pPr algn="ctr"/>
            <a:br>
              <a:rPr lang="en-US" b="1" dirty="0"/>
            </a:br>
            <a:r>
              <a:rPr lang="en-US" b="1" dirty="0"/>
              <a:t> </a:t>
            </a:r>
            <a:endParaRPr lang="en-CA" dirty="0"/>
          </a:p>
        </p:txBody>
      </p:sp>
      <p:sp>
        <p:nvSpPr>
          <p:cNvPr id="3" name="Content Placeholder 2">
            <a:extLst>
              <a:ext uri="{FF2B5EF4-FFF2-40B4-BE49-F238E27FC236}">
                <a16:creationId xmlns:a16="http://schemas.microsoft.com/office/drawing/2014/main" id="{4A978EB1-37BB-074E-AF6B-C6D60451181E}"/>
              </a:ext>
            </a:extLst>
          </p:cNvPr>
          <p:cNvSpPr>
            <a:spLocks noGrp="1"/>
          </p:cNvSpPr>
          <p:nvPr>
            <p:ph idx="1"/>
          </p:nvPr>
        </p:nvSpPr>
        <p:spPr>
          <a:xfrm>
            <a:off x="838200" y="793377"/>
            <a:ext cx="5522259" cy="4679576"/>
          </a:xfrm>
        </p:spPr>
        <p:txBody>
          <a:bodyPr>
            <a:normAutofit/>
          </a:bodyPr>
          <a:lstStyle/>
          <a:p>
            <a:r>
              <a:rPr lang="en-CA" dirty="0"/>
              <a:t>Once you’re on the Zonta District 4 page,</a:t>
            </a:r>
          </a:p>
          <a:p>
            <a:endParaRPr lang="en-CA" dirty="0"/>
          </a:p>
          <a:p>
            <a:r>
              <a:rPr lang="en-CA" dirty="0"/>
              <a:t>Click on the post you would like to repost on your page.</a:t>
            </a:r>
          </a:p>
          <a:p>
            <a:endParaRPr lang="en-CA" dirty="0"/>
          </a:p>
          <a:p>
            <a:r>
              <a:rPr lang="en-CA" dirty="0"/>
              <a:t>(Every box) is  post you can share</a:t>
            </a:r>
          </a:p>
          <a:p>
            <a:endParaRPr lang="en-CA" dirty="0"/>
          </a:p>
        </p:txBody>
      </p:sp>
    </p:spTree>
    <p:extLst>
      <p:ext uri="{BB962C8B-B14F-4D97-AF65-F5344CB8AC3E}">
        <p14:creationId xmlns:p14="http://schemas.microsoft.com/office/powerpoint/2010/main" val="3261792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32734" y="615389"/>
            <a:ext cx="4130937" cy="5133378"/>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19887" y="418829"/>
            <a:ext cx="3764928" cy="5526499"/>
          </a:xfrm>
        </p:spPr>
      </p:pic>
    </p:spTree>
    <p:extLst>
      <p:ext uri="{BB962C8B-B14F-4D97-AF65-F5344CB8AC3E}">
        <p14:creationId xmlns:p14="http://schemas.microsoft.com/office/powerpoint/2010/main" val="33869709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13295" y="365125"/>
            <a:ext cx="3724835" cy="6371851"/>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395" y="1789173"/>
            <a:ext cx="3471679" cy="2822454"/>
          </a:xfrm>
          <a:prstGeom prst="rect">
            <a:avLst/>
          </a:prstGeom>
        </p:spPr>
      </p:pic>
    </p:spTree>
    <p:extLst>
      <p:ext uri="{BB962C8B-B14F-4D97-AF65-F5344CB8AC3E}">
        <p14:creationId xmlns:p14="http://schemas.microsoft.com/office/powerpoint/2010/main" val="1251012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0199"/>
            <a:ext cx="4043082" cy="4289613"/>
          </a:xfrm>
        </p:spPr>
        <p:txBody>
          <a:bodyPr>
            <a:normAutofit fontScale="90000"/>
          </a:bodyPr>
          <a:lstStyle/>
          <a:p>
            <a:r>
              <a:rPr lang="en-US" dirty="0"/>
              <a:t>Retweet </a:t>
            </a:r>
            <a:br>
              <a:rPr lang="en-US" dirty="0"/>
            </a:br>
            <a:br>
              <a:rPr lang="en-US" dirty="0"/>
            </a:br>
            <a:r>
              <a:rPr lang="en-US" dirty="0"/>
              <a:t>Zonta District 4</a:t>
            </a:r>
            <a:br>
              <a:rPr lang="en-US" dirty="0"/>
            </a:br>
            <a:r>
              <a:rPr lang="en-US" dirty="0"/>
              <a:t>Retweeted from the Zonta Club of </a:t>
            </a:r>
            <a:br>
              <a:rPr lang="en-US" dirty="0"/>
            </a:br>
            <a:r>
              <a:rPr lang="en-US" dirty="0"/>
              <a:t>Kitchener Waterloo.</a:t>
            </a:r>
            <a:br>
              <a:rPr lang="en-US" dirty="0"/>
            </a:br>
            <a:br>
              <a:rPr lang="en-US" dirty="0"/>
            </a:br>
            <a:br>
              <a:rPr lang="en-US" dirty="0"/>
            </a:br>
            <a:br>
              <a:rPr lang="en-US" dirty="0"/>
            </a:br>
            <a:r>
              <a:rPr lang="en-US" dirty="0"/>
              <a: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01" y="365125"/>
            <a:ext cx="3536575" cy="6130905"/>
          </a:xfrm>
        </p:spPr>
      </p:pic>
    </p:spTree>
    <p:extLst>
      <p:ext uri="{BB962C8B-B14F-4D97-AF65-F5344CB8AC3E}">
        <p14:creationId xmlns:p14="http://schemas.microsoft.com/office/powerpoint/2010/main" val="3844406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the numbers up</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223" y="1027905"/>
            <a:ext cx="3844889" cy="5241608"/>
          </a:xfrm>
        </p:spPr>
      </p:pic>
      <p:pic>
        <p:nvPicPr>
          <p:cNvPr id="3" name="Picture 2"/>
          <p:cNvPicPr>
            <a:picLocks noChangeAspect="1"/>
          </p:cNvPicPr>
          <p:nvPr/>
        </p:nvPicPr>
        <p:blipFill>
          <a:blip r:embed="rId4"/>
          <a:stretch>
            <a:fillRect/>
          </a:stretch>
        </p:blipFill>
        <p:spPr>
          <a:xfrm>
            <a:off x="318022" y="2188590"/>
            <a:ext cx="4778413" cy="2920237"/>
          </a:xfrm>
          <a:prstGeom prst="rect">
            <a:avLst/>
          </a:prstGeom>
        </p:spPr>
      </p:pic>
    </p:spTree>
    <p:extLst>
      <p:ext uri="{BB962C8B-B14F-4D97-AF65-F5344CB8AC3E}">
        <p14:creationId xmlns:p14="http://schemas.microsoft.com/office/powerpoint/2010/main" val="42191368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Zonta International </a:t>
            </a:r>
          </a:p>
        </p:txBody>
      </p:sp>
      <p:sp>
        <p:nvSpPr>
          <p:cNvPr id="3" name="Content Placeholder 2"/>
          <p:cNvSpPr>
            <a:spLocks noGrp="1"/>
          </p:cNvSpPr>
          <p:nvPr>
            <p:ph idx="1"/>
          </p:nvPr>
        </p:nvSpPr>
        <p:spPr>
          <a:xfrm>
            <a:off x="838200" y="1986990"/>
            <a:ext cx="10515600" cy="3082551"/>
          </a:xfrm>
        </p:spPr>
        <p:txBody>
          <a:bodyPr>
            <a:normAutofit fontScale="92500" lnSpcReduction="20000"/>
          </a:bodyPr>
          <a:lstStyle/>
          <a:p>
            <a:pPr marL="0" indent="0">
              <a:buNone/>
            </a:pPr>
            <a:endParaRPr lang="en-US" dirty="0"/>
          </a:p>
          <a:p>
            <a:pPr marL="0" indent="0">
              <a:buNone/>
            </a:pPr>
            <a:r>
              <a:rPr lang="en-US" dirty="0"/>
              <a:t>Zonta Leadership program </a:t>
            </a:r>
          </a:p>
          <a:p>
            <a:pPr marL="0" indent="0">
              <a:buNone/>
            </a:pPr>
            <a:r>
              <a:rPr lang="en-US" dirty="0"/>
              <a:t>https://www.zonta.org/Web/My_Zonta/Tools/Leadership</a:t>
            </a:r>
          </a:p>
          <a:p>
            <a:pPr marL="0" indent="0">
              <a:buNone/>
            </a:pPr>
            <a:r>
              <a:rPr lang="en-US" dirty="0"/>
              <a:t> </a:t>
            </a:r>
          </a:p>
          <a:p>
            <a:pPr marL="0" indent="0">
              <a:buNone/>
            </a:pPr>
            <a:r>
              <a:rPr lang="en-US" b="1" dirty="0"/>
              <a:t>5.5 Social Media Best Practices </a:t>
            </a:r>
            <a:endParaRPr lang="en-US" dirty="0"/>
          </a:p>
          <a:p>
            <a:pPr marL="0" indent="0">
              <a:buNone/>
            </a:pPr>
            <a:r>
              <a:rPr lang="en-US" dirty="0"/>
              <a:t>Social Media at the Club level </a:t>
            </a:r>
          </a:p>
          <a:p>
            <a:pPr marL="0" indent="0">
              <a:buNone/>
            </a:pPr>
            <a:r>
              <a:rPr lang="en-US" u="sng" dirty="0">
                <a:hlinkClick r:id="rId3"/>
              </a:rPr>
              <a:t>https://www.gotostage.com/channel/55756b4d9b5b477d8a8373446fa5194f/recording/b54d052bc6084ab2a31e5231f0413107/watch?source=CHANNEL</a:t>
            </a:r>
            <a:endParaRPr lang="en-US" dirty="0"/>
          </a:p>
        </p:txBody>
      </p:sp>
    </p:spTree>
    <p:extLst>
      <p:ext uri="{BB962C8B-B14F-4D97-AF65-F5344CB8AC3E}">
        <p14:creationId xmlns:p14="http://schemas.microsoft.com/office/powerpoint/2010/main" val="848233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4554D8-2BEF-4240-A00D-4DA0A3AB2649}"/>
              </a:ext>
            </a:extLst>
          </p:cNvPr>
          <p:cNvSpPr>
            <a:spLocks noGrp="1"/>
          </p:cNvSpPr>
          <p:nvPr>
            <p:ph type="body" idx="1"/>
          </p:nvPr>
        </p:nvSpPr>
        <p:spPr>
          <a:xfrm>
            <a:off x="3170607" y="5257799"/>
            <a:ext cx="6815791" cy="831851"/>
          </a:xfrm>
        </p:spPr>
        <p:txBody>
          <a:bodyPr/>
          <a:lstStyle/>
          <a:p>
            <a:pPr algn="ctr"/>
            <a:r>
              <a:rPr lang="en-CA" dirty="0"/>
              <a:t>Thank you so much for your attention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813" y="133865"/>
            <a:ext cx="5949380" cy="5123934"/>
          </a:xfrm>
          <a:prstGeom prst="rect">
            <a:avLst/>
          </a:prstGeom>
        </p:spPr>
      </p:pic>
    </p:spTree>
    <p:extLst>
      <p:ext uri="{BB962C8B-B14F-4D97-AF65-F5344CB8AC3E}">
        <p14:creationId xmlns:p14="http://schemas.microsoft.com/office/powerpoint/2010/main" val="1732942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Media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8978" y="1449108"/>
            <a:ext cx="6134044" cy="4351338"/>
          </a:xfrm>
        </p:spPr>
      </p:pic>
    </p:spTree>
    <p:extLst>
      <p:ext uri="{BB962C8B-B14F-4D97-AF65-F5344CB8AC3E}">
        <p14:creationId xmlns:p14="http://schemas.microsoft.com/office/powerpoint/2010/main" val="733869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828800" y="706691"/>
            <a:ext cx="8323730" cy="4120202"/>
          </a:xfrm>
          <a:prstGeom prst="rect">
            <a:avLst/>
          </a:prstGeom>
        </p:spPr>
      </p:pic>
    </p:spTree>
    <p:extLst>
      <p:ext uri="{BB962C8B-B14F-4D97-AF65-F5344CB8AC3E}">
        <p14:creationId xmlns:p14="http://schemas.microsoft.com/office/powerpoint/2010/main" val="4027285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8565"/>
            <a:ext cx="10515600" cy="1072123"/>
          </a:xfrm>
        </p:spPr>
        <p:txBody>
          <a:bodyPr>
            <a:normAutofit fontScale="90000"/>
          </a:bodyPr>
          <a:lstStyle/>
          <a:p>
            <a:pPr algn="ctr"/>
            <a:r>
              <a:rPr lang="en-US" b="1" dirty="0"/>
              <a:t>How Often to Post on Social Media</a:t>
            </a:r>
            <a:br>
              <a:rPr lang="en-US" dirty="0"/>
            </a:b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3887" y="1354977"/>
            <a:ext cx="6275968" cy="4351338"/>
          </a:xfrm>
        </p:spPr>
      </p:pic>
    </p:spTree>
    <p:extLst>
      <p:ext uri="{BB962C8B-B14F-4D97-AF65-F5344CB8AC3E}">
        <p14:creationId xmlns:p14="http://schemas.microsoft.com/office/powerpoint/2010/main" val="1686593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fontScale="90000"/>
          </a:bodyPr>
          <a:lstStyle/>
          <a:p>
            <a:pPr algn="ctr"/>
            <a:r>
              <a:rPr lang="en-US" b="1" dirty="0"/>
              <a:t>Help us post your information </a:t>
            </a:r>
            <a:br>
              <a:rPr lang="en-US" b="1" dirty="0"/>
            </a:br>
            <a:r>
              <a:rPr lang="en-US" b="1" dirty="0"/>
              <a:t>easily, quickly, and accurately</a:t>
            </a:r>
            <a:br>
              <a:rPr lang="en-US" dirty="0"/>
            </a:br>
            <a:endParaRPr lang="en-US" dirty="0"/>
          </a:p>
        </p:txBody>
      </p:sp>
      <p:sp>
        <p:nvSpPr>
          <p:cNvPr id="3" name="Content Placeholder 2"/>
          <p:cNvSpPr>
            <a:spLocks noGrp="1"/>
          </p:cNvSpPr>
          <p:nvPr>
            <p:ph sz="half" idx="1"/>
          </p:nvPr>
        </p:nvSpPr>
        <p:spPr>
          <a:xfrm>
            <a:off x="838200" y="1341531"/>
            <a:ext cx="5181600" cy="4835432"/>
          </a:xfrm>
        </p:spPr>
        <p:txBody>
          <a:bodyPr/>
          <a:lstStyle/>
          <a:p>
            <a:pPr marL="0" indent="0">
              <a:buNone/>
            </a:pPr>
            <a:r>
              <a:rPr lang="en-US" dirty="0"/>
              <a:t>In a Word document- so we can copy and paste</a:t>
            </a:r>
          </a:p>
          <a:p>
            <a:pPr lvl="0"/>
            <a:r>
              <a:rPr lang="en-US" dirty="0"/>
              <a:t>A title</a:t>
            </a:r>
          </a:p>
          <a:p>
            <a:pPr lvl="0"/>
            <a:r>
              <a:rPr lang="en-US" dirty="0"/>
              <a:t>Blurb- approximately 150 words or less- brief description</a:t>
            </a:r>
          </a:p>
          <a:p>
            <a:pPr lvl="0"/>
            <a:r>
              <a:rPr lang="en-US" dirty="0"/>
              <a:t>Any links or hashtags</a:t>
            </a:r>
          </a:p>
          <a:p>
            <a:pPr lvl="0"/>
            <a:r>
              <a:rPr lang="en-US" dirty="0"/>
              <a:t>A longer description for events with all the details </a:t>
            </a:r>
          </a:p>
          <a:p>
            <a:endParaRPr lang="en-US" dirty="0"/>
          </a:p>
        </p:txBody>
      </p:sp>
      <p:sp>
        <p:nvSpPr>
          <p:cNvPr id="4" name="Content Placeholder 3"/>
          <p:cNvSpPr>
            <a:spLocks noGrp="1"/>
          </p:cNvSpPr>
          <p:nvPr>
            <p:ph sz="half" idx="2"/>
          </p:nvPr>
        </p:nvSpPr>
        <p:spPr>
          <a:xfrm>
            <a:off x="6172200" y="1341531"/>
            <a:ext cx="5181600" cy="4351338"/>
          </a:xfrm>
        </p:spPr>
        <p:txBody>
          <a:bodyPr/>
          <a:lstStyle/>
          <a:p>
            <a:pPr marL="0" indent="0">
              <a:buNone/>
            </a:pPr>
            <a:r>
              <a:rPr lang="en-US" dirty="0"/>
              <a:t>Poster</a:t>
            </a:r>
          </a:p>
          <a:p>
            <a:pPr lvl="0"/>
            <a:r>
              <a:rPr lang="en-US" dirty="0"/>
              <a:t>If you want us to link to a poster, it can be a pdf.</a:t>
            </a:r>
          </a:p>
          <a:p>
            <a:pPr lvl="0"/>
            <a:r>
              <a:rPr lang="en-US" dirty="0"/>
              <a:t>If you want us to show the entire poster, must be a jpeg.</a:t>
            </a:r>
          </a:p>
          <a:p>
            <a:r>
              <a:rPr lang="en-US" dirty="0"/>
              <a:t>Pictures</a:t>
            </a:r>
          </a:p>
          <a:p>
            <a:pPr lvl="0"/>
            <a:r>
              <a:rPr lang="en-US" dirty="0"/>
              <a:t>Must be either a jpeg or </a:t>
            </a:r>
            <a:r>
              <a:rPr lang="en-US" dirty="0" err="1"/>
              <a:t>png</a:t>
            </a:r>
            <a:r>
              <a:rPr lang="en-US" dirty="0"/>
              <a:t>.</a:t>
            </a:r>
          </a:p>
          <a:p>
            <a:pPr lvl="0"/>
            <a:r>
              <a:rPr lang="en-US" dirty="0"/>
              <a:t>Please do not include in the Word document as it wont copy</a:t>
            </a:r>
          </a:p>
          <a:p>
            <a:endParaRPr lang="en-US" dirty="0"/>
          </a:p>
        </p:txBody>
      </p:sp>
    </p:spTree>
    <p:extLst>
      <p:ext uri="{BB962C8B-B14F-4D97-AF65-F5344CB8AC3E}">
        <p14:creationId xmlns:p14="http://schemas.microsoft.com/office/powerpoint/2010/main" val="40065162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C5A6-52C9-E04E-9AC1-B54B9684A7DD}"/>
              </a:ext>
            </a:extLst>
          </p:cNvPr>
          <p:cNvSpPr>
            <a:spLocks noGrp="1"/>
          </p:cNvSpPr>
          <p:nvPr>
            <p:ph type="title"/>
          </p:nvPr>
        </p:nvSpPr>
        <p:spPr/>
        <p:txBody>
          <a:bodyPr>
            <a:normAutofit fontScale="90000"/>
          </a:bodyPr>
          <a:lstStyle/>
          <a:p>
            <a:pPr algn="ctr"/>
            <a:br>
              <a:rPr lang="en-US" b="1" dirty="0"/>
            </a:br>
            <a:r>
              <a:rPr lang="en-US" b="1" dirty="0"/>
              <a:t>SHARING ZONTA POSTS</a:t>
            </a:r>
            <a:br>
              <a:rPr lang="en-US" b="1" dirty="0"/>
            </a:br>
            <a:r>
              <a:rPr lang="en-US" b="1" dirty="0"/>
              <a:t>ON YOUR PERSONAL SOCIAL MEDIA PAGE</a:t>
            </a:r>
            <a:br>
              <a:rPr lang="en-US" b="1" dirty="0"/>
            </a:b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1107" y="1963270"/>
            <a:ext cx="5769785" cy="3245504"/>
          </a:xfrm>
        </p:spPr>
      </p:pic>
    </p:spTree>
    <p:extLst>
      <p:ext uri="{BB962C8B-B14F-4D97-AF65-F5344CB8AC3E}">
        <p14:creationId xmlns:p14="http://schemas.microsoft.com/office/powerpoint/2010/main" val="2668621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E3E13E-071D-B347-8BA4-F138F23FC105}"/>
              </a:ext>
            </a:extLst>
          </p:cNvPr>
          <p:cNvSpPr>
            <a:spLocks noGrp="1"/>
          </p:cNvSpPr>
          <p:nvPr>
            <p:ph type="body" idx="1"/>
          </p:nvPr>
        </p:nvSpPr>
        <p:spPr/>
        <p:txBody>
          <a:bodyPr/>
          <a:lstStyle/>
          <a:p>
            <a:r>
              <a:rPr lang="en-CA" dirty="0"/>
              <a:t>Facebook</a:t>
            </a:r>
          </a:p>
        </p:txBody>
      </p:sp>
      <p:sp>
        <p:nvSpPr>
          <p:cNvPr id="4" name="Content Placeholder 3">
            <a:extLst>
              <a:ext uri="{FF2B5EF4-FFF2-40B4-BE49-F238E27FC236}">
                <a16:creationId xmlns:a16="http://schemas.microsoft.com/office/drawing/2014/main" id="{08E0D40C-8ED6-3247-9937-9B8891C1C8A0}"/>
              </a:ext>
            </a:extLst>
          </p:cNvPr>
          <p:cNvSpPr>
            <a:spLocks noGrp="1"/>
          </p:cNvSpPr>
          <p:nvPr>
            <p:ph sz="half" idx="2"/>
          </p:nvPr>
        </p:nvSpPr>
        <p:spPr/>
        <p:txBody>
          <a:bodyPr/>
          <a:lstStyle/>
          <a:p>
            <a:r>
              <a:rPr lang="en-US" dirty="0">
                <a:ln w="0"/>
                <a:effectLst>
                  <a:outerShdw blurRad="38100" dist="19050" dir="2700000" algn="tl" rotWithShape="0">
                    <a:schemeClr val="dk1">
                      <a:alpha val="40000"/>
                    </a:schemeClr>
                  </a:outerShdw>
                </a:effectLst>
              </a:rPr>
              <a:t>Go on your</a:t>
            </a:r>
          </a:p>
          <a:p>
            <a:r>
              <a:rPr lang="en-US" dirty="0" err="1">
                <a:ln w="0"/>
                <a:effectLst>
                  <a:outerShdw blurRad="38100" dist="19050" dir="2700000" algn="tl" rotWithShape="0">
                    <a:schemeClr val="dk1">
                      <a:alpha val="40000"/>
                    </a:schemeClr>
                  </a:outerShdw>
                </a:effectLst>
              </a:rPr>
              <a:t>facebook</a:t>
            </a:r>
            <a:r>
              <a:rPr lang="en-US" dirty="0">
                <a:ln w="0"/>
                <a:effectLst>
                  <a:outerShdw blurRad="38100" dist="19050" dir="2700000" algn="tl" rotWithShape="0">
                    <a:schemeClr val="dk1">
                      <a:alpha val="40000"/>
                    </a:schemeClr>
                  </a:outerShdw>
                </a:effectLst>
              </a:rPr>
              <a:t> page</a:t>
            </a:r>
          </a:p>
          <a:p>
            <a:pPr algn="ctr"/>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On the top “Search” bar, </a:t>
            </a:r>
          </a:p>
          <a:p>
            <a:r>
              <a:rPr lang="en-US" dirty="0">
                <a:ln w="0"/>
                <a:effectLst>
                  <a:outerShdw blurRad="38100" dist="19050" dir="2700000" algn="tl" rotWithShape="0">
                    <a:schemeClr val="dk1">
                      <a:alpha val="40000"/>
                    </a:schemeClr>
                  </a:outerShdw>
                </a:effectLst>
              </a:rPr>
              <a:t>type </a:t>
            </a:r>
            <a:r>
              <a:rPr lang="en-US" dirty="0" err="1">
                <a:ln w="0"/>
                <a:effectLst>
                  <a:outerShdw blurRad="38100" dist="19050" dir="2700000" algn="tl" rotWithShape="0">
                    <a:schemeClr val="dk1">
                      <a:alpha val="40000"/>
                    </a:schemeClr>
                  </a:outerShdw>
                </a:effectLst>
              </a:rPr>
              <a:t>zonta</a:t>
            </a:r>
            <a:r>
              <a:rPr lang="en-US" dirty="0">
                <a:ln w="0"/>
                <a:effectLst>
                  <a:outerShdw blurRad="38100" dist="19050" dir="2700000" algn="tl" rotWithShape="0">
                    <a:schemeClr val="dk1">
                      <a:alpha val="40000"/>
                    </a:schemeClr>
                  </a:outerShdw>
                </a:effectLst>
              </a:rPr>
              <a:t> district 4</a:t>
            </a:r>
            <a:endParaRPr lang="en-CA"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588168" y="365125"/>
            <a:ext cx="4013034" cy="6089534"/>
          </a:xfrm>
        </p:spPr>
      </p:pic>
    </p:spTree>
    <p:extLst>
      <p:ext uri="{BB962C8B-B14F-4D97-AF65-F5344CB8AC3E}">
        <p14:creationId xmlns:p14="http://schemas.microsoft.com/office/powerpoint/2010/main" val="1631714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805827"/>
            <a:ext cx="5042834" cy="2846854"/>
          </a:xfrm>
        </p:spPr>
        <p:txBody>
          <a:bodyPr>
            <a:normAutofit fontScale="77500" lnSpcReduction="20000"/>
          </a:bodyPr>
          <a:lstStyle/>
          <a:p>
            <a:pPr marL="0" indent="0">
              <a:buNone/>
            </a:pPr>
            <a:r>
              <a:rPr lang="en-US" dirty="0">
                <a:ln w="0"/>
                <a:effectLst>
                  <a:outerShdw blurRad="38100" dist="19050" dir="2700000" algn="tl" rotWithShape="0">
                    <a:schemeClr val="dk1">
                      <a:alpha val="40000"/>
                    </a:schemeClr>
                  </a:outerShdw>
                </a:effectLst>
              </a:rPr>
              <a:t>You now have an option to:</a:t>
            </a:r>
          </a:p>
          <a:p>
            <a:pPr marL="0" indent="0">
              <a:buNone/>
            </a:pPr>
            <a:endParaRPr lang="en-US" sz="800" b="1" i="1" dirty="0">
              <a:ln w="0"/>
              <a:effectLst>
                <a:outerShdw blurRad="38100" dist="19050" dir="2700000" algn="tl" rotWithShape="0">
                  <a:schemeClr val="dk1">
                    <a:alpha val="40000"/>
                  </a:schemeClr>
                </a:outerShdw>
              </a:effectLst>
            </a:endParaRPr>
          </a:p>
          <a:p>
            <a:pPr marL="0" indent="0">
              <a:buNone/>
            </a:pPr>
            <a:r>
              <a:rPr lang="en-US" b="1" i="1" dirty="0">
                <a:ln w="0"/>
                <a:effectLst>
                  <a:outerShdw blurRad="38100" dist="19050" dir="2700000" algn="tl" rotWithShape="0">
                    <a:schemeClr val="dk1">
                      <a:alpha val="40000"/>
                    </a:schemeClr>
                  </a:outerShdw>
                </a:effectLst>
              </a:rPr>
              <a:t>Share Now</a:t>
            </a:r>
          </a:p>
          <a:p>
            <a:pPr marL="0" indent="0">
              <a:buNone/>
            </a:pPr>
            <a:r>
              <a:rPr lang="en-US" b="1" i="1" dirty="0">
                <a:ln w="0"/>
                <a:effectLst>
                  <a:outerShdw blurRad="38100" dist="19050" dir="2700000" algn="tl" rotWithShape="0">
                    <a:schemeClr val="dk1">
                      <a:alpha val="40000"/>
                    </a:schemeClr>
                  </a:outerShdw>
                </a:effectLst>
              </a:rPr>
              <a:t>-</a:t>
            </a:r>
            <a:r>
              <a:rPr lang="en-US" dirty="0">
                <a:ln w="0"/>
                <a:effectLst>
                  <a:outerShdw blurRad="38100" dist="19050" dir="2700000" algn="tl" rotWithShape="0">
                    <a:schemeClr val="dk1">
                      <a:alpha val="40000"/>
                    </a:schemeClr>
                  </a:outerShdw>
                </a:effectLst>
              </a:rPr>
              <a:t>post as posted</a:t>
            </a:r>
          </a:p>
          <a:p>
            <a:pPr marL="0" indent="0">
              <a:buNone/>
            </a:pPr>
            <a:endParaRPr lang="en-US" sz="800" b="1" i="1" dirty="0">
              <a:ln w="0"/>
              <a:effectLst>
                <a:outerShdw blurRad="38100" dist="19050" dir="2700000" algn="tl" rotWithShape="0">
                  <a:schemeClr val="dk1">
                    <a:alpha val="40000"/>
                  </a:schemeClr>
                </a:outerShdw>
              </a:effectLst>
            </a:endParaRPr>
          </a:p>
          <a:p>
            <a:pPr marL="0" indent="0">
              <a:buNone/>
            </a:pPr>
            <a:r>
              <a:rPr lang="en-US" b="1" i="1" dirty="0">
                <a:ln w="0"/>
                <a:effectLst>
                  <a:outerShdw blurRad="38100" dist="19050" dir="2700000" algn="tl" rotWithShape="0">
                    <a:schemeClr val="dk1">
                      <a:alpha val="40000"/>
                    </a:schemeClr>
                  </a:outerShdw>
                </a:effectLst>
              </a:rPr>
              <a:t>Write a post </a:t>
            </a:r>
          </a:p>
          <a:p>
            <a:pPr marL="0" indent="0">
              <a:buNone/>
            </a:pPr>
            <a:r>
              <a:rPr lang="en-US" b="1" i="1" dirty="0">
                <a:ln w="0"/>
                <a:effectLst>
                  <a:outerShdw blurRad="38100" dist="19050" dir="2700000" algn="tl" rotWithShape="0">
                    <a:schemeClr val="dk1">
                      <a:alpha val="40000"/>
                    </a:schemeClr>
                  </a:outerShdw>
                </a:effectLst>
              </a:rPr>
              <a:t>-</a:t>
            </a:r>
            <a:r>
              <a:rPr lang="en-US" dirty="0">
                <a:ln w="0"/>
                <a:effectLst>
                  <a:outerShdw blurRad="38100" dist="19050" dir="2700000" algn="tl" rotWithShape="0">
                    <a:schemeClr val="dk1">
                      <a:alpha val="40000"/>
                    </a:schemeClr>
                  </a:outerShdw>
                </a:effectLst>
              </a:rPr>
              <a:t>adding comments to add to the post or</a:t>
            </a:r>
            <a:endParaRPr lang="en-US" sz="800" dirty="0">
              <a:ln w="0"/>
              <a:effectLst>
                <a:outerShdw blurRad="38100" dist="19050" dir="2700000" algn="tl" rotWithShape="0">
                  <a:schemeClr val="dk1">
                    <a:alpha val="40000"/>
                  </a:schemeClr>
                </a:outerShdw>
              </a:effectLst>
            </a:endParaRPr>
          </a:p>
          <a:p>
            <a:pPr marL="0" indent="0">
              <a:buNone/>
            </a:pPr>
            <a:endParaRPr lang="en-US" sz="800" b="1" i="1" dirty="0">
              <a:ln w="0"/>
              <a:effectLst>
                <a:outerShdw blurRad="38100" dist="19050" dir="2700000" algn="tl" rotWithShape="0">
                  <a:schemeClr val="dk1">
                    <a:alpha val="40000"/>
                  </a:schemeClr>
                </a:outerShdw>
              </a:effectLst>
            </a:endParaRPr>
          </a:p>
          <a:p>
            <a:pPr marL="0" indent="0">
              <a:buNone/>
            </a:pPr>
            <a:r>
              <a:rPr lang="en-US" b="1" i="1" dirty="0">
                <a:ln w="0"/>
                <a:effectLst>
                  <a:outerShdw blurRad="38100" dist="19050" dir="2700000" algn="tl" rotWithShape="0">
                    <a:schemeClr val="dk1">
                      <a:alpha val="40000"/>
                    </a:schemeClr>
                  </a:outerShdw>
                </a:effectLst>
              </a:rPr>
              <a:t>Send as Message</a:t>
            </a:r>
            <a:endParaRPr lang="en-US" dirty="0">
              <a:ln w="0"/>
              <a:effectLst>
                <a:outerShdw blurRad="38100" dist="19050" dir="2700000" algn="tl" rotWithShape="0">
                  <a:schemeClr val="dk1">
                    <a:alpha val="40000"/>
                  </a:schemeClr>
                </a:outerShdw>
              </a:effectLst>
            </a:endParaRPr>
          </a:p>
          <a:p>
            <a:endParaRPr lang="en-US"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05877" y="778131"/>
            <a:ext cx="4164288" cy="5622669"/>
          </a:xfrm>
        </p:spPr>
      </p:pic>
    </p:spTree>
    <p:extLst>
      <p:ext uri="{BB962C8B-B14F-4D97-AF65-F5344CB8AC3E}">
        <p14:creationId xmlns:p14="http://schemas.microsoft.com/office/powerpoint/2010/main" val="3870131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Build Connections with Like-Minded People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836564"/>
            <a:ext cx="10515600" cy="2850281"/>
          </a:xfrm>
        </p:spPr>
      </p:pic>
    </p:spTree>
    <p:extLst>
      <p:ext uri="{BB962C8B-B14F-4D97-AF65-F5344CB8AC3E}">
        <p14:creationId xmlns:p14="http://schemas.microsoft.com/office/powerpoint/2010/main" val="2957104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shop 2021 Template  -  Read-Only" id="{F8E63032-EEE3-114A-AD12-70E1F60D46AF}" vid="{C0285F75-4C47-E348-BCBF-DC29691E9F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Workshop 2021 Template (1)</Template>
  <TotalTime>543</TotalTime>
  <Words>2463</Words>
  <Application>Microsoft Macintosh PowerPoint</Application>
  <PresentationFormat>Widescreen</PresentationFormat>
  <Paragraphs>235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Building your Clubs Social Media Presence </vt:lpstr>
      <vt:lpstr>Social Media </vt:lpstr>
      <vt:lpstr>PowerPoint Presentation</vt:lpstr>
      <vt:lpstr>How Often to Post on Social Media </vt:lpstr>
      <vt:lpstr>Help us post your information  easily, quickly, and accurately </vt:lpstr>
      <vt:lpstr> SHARING ZONTA POSTS ON YOUR PERSONAL SOCIAL MEDIA PAGE </vt:lpstr>
      <vt:lpstr>PowerPoint Presentation</vt:lpstr>
      <vt:lpstr>PowerPoint Presentation</vt:lpstr>
      <vt:lpstr>Build Connections with Like-Minded People</vt:lpstr>
      <vt:lpstr>          Instagram </vt:lpstr>
      <vt:lpstr>PowerPoint Presentation</vt:lpstr>
      <vt:lpstr>  </vt:lpstr>
      <vt:lpstr>PowerPoint Presentation</vt:lpstr>
      <vt:lpstr>Twitter </vt:lpstr>
      <vt:lpstr>Retweet   Zonta District 4 Retweeted from the Zonta Club of  Kitchener Waterloo.     </vt:lpstr>
      <vt:lpstr>Get the numbers up</vt:lpstr>
      <vt:lpstr>Zonta International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Robinson</dc:creator>
  <cp:lastModifiedBy>Sheena Poole</cp:lastModifiedBy>
  <cp:revision>46</cp:revision>
  <cp:lastPrinted>2021-04-17T00:12:58Z</cp:lastPrinted>
  <dcterms:created xsi:type="dcterms:W3CDTF">2021-04-14T23:20:12Z</dcterms:created>
  <dcterms:modified xsi:type="dcterms:W3CDTF">2021-08-31T17:26:13Z</dcterms:modified>
</cp:coreProperties>
</file>