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7"/>
  </p:notesMasterIdLst>
  <p:sldIdLst>
    <p:sldId id="257" r:id="rId2"/>
    <p:sldId id="311" r:id="rId3"/>
    <p:sldId id="295" r:id="rId4"/>
    <p:sldId id="270" r:id="rId5"/>
    <p:sldId id="290" r:id="rId6"/>
    <p:sldId id="293" r:id="rId7"/>
    <p:sldId id="292" r:id="rId8"/>
    <p:sldId id="256" r:id="rId9"/>
    <p:sldId id="291" r:id="rId10"/>
    <p:sldId id="294" r:id="rId11"/>
    <p:sldId id="260" r:id="rId12"/>
    <p:sldId id="296" r:id="rId13"/>
    <p:sldId id="263" r:id="rId14"/>
    <p:sldId id="301" r:id="rId15"/>
    <p:sldId id="314" r:id="rId16"/>
    <p:sldId id="315" r:id="rId17"/>
    <p:sldId id="316" r:id="rId18"/>
    <p:sldId id="317" r:id="rId19"/>
    <p:sldId id="318" r:id="rId20"/>
    <p:sldId id="269" r:id="rId21"/>
    <p:sldId id="310" r:id="rId22"/>
    <p:sldId id="327" r:id="rId23"/>
    <p:sldId id="319" r:id="rId24"/>
    <p:sldId id="320" r:id="rId25"/>
    <p:sldId id="321" r:id="rId26"/>
    <p:sldId id="322" r:id="rId27"/>
    <p:sldId id="323" r:id="rId28"/>
    <p:sldId id="324" r:id="rId29"/>
    <p:sldId id="325" r:id="rId30"/>
    <p:sldId id="326" r:id="rId31"/>
    <p:sldId id="297" r:id="rId32"/>
    <p:sldId id="312" r:id="rId33"/>
    <p:sldId id="299" r:id="rId34"/>
    <p:sldId id="313" r:id="rId35"/>
    <p:sldId id="26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254"/>
    <a:srgbClr val="802528"/>
    <a:srgbClr val="A9A8A9"/>
    <a:srgbClr val="E18431"/>
    <a:srgbClr val="755319"/>
    <a:srgbClr val="26B7CE"/>
    <a:srgbClr val="8026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5"/>
    <p:restoredTop sz="84579"/>
  </p:normalViewPr>
  <p:slideViewPr>
    <p:cSldViewPr snapToGrid="0" snapToObjects="1">
      <p:cViewPr varScale="1">
        <p:scale>
          <a:sx n="61" d="100"/>
          <a:sy n="61" d="100"/>
        </p:scale>
        <p:origin x="1164" y="6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55C13-9B29-9043-9572-6BD5C594FAF7}" type="datetimeFigureOut">
              <a:rPr lang="en-CA" smtClean="0"/>
              <a:t>2021-11-05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10BD5-685F-DA40-948D-1B8AACE5DAE5}" type="slidenum">
              <a:rPr lang="en-CA" smtClean="0"/>
              <a:t>‹#›</a:t>
            </a:fld>
            <a:endParaRPr lang="en-CA"/>
          </a:p>
        </p:txBody>
      </p:sp>
    </p:spTree>
    <p:extLst>
      <p:ext uri="{BB962C8B-B14F-4D97-AF65-F5344CB8AC3E}">
        <p14:creationId xmlns:p14="http://schemas.microsoft.com/office/powerpoint/2010/main" val="95399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zonta.org/images/docs/MyZonta/Tools/PRToolsAndLogos/PressKit.pdf" TargetMode="External"/><Relationship Id="rId3" Type="http://schemas.openxmlformats.org/officeDocument/2006/relationships/hyperlink" Target="https://www.zonta.org/images/docs/MyZonta/Tools/PRToolsAndLogos/ZontaInternational_BrandIdentityGuidelines_FINAL.pdf" TargetMode="External"/><Relationship Id="rId7" Type="http://schemas.openxmlformats.org/officeDocument/2006/relationships/hyperlink" Target="https://www.zonta.org/images/docs/MyZonta/Tools/PRToolsAndLogos/ZontaImageCopyrightGuide.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zonta.org/images/docs/MyZonta/Tools/PRToolsAndLogos/ZontaInternationalPowerPointTemplate.pptx" TargetMode="External"/><Relationship Id="rId5" Type="http://schemas.openxmlformats.org/officeDocument/2006/relationships/hyperlink" Target="https://www.zonta.org/images/docs/MyZonta/Tools/PRToolsAndLogos/PhotoTips.pdf" TargetMode="External"/><Relationship Id="rId4" Type="http://schemas.openxmlformats.org/officeDocument/2006/relationships/hyperlink" Target="https://www.zonta.org/images/docs/MyZonta/Tools/PRToolsAndLogos/ZontaPRPhotosExample.pdf" TargetMode="External"/><Relationship Id="rId9" Type="http://schemas.openxmlformats.org/officeDocument/2006/relationships/hyperlink" Target="https://www.zonta.org/images/docs/MyZonta/Tools/PRToolsAndLogos/ZontaQuickGuide.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facebook.com/profilepicframes/?selected_overlay_id=427606624581493" TargetMode="External"/><Relationship Id="rId13" Type="http://schemas.openxmlformats.org/officeDocument/2006/relationships/hyperlink" Target="https://www.dropbox.com/sh/4f8g4ktds880jk2/AAB-_UhiUZwEN6GLa4orfPVja?dl=0" TargetMode="External"/><Relationship Id="rId3" Type="http://schemas.openxmlformats.org/officeDocument/2006/relationships/hyperlink" Target="https://zontasaysno.files.wordpress.com/2019/10/best-practices-for-following-zsn-on-social-media-1.docx" TargetMode="External"/><Relationship Id="rId7" Type="http://schemas.openxmlformats.org/officeDocument/2006/relationships/hyperlink" Target="https://www.dropbox.com/sh/61if3ucn8joymvk/AADlnPSzHLYTOTciibfv1iasa?dl=0" TargetMode="External"/><Relationship Id="rId12" Type="http://schemas.openxmlformats.org/officeDocument/2006/relationships/hyperlink" Target="https://www.dropbox.com/sh/vrcx2l54hdlj6ov/AAB1jUiV-hheOgNU_gMa9GIja?dl=0"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dropbox.com/sh/89i7m0x5mup25se/AAB2qdrvT-gA9VNZ_vzAMKOua?dl=0" TargetMode="External"/><Relationship Id="rId11" Type="http://schemas.openxmlformats.org/officeDocument/2006/relationships/hyperlink" Target="https://www.dropbox.com/sh/a03vh72d7vmqzeh/AAAQ0N_G4KBZasVr9iLKeyHQa?dl=0" TargetMode="External"/><Relationship Id="rId5" Type="http://schemas.openxmlformats.org/officeDocument/2006/relationships/hyperlink" Target="https://www.dropbox.com/s/ljeq311iwpy7ujn/ZSN_Press%20release%20template%20for%20clubs.docx?dl=0" TargetMode="External"/><Relationship Id="rId10" Type="http://schemas.openxmlformats.org/officeDocument/2006/relationships/hyperlink" Target="https://www.dropbox.com/sh/v9an0o07bk3y0bf/AACVTAUzT50AGWHFkgKy6_wTa?dl=0" TargetMode="External"/><Relationship Id="rId4" Type="http://schemas.openxmlformats.org/officeDocument/2006/relationships/hyperlink" Target="https://zontasaysno.files.wordpress.com/2019/11/zsn_tips-for-great-photos.png" TargetMode="External"/><Relationship Id="rId9" Type="http://schemas.openxmlformats.org/officeDocument/2006/relationships/hyperlink" Target="https://www.dropbox.com/sh/o948hcv6fvvf4gk/AACRfNv-VA8Uog2z1LHfc_DEa?dl=0" TargetMode="External"/><Relationship Id="rId14" Type="http://schemas.openxmlformats.org/officeDocument/2006/relationships/hyperlink" Target="https://www.dropbox.com/sh/7hjrhk0q94sslwx/AAB7iafxs-Kjn3Vk2L5diJmxa?dl=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4</a:t>
            </a:fld>
            <a:endParaRPr lang="en-CA"/>
          </a:p>
        </p:txBody>
      </p:sp>
    </p:spTree>
    <p:extLst>
      <p:ext uri="{BB962C8B-B14F-4D97-AF65-F5344CB8AC3E}">
        <p14:creationId xmlns:p14="http://schemas.microsoft.com/office/powerpoint/2010/main" val="71576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Zonta International</a:t>
            </a:r>
          </a:p>
          <a:p>
            <a:pPr lvl="1"/>
            <a:r>
              <a:rPr lang="en-CA" sz="1200" b="1" i="0" u="none" strike="noStrike" kern="1200" dirty="0">
                <a:solidFill>
                  <a:schemeClr val="tx1"/>
                </a:solidFill>
                <a:effectLst/>
                <a:latin typeface="+mn-lt"/>
                <a:ea typeface="+mn-ea"/>
                <a:cs typeface="+mn-cs"/>
              </a:rPr>
              <a:t>PR TOOLS such as</a:t>
            </a:r>
          </a:p>
          <a:p>
            <a:pPr marL="628650" lvl="1"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Brand Identity Guidelines | </a:t>
            </a:r>
            <a:r>
              <a:rPr lang="en-CA" sz="1200" b="0" i="0" u="none" strike="noStrike" kern="1200" dirty="0">
                <a:solidFill>
                  <a:schemeClr val="tx1"/>
                </a:solidFill>
                <a:effectLst/>
                <a:latin typeface="+mn-lt"/>
                <a:ea typeface="+mn-ea"/>
                <a:cs typeface="+mn-cs"/>
                <a:hlinkClick r:id="rId3"/>
              </a:rPr>
              <a:t>PDF</a:t>
            </a:r>
            <a:br>
              <a:rPr lang="en-CA" dirty="0"/>
            </a:br>
            <a:r>
              <a:rPr lang="en-CA" sz="1200" b="0" i="0" u="none" strike="noStrike" kern="1200" dirty="0">
                <a:solidFill>
                  <a:schemeClr val="tx1"/>
                </a:solidFill>
                <a:effectLst/>
                <a:latin typeface="+mn-lt"/>
                <a:ea typeface="+mn-ea"/>
                <a:cs typeface="+mn-cs"/>
              </a:rPr>
              <a:t>Photography Examples | </a:t>
            </a:r>
            <a:r>
              <a:rPr lang="en-CA" sz="1200" b="0" i="0" u="none" strike="noStrike" kern="1200" dirty="0">
                <a:solidFill>
                  <a:schemeClr val="tx1"/>
                </a:solidFill>
                <a:effectLst/>
                <a:latin typeface="+mn-lt"/>
                <a:ea typeface="+mn-ea"/>
                <a:cs typeface="+mn-cs"/>
                <a:hlinkClick r:id="rId4"/>
              </a:rPr>
              <a:t>PDF</a:t>
            </a:r>
            <a:br>
              <a:rPr lang="en-CA" dirty="0"/>
            </a:br>
            <a:r>
              <a:rPr lang="en-CA" sz="1200" b="0" i="0" u="none" strike="noStrike" kern="1200" dirty="0">
                <a:solidFill>
                  <a:schemeClr val="tx1"/>
                </a:solidFill>
                <a:effectLst/>
                <a:latin typeface="+mn-lt"/>
                <a:ea typeface="+mn-ea"/>
                <a:cs typeface="+mn-cs"/>
              </a:rPr>
              <a:t>Photography Tips | </a:t>
            </a:r>
            <a:r>
              <a:rPr lang="en-CA" sz="1200" b="0" i="0" u="none" strike="noStrike" kern="1200" dirty="0">
                <a:solidFill>
                  <a:schemeClr val="tx1"/>
                </a:solidFill>
                <a:effectLst/>
                <a:latin typeface="+mn-lt"/>
                <a:ea typeface="+mn-ea"/>
                <a:cs typeface="+mn-cs"/>
                <a:hlinkClick r:id="rId5"/>
              </a:rPr>
              <a:t>PDF</a:t>
            </a:r>
            <a:br>
              <a:rPr lang="en-CA" dirty="0"/>
            </a:br>
            <a:r>
              <a:rPr lang="en-CA" sz="1200" b="0" i="0" u="none" strike="noStrike" kern="1200" dirty="0">
                <a:solidFill>
                  <a:schemeClr val="tx1"/>
                </a:solidFill>
                <a:effectLst/>
                <a:latin typeface="+mn-lt"/>
                <a:ea typeface="+mn-ea"/>
                <a:cs typeface="+mn-cs"/>
              </a:rPr>
              <a:t>PowerPoint Template | </a:t>
            </a:r>
            <a:r>
              <a:rPr lang="en-CA" sz="1200" b="0" i="0" u="none" strike="noStrike" kern="1200" dirty="0">
                <a:solidFill>
                  <a:schemeClr val="tx1"/>
                </a:solidFill>
                <a:effectLst/>
                <a:latin typeface="+mn-lt"/>
                <a:ea typeface="+mn-ea"/>
                <a:cs typeface="+mn-cs"/>
                <a:hlinkClick r:id="rId6"/>
              </a:rPr>
              <a:t>PPT</a:t>
            </a:r>
            <a:br>
              <a:rPr lang="en-CA" dirty="0"/>
            </a:br>
            <a:r>
              <a:rPr lang="en-CA" sz="1200" b="0" i="0" u="none" strike="noStrike" kern="1200" dirty="0">
                <a:solidFill>
                  <a:schemeClr val="tx1"/>
                </a:solidFill>
                <a:effectLst/>
                <a:latin typeface="+mn-lt"/>
                <a:ea typeface="+mn-ea"/>
                <a:cs typeface="+mn-cs"/>
              </a:rPr>
              <a:t>Zonta Image Copyright Guide | </a:t>
            </a:r>
            <a:r>
              <a:rPr lang="en-CA" sz="1200" b="0" i="0" u="none" strike="noStrike" kern="1200" dirty="0">
                <a:solidFill>
                  <a:schemeClr val="tx1"/>
                </a:solidFill>
                <a:effectLst/>
                <a:latin typeface="+mn-lt"/>
                <a:ea typeface="+mn-ea"/>
                <a:cs typeface="+mn-cs"/>
                <a:hlinkClick r:id="rId7"/>
              </a:rPr>
              <a:t>PDF</a:t>
            </a:r>
            <a:br>
              <a:rPr lang="en-CA" dirty="0"/>
            </a:br>
            <a:r>
              <a:rPr lang="en-CA" sz="1200" b="0" i="0" u="none" strike="noStrike" kern="1200" dirty="0">
                <a:solidFill>
                  <a:schemeClr val="tx1"/>
                </a:solidFill>
                <a:effectLst/>
                <a:latin typeface="+mn-lt"/>
                <a:ea typeface="+mn-ea"/>
                <a:cs typeface="+mn-cs"/>
              </a:rPr>
              <a:t>Zonta International Press Kit – General Information | </a:t>
            </a:r>
            <a:r>
              <a:rPr lang="en-CA" sz="1200" b="0" i="0" u="none" strike="noStrike" kern="1200" dirty="0">
                <a:solidFill>
                  <a:schemeClr val="tx1"/>
                </a:solidFill>
                <a:effectLst/>
                <a:latin typeface="+mn-lt"/>
                <a:ea typeface="+mn-ea"/>
                <a:cs typeface="+mn-cs"/>
                <a:hlinkClick r:id="rId8"/>
              </a:rPr>
              <a:t>PDF</a:t>
            </a:r>
            <a:br>
              <a:rPr lang="en-CA" dirty="0"/>
            </a:br>
            <a:r>
              <a:rPr lang="en-CA" sz="1200" b="0" i="0" u="none" strike="noStrike" kern="1200" dirty="0">
                <a:solidFill>
                  <a:schemeClr val="tx1"/>
                </a:solidFill>
                <a:effectLst/>
                <a:latin typeface="+mn-lt"/>
                <a:ea typeface="+mn-ea"/>
                <a:cs typeface="+mn-cs"/>
              </a:rPr>
              <a:t>Zonta Quick Guide | </a:t>
            </a:r>
            <a:r>
              <a:rPr lang="en-CA" sz="1200" b="0" i="0" u="none" strike="noStrike" kern="1200" dirty="0">
                <a:solidFill>
                  <a:schemeClr val="tx1"/>
                </a:solidFill>
                <a:effectLst/>
                <a:latin typeface="+mn-lt"/>
                <a:ea typeface="+mn-ea"/>
                <a:cs typeface="+mn-cs"/>
                <a:hlinkClick r:id="rId9"/>
              </a:rPr>
              <a:t>PDF</a:t>
            </a:r>
            <a:br>
              <a:rPr lang="en-CA" dirty="0"/>
            </a:br>
            <a:endParaRPr lang="en-CA" dirty="0"/>
          </a:p>
          <a:p>
            <a:pPr marL="457200" lvl="1" indent="0">
              <a:buFont typeface="Arial" panose="020B0604020202020204" pitchFamily="34" charset="0"/>
              <a:buNone/>
            </a:pPr>
            <a:r>
              <a:rPr lang="en-CA" b="1" dirty="0"/>
              <a:t>Logos for clubs </a:t>
            </a:r>
          </a:p>
          <a:p>
            <a:pPr marL="628650" lvl="1" indent="-171450">
              <a:buFont typeface="Arial" panose="020B0604020202020204" pitchFamily="34" charset="0"/>
              <a:buChar char="•"/>
            </a:pPr>
            <a:r>
              <a:rPr lang="en-CA" b="0" dirty="0"/>
              <a:t>contact ZI</a:t>
            </a:r>
          </a:p>
          <a:p>
            <a:pPr marL="0" lvl="0" indent="0">
              <a:buFont typeface="Arial" panose="020B0604020202020204" pitchFamily="34" charset="0"/>
              <a:buNone/>
            </a:pPr>
            <a:r>
              <a:rPr lang="en-CA" b="0" dirty="0"/>
              <a:t>District 4</a:t>
            </a:r>
          </a:p>
          <a:p>
            <a:pPr marL="457200" lvl="1" indent="0">
              <a:buFont typeface="Arial" panose="020B0604020202020204" pitchFamily="34" charset="0"/>
              <a:buNone/>
            </a:pPr>
            <a:r>
              <a:rPr lang="en-CA" b="1" dirty="0"/>
              <a:t>Communications Committee Resources &amp; under Club Business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15254"/>
                </a:solidFill>
                <a:latin typeface="Arial" panose="020B0604020202020204" pitchFamily="34" charset="0"/>
                <a:cs typeface="Arial" panose="020B0604020202020204" pitchFamily="34" charset="0"/>
              </a:rPr>
              <a:t>ZI Branding Identity Guideline, ZI Brand Identity Policy, ZI </a:t>
            </a:r>
            <a:r>
              <a:rPr lang="en-CA" sz="1200" b="0" i="0" u="none" strike="noStrike" kern="1200" dirty="0">
                <a:solidFill>
                  <a:schemeClr val="tx1"/>
                </a:solidFill>
                <a:effectLst/>
                <a:latin typeface="+mn-lt"/>
                <a:ea typeface="+mn-ea"/>
                <a:cs typeface="+mn-cs"/>
              </a:rPr>
              <a:t>Image Copyright Guide</a:t>
            </a:r>
            <a:endParaRPr lang="en-US" sz="1200" dirty="0">
              <a:solidFill>
                <a:srgbClr val="515254"/>
              </a:solidFill>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15254"/>
                </a:solidFill>
                <a:latin typeface="Arial" panose="020B0604020202020204" pitchFamily="34" charset="0"/>
                <a:cs typeface="Arial" panose="020B0604020202020204" pitchFamily="34" charset="0"/>
              </a:rPr>
              <a:t>D4 Communications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rgbClr val="51525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Thank you, let us know if you require other information not found on our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Next up is Kat who w</a:t>
            </a:r>
            <a:r>
              <a:rPr lang="en-US" sz="1200" i="1" dirty="0"/>
              <a:t>ill then do live demonstration of how to post 16 Days items on various social media sites.</a:t>
            </a:r>
            <a:endParaRPr lang="en-CA"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21</a:t>
            </a:fld>
            <a:endParaRPr lang="en-CA"/>
          </a:p>
        </p:txBody>
      </p:sp>
    </p:spTree>
    <p:extLst>
      <p:ext uri="{BB962C8B-B14F-4D97-AF65-F5344CB8AC3E}">
        <p14:creationId xmlns:p14="http://schemas.microsoft.com/office/powerpoint/2010/main" val="5357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District 4</a:t>
            </a:r>
          </a:p>
          <a:p>
            <a:pPr marL="457200" lvl="1" indent="0">
              <a:buFont typeface="Arial" panose="020B0604020202020204" pitchFamily="34" charset="0"/>
              <a:buNone/>
            </a:pPr>
            <a:r>
              <a:rPr lang="en-CA" b="1" dirty="0"/>
              <a:t>Communications Committee Resources &amp; under Club Business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15254"/>
                </a:solidFill>
                <a:latin typeface="Arial" panose="020B0604020202020204" pitchFamily="34" charset="0"/>
                <a:cs typeface="Arial" panose="020B0604020202020204" pitchFamily="34" charset="0"/>
              </a:rPr>
              <a:t>D4 Communications Guidelines &amp; example of a social media release form (Kat’s club has offered their form for example. </a:t>
            </a:r>
            <a:r>
              <a:rPr lang="en-CA" sz="1200" b="0" i="0" u="none" strike="noStrike" kern="1200" dirty="0">
                <a:solidFill>
                  <a:schemeClr val="tx1"/>
                </a:solidFill>
                <a:effectLst/>
                <a:latin typeface="+mn-lt"/>
                <a:ea typeface="+mn-ea"/>
                <a:cs typeface="+mn-cs"/>
              </a:rPr>
              <a:t>At the beginning of each year the club has members (including Z-Club) complete one.  We also give it to speakers or award recipients that we photograph.</a:t>
            </a:r>
            <a:endParaRPr lang="en-US" sz="1200" dirty="0">
              <a:solidFill>
                <a:srgbClr val="515254"/>
              </a:solidFill>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rgbClr val="51525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Thank you, let us know if you require other information not found on our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Next up is Kat who w</a:t>
            </a:r>
            <a:r>
              <a:rPr lang="en-US" sz="1200" i="1" dirty="0"/>
              <a:t>ill then do live demonstration of how to post 16 Days items on various social media sites.</a:t>
            </a:r>
            <a:endParaRPr lang="en-CA"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22</a:t>
            </a:fld>
            <a:endParaRPr lang="en-CA"/>
          </a:p>
        </p:txBody>
      </p:sp>
    </p:spTree>
    <p:extLst>
      <p:ext uri="{BB962C8B-B14F-4D97-AF65-F5344CB8AC3E}">
        <p14:creationId xmlns:p14="http://schemas.microsoft.com/office/powerpoint/2010/main" val="43342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515254"/>
                </a:solidFill>
                <a:latin typeface="Arial" panose="020B0604020202020204" pitchFamily="34" charset="0"/>
                <a:cs typeface="Arial" panose="020B0604020202020204" pitchFamily="34" charset="0"/>
              </a:rPr>
              <a:t> There are 3 Elements to creating a successful Social Media Post:</a:t>
            </a:r>
          </a:p>
          <a:p>
            <a:r>
              <a:rPr lang="en-US" sz="1200" dirty="0">
                <a:solidFill>
                  <a:srgbClr val="515254"/>
                </a:solidFill>
                <a:latin typeface="Arial" panose="020B0604020202020204" pitchFamily="34" charset="0"/>
                <a:cs typeface="Arial" panose="020B0604020202020204" pitchFamily="34" charset="0"/>
              </a:rPr>
              <a:t> 1. Your Text or Information you want to Share</a:t>
            </a:r>
          </a:p>
          <a:p>
            <a:r>
              <a:rPr lang="en-US" sz="1200" dirty="0">
                <a:solidFill>
                  <a:srgbClr val="515254"/>
                </a:solidFill>
                <a:latin typeface="Arial" panose="020B0604020202020204" pitchFamily="34" charset="0"/>
                <a:cs typeface="Arial" panose="020B0604020202020204" pitchFamily="34" charset="0"/>
              </a:rPr>
              <a:t> 2. An eye-catching photo</a:t>
            </a:r>
          </a:p>
          <a:p>
            <a:r>
              <a:rPr lang="en-US" sz="1200" dirty="0">
                <a:solidFill>
                  <a:srgbClr val="515254"/>
                </a:solidFill>
                <a:latin typeface="Arial" panose="020B0604020202020204" pitchFamily="34" charset="0"/>
                <a:cs typeface="Arial" panose="020B0604020202020204" pitchFamily="34" charset="0"/>
              </a:rPr>
              <a:t> 3. The Hashtags &amp; Twitter handles related to your post</a:t>
            </a:r>
          </a:p>
          <a:p>
            <a:r>
              <a:rPr lang="en-US" sz="1200" dirty="0">
                <a:solidFill>
                  <a:srgbClr val="515254"/>
                </a:solidFill>
                <a:latin typeface="Arial" panose="020B0604020202020204" pitchFamily="34" charset="0"/>
                <a:cs typeface="Arial" panose="020B0604020202020204" pitchFamily="34" charset="0"/>
              </a:rPr>
              <a:t> </a:t>
            </a:r>
          </a:p>
          <a:p>
            <a:r>
              <a:rPr lang="en-US" sz="1200" dirty="0">
                <a:solidFill>
                  <a:srgbClr val="515254"/>
                </a:solidFill>
                <a:latin typeface="Arial" panose="020B0604020202020204" pitchFamily="34" charset="0"/>
                <a:cs typeface="Arial" panose="020B0604020202020204" pitchFamily="34" charset="0"/>
              </a:rPr>
              <a:t>Now you are ready Tagging and Sharing with others</a:t>
            </a:r>
          </a:p>
          <a:p>
            <a:endParaRPr lang="en-US" dirty="0"/>
          </a:p>
        </p:txBody>
      </p:sp>
      <p:sp>
        <p:nvSpPr>
          <p:cNvPr id="4" name="Slide Number Placeholder 3"/>
          <p:cNvSpPr>
            <a:spLocks noGrp="1"/>
          </p:cNvSpPr>
          <p:nvPr>
            <p:ph type="sldNum" sz="quarter" idx="5"/>
          </p:nvPr>
        </p:nvSpPr>
        <p:spPr/>
        <p:txBody>
          <a:bodyPr/>
          <a:lstStyle/>
          <a:p>
            <a:fld id="{2B4F00E5-D06A-48C0-A2D7-79A1324F6534}" type="slidenum">
              <a:rPr lang="en-US" smtClean="0"/>
              <a:t>23</a:t>
            </a:fld>
            <a:endParaRPr lang="en-US"/>
          </a:p>
        </p:txBody>
      </p:sp>
    </p:spTree>
    <p:extLst>
      <p:ext uri="{BB962C8B-B14F-4D97-AF65-F5344CB8AC3E}">
        <p14:creationId xmlns:p14="http://schemas.microsoft.com/office/powerpoint/2010/main" val="20007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Our District website (Sheena would have shared previously) the Advocacy Tools</a:t>
            </a:r>
          </a:p>
          <a:p>
            <a:r>
              <a:rPr lang="en-US" dirty="0"/>
              <a:t>2. Zonta.org.  My Zonta &gt; Tools &gt; Advocacy Tools&gt; Zonta Say No to Violence Against Women Tool Kit</a:t>
            </a:r>
          </a:p>
          <a:p>
            <a:r>
              <a:rPr lang="en-US" dirty="0"/>
              <a:t>3. Zonta Says No website. PR Tools, Infographics and multiple images for Social Media</a:t>
            </a:r>
          </a:p>
          <a:p>
            <a:r>
              <a:rPr lang="en-US" dirty="0"/>
              <a:t>4. UN Women (under “What we Do” Ending Violence against Women) Facts and figures, global perspective</a:t>
            </a:r>
          </a:p>
          <a:p>
            <a:endParaRPr lang="en-US" dirty="0"/>
          </a:p>
          <a:p>
            <a:r>
              <a:rPr lang="en-US" dirty="0"/>
              <a:t> </a:t>
            </a:r>
          </a:p>
        </p:txBody>
      </p:sp>
      <p:sp>
        <p:nvSpPr>
          <p:cNvPr id="4" name="Slide Number Placeholder 3"/>
          <p:cNvSpPr>
            <a:spLocks noGrp="1"/>
          </p:cNvSpPr>
          <p:nvPr>
            <p:ph type="sldNum" sz="quarter" idx="5"/>
          </p:nvPr>
        </p:nvSpPr>
        <p:spPr/>
        <p:txBody>
          <a:bodyPr/>
          <a:lstStyle/>
          <a:p>
            <a:fld id="{2B4F00E5-D06A-48C0-A2D7-79A1324F6534}" type="slidenum">
              <a:rPr lang="en-US" smtClean="0"/>
              <a:t>24</a:t>
            </a:fld>
            <a:endParaRPr lang="en-US"/>
          </a:p>
        </p:txBody>
      </p:sp>
    </p:spTree>
    <p:extLst>
      <p:ext uri="{BB962C8B-B14F-4D97-AF65-F5344CB8AC3E}">
        <p14:creationId xmlns:p14="http://schemas.microsoft.com/office/powerpoint/2010/main" val="74230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Committee will provide you will a calendar of suggested events. </a:t>
            </a:r>
          </a:p>
          <a:p>
            <a:r>
              <a:rPr lang="en-US" dirty="0"/>
              <a:t>Communications will provide you with a picture, sample/suggested text and Hashtags and Twitter handles</a:t>
            </a:r>
          </a:p>
          <a:p>
            <a:r>
              <a:rPr lang="en-US" dirty="0"/>
              <a:t>Feel free to personalized your information…these are just suggestions to help you</a:t>
            </a:r>
          </a:p>
        </p:txBody>
      </p:sp>
      <p:sp>
        <p:nvSpPr>
          <p:cNvPr id="4" name="Slide Number Placeholder 3"/>
          <p:cNvSpPr>
            <a:spLocks noGrp="1"/>
          </p:cNvSpPr>
          <p:nvPr>
            <p:ph type="sldNum" sz="quarter" idx="5"/>
          </p:nvPr>
        </p:nvSpPr>
        <p:spPr/>
        <p:txBody>
          <a:bodyPr/>
          <a:lstStyle/>
          <a:p>
            <a:fld id="{2B4F00E5-D06A-48C0-A2D7-79A1324F6534}" type="slidenum">
              <a:rPr lang="en-US" smtClean="0"/>
              <a:t>25</a:t>
            </a:fld>
            <a:endParaRPr lang="en-US"/>
          </a:p>
        </p:txBody>
      </p:sp>
    </p:spTree>
    <p:extLst>
      <p:ext uri="{BB962C8B-B14F-4D97-AF65-F5344CB8AC3E}">
        <p14:creationId xmlns:p14="http://schemas.microsoft.com/office/powerpoint/2010/main" val="37177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and Instagram are linked so you came post on both platforms simultaneously</a:t>
            </a:r>
          </a:p>
          <a:p>
            <a:endParaRPr lang="en-US" dirty="0"/>
          </a:p>
          <a:p>
            <a:r>
              <a:rPr lang="en-US" dirty="0"/>
              <a:t>Plan post in advance. Set aside take to schedule all you post at once and then you can supplement it with additional information if you would like. Scheduling post for Facebook,/Instagram and Twitter must be done from your computer. The option for scheduling is not available on the mobile app</a:t>
            </a:r>
          </a:p>
          <a:p>
            <a:endParaRPr lang="en-US" dirty="0"/>
          </a:p>
          <a:p>
            <a:r>
              <a:rPr lang="en-US" dirty="0"/>
              <a:t>Facebook posts can only be scheduled with the new “Business Suite” option. You can no longer schedule posts on a “personal” account.  All of our Zonta accounts are linked to the Administrators “Personal” account. Instead of selecting “Create Post in Facebook” you select “Create Post in Business Suite”. This will give you all the necessary options to schedule posts.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B4F00E5-D06A-48C0-A2D7-79A1324F6534}" type="slidenum">
              <a:rPr lang="en-US" smtClean="0"/>
              <a:t>26</a:t>
            </a:fld>
            <a:endParaRPr lang="en-US"/>
          </a:p>
        </p:txBody>
      </p:sp>
    </p:spTree>
    <p:extLst>
      <p:ext uri="{BB962C8B-B14F-4D97-AF65-F5344CB8AC3E}">
        <p14:creationId xmlns:p14="http://schemas.microsoft.com/office/powerpoint/2010/main" val="226593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 the “Business Suite” scroll down to Planner section. This is where you will schedule and create your post.</a:t>
            </a:r>
          </a:p>
          <a:p>
            <a:pPr marL="228600" indent="-228600">
              <a:buAutoNum type="arabicPeriod"/>
            </a:pPr>
            <a:r>
              <a:rPr lang="en-US" dirty="0"/>
              <a:t>Select “Schedule Post”</a:t>
            </a:r>
          </a:p>
          <a:p>
            <a:pPr marL="228600" indent="-228600">
              <a:buAutoNum type="arabicPeriod"/>
            </a:pPr>
            <a:r>
              <a:rPr lang="en-US" dirty="0"/>
              <a:t>Select the Date and Time you would like your post to appear</a:t>
            </a:r>
          </a:p>
          <a:p>
            <a:pPr marL="228600" indent="-228600">
              <a:buAutoNum type="arabicPeriod"/>
            </a:pPr>
            <a:r>
              <a:rPr lang="en-US" dirty="0"/>
              <a:t>Add the Text you would like in your post – this will appear above your photo</a:t>
            </a:r>
          </a:p>
          <a:p>
            <a:pPr marL="228600" indent="-228600">
              <a:buAutoNum type="arabicPeriod"/>
            </a:pPr>
            <a:r>
              <a:rPr lang="en-US" dirty="0"/>
              <a:t>Add your photo</a:t>
            </a:r>
          </a:p>
          <a:p>
            <a:pPr marL="228600" indent="-228600">
              <a:buAutoNum type="arabicPeriod"/>
            </a:pPr>
            <a:r>
              <a:rPr lang="en-US" dirty="0"/>
              <a:t>Under Placements – if you have an Instagram account it will show you here. If you would like the same post to go onto Instagram select it</a:t>
            </a:r>
          </a:p>
          <a:p>
            <a:pPr marL="228600" indent="-228600">
              <a:buAutoNum type="arabicPeriod"/>
            </a:pPr>
            <a:r>
              <a:rPr lang="en-US" dirty="0"/>
              <a:t> “Facebook Text” box is where you are going to put your Hashtags and Twitter handles  (this will appear below your picture)</a:t>
            </a:r>
          </a:p>
          <a:p>
            <a:pPr marL="228600" indent="-228600">
              <a:buAutoNum type="arabicPeriod"/>
            </a:pPr>
            <a:r>
              <a:rPr lang="en-US" dirty="0"/>
              <a:t>Select Schedule Post and that is it</a:t>
            </a:r>
          </a:p>
          <a:p>
            <a:pPr marL="228600" indent="-228600">
              <a:buAutoNum type="arabicPeriod"/>
            </a:pPr>
            <a:r>
              <a:rPr lang="en-US" dirty="0"/>
              <a:t>Repeat the process for all 16 Days</a:t>
            </a:r>
          </a:p>
          <a:p>
            <a:pPr marL="228600" indent="-228600">
              <a:buAutoNum type="arabicPeriod"/>
            </a:pPr>
            <a:r>
              <a:rPr lang="en-US" dirty="0"/>
              <a:t>This is a good feature to schedule posts for the month</a:t>
            </a:r>
          </a:p>
          <a:p>
            <a:pPr marL="228600" indent="-228600">
              <a:buAutoNum type="arabicPeriod"/>
            </a:pPr>
            <a:r>
              <a:rPr lang="en-US" dirty="0"/>
              <a:t>You can check all of your scheduled post by review the calendar</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B4F00E5-D06A-48C0-A2D7-79A1324F6534}" type="slidenum">
              <a:rPr lang="en-US" smtClean="0"/>
              <a:t>27</a:t>
            </a:fld>
            <a:endParaRPr lang="en-US"/>
          </a:p>
        </p:txBody>
      </p:sp>
    </p:spTree>
    <p:extLst>
      <p:ext uri="{BB962C8B-B14F-4D97-AF65-F5344CB8AC3E}">
        <p14:creationId xmlns:p14="http://schemas.microsoft.com/office/powerpoint/2010/main" val="337787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the information you need to a Twitter post.</a:t>
            </a:r>
          </a:p>
          <a:p>
            <a:r>
              <a:rPr lang="en-US" dirty="0"/>
              <a:t>Again we will provide you with a picture, sample text and Hashtags and Twitter handles</a:t>
            </a:r>
          </a:p>
          <a:p>
            <a:endParaRPr lang="en-US" dirty="0"/>
          </a:p>
        </p:txBody>
      </p:sp>
      <p:sp>
        <p:nvSpPr>
          <p:cNvPr id="4" name="Slide Number Placeholder 3"/>
          <p:cNvSpPr>
            <a:spLocks noGrp="1"/>
          </p:cNvSpPr>
          <p:nvPr>
            <p:ph type="sldNum" sz="quarter" idx="5"/>
          </p:nvPr>
        </p:nvSpPr>
        <p:spPr/>
        <p:txBody>
          <a:bodyPr/>
          <a:lstStyle/>
          <a:p>
            <a:fld id="{2B4F00E5-D06A-48C0-A2D7-79A1324F6534}" type="slidenum">
              <a:rPr lang="en-US" smtClean="0"/>
              <a:t>28</a:t>
            </a:fld>
            <a:endParaRPr lang="en-US"/>
          </a:p>
        </p:txBody>
      </p:sp>
    </p:spTree>
    <p:extLst>
      <p:ext uri="{BB962C8B-B14F-4D97-AF65-F5344CB8AC3E}">
        <p14:creationId xmlns:p14="http://schemas.microsoft.com/office/powerpoint/2010/main" val="1480451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Log into Twitter on your computer</a:t>
            </a:r>
          </a:p>
          <a:p>
            <a:pPr marL="228600" indent="-228600">
              <a:buAutoNum type="arabicPeriod"/>
            </a:pPr>
            <a:r>
              <a:rPr lang="en-US" dirty="0"/>
              <a:t>Put in your text</a:t>
            </a:r>
          </a:p>
          <a:p>
            <a:pPr marL="228600" indent="-228600">
              <a:buAutoNum type="arabicPeriod"/>
            </a:pPr>
            <a:r>
              <a:rPr lang="en-US" dirty="0"/>
              <a:t>Add your photo</a:t>
            </a:r>
          </a:p>
          <a:p>
            <a:r>
              <a:rPr lang="en-US" dirty="0"/>
              <a:t>4. At the bottom of the “What’s happening? Click on the last Icon which is a little calendar</a:t>
            </a:r>
          </a:p>
          <a:p>
            <a:r>
              <a:rPr lang="en-US" dirty="0"/>
              <a:t>5. Select the date and time for your tweet</a:t>
            </a:r>
          </a:p>
          <a:p>
            <a:r>
              <a:rPr lang="en-US" dirty="0"/>
              <a:t>6. Click Confirm at the top right</a:t>
            </a:r>
          </a:p>
          <a:p>
            <a:r>
              <a:rPr lang="en-US" dirty="0"/>
              <a:t>7. The tweet option in the bottom right corner has changed to Schedule. Click that</a:t>
            </a:r>
          </a:p>
          <a:p>
            <a:r>
              <a:rPr lang="en-US" dirty="0"/>
              <a:t>8. You can view you scheduled tweets and edit or delete them if necessary</a:t>
            </a:r>
          </a:p>
          <a:p>
            <a:endParaRPr lang="en-US" dirty="0"/>
          </a:p>
          <a:p>
            <a:endParaRPr lang="en-US" dirty="0"/>
          </a:p>
        </p:txBody>
      </p:sp>
      <p:sp>
        <p:nvSpPr>
          <p:cNvPr id="4" name="Slide Number Placeholder 3"/>
          <p:cNvSpPr>
            <a:spLocks noGrp="1"/>
          </p:cNvSpPr>
          <p:nvPr>
            <p:ph type="sldNum" sz="quarter" idx="5"/>
          </p:nvPr>
        </p:nvSpPr>
        <p:spPr/>
        <p:txBody>
          <a:bodyPr/>
          <a:lstStyle/>
          <a:p>
            <a:fld id="{2B4F00E5-D06A-48C0-A2D7-79A1324F6534}" type="slidenum">
              <a:rPr lang="en-US" smtClean="0"/>
              <a:t>29</a:t>
            </a:fld>
            <a:endParaRPr lang="en-US"/>
          </a:p>
        </p:txBody>
      </p:sp>
    </p:spTree>
    <p:extLst>
      <p:ext uri="{BB962C8B-B14F-4D97-AF65-F5344CB8AC3E}">
        <p14:creationId xmlns:p14="http://schemas.microsoft.com/office/powerpoint/2010/main" val="408028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Thank you, let us know if you require additional assistance posting to 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Next up is Lori who will wrap our presentation and leave you with a few reminders.</a:t>
            </a:r>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30</a:t>
            </a:fld>
            <a:endParaRPr lang="en-CA"/>
          </a:p>
        </p:txBody>
      </p:sp>
    </p:spTree>
    <p:extLst>
      <p:ext uri="{BB962C8B-B14F-4D97-AF65-F5344CB8AC3E}">
        <p14:creationId xmlns:p14="http://schemas.microsoft.com/office/powerpoint/2010/main" val="397800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Welcome to communications portion of tonight</a:t>
            </a:r>
          </a:p>
          <a:p>
            <a:pPr marL="171450" indent="-171450">
              <a:buFont typeface="Arial" panose="020B0604020202020204" pitchFamily="34" charset="0"/>
              <a:buChar char="•"/>
            </a:pPr>
            <a:r>
              <a:rPr lang="en-US" sz="1200" dirty="0"/>
              <a:t>Purpose today is to help us help you to get the word out about Zonta</a:t>
            </a:r>
            <a:endParaRPr lang="en-CA" sz="1200" dirty="0"/>
          </a:p>
          <a:p>
            <a:pPr marL="171450" lvl="0" indent="-171450">
              <a:buFont typeface="Arial" panose="020B0604020202020204" pitchFamily="34" charset="0"/>
              <a:buChar char="•"/>
            </a:pPr>
            <a:r>
              <a:rPr lang="en-US" sz="1200" dirty="0"/>
              <a:t>Will use upcoming 16 Days campaign as our examples but methods will be transferable to many aspects of Zonta</a:t>
            </a:r>
            <a:endParaRPr lang="en-CA" sz="1200" dirty="0"/>
          </a:p>
          <a:p>
            <a:pPr marL="171450" lvl="0" indent="-171450">
              <a:buFont typeface="Arial" panose="020B0604020202020204" pitchFamily="34" charset="0"/>
              <a:buChar char="•"/>
            </a:pPr>
            <a:r>
              <a:rPr lang="en-US" sz="1200" dirty="0"/>
              <a:t>We are not experts- I am an insurance broker, Alice, a social worker, Sheena was donor development &amp; fundraising for non-profits, Kat works for Service Canada and Lori owned a human resources company.</a:t>
            </a:r>
            <a:endParaRPr lang="en-CA" sz="1200" dirty="0"/>
          </a:p>
          <a:p>
            <a:pPr marL="171450" lvl="0" indent="-171450">
              <a:buFont typeface="Arial" panose="020B0604020202020204" pitchFamily="34" charset="0"/>
              <a:buChar char="•"/>
            </a:pPr>
            <a:r>
              <a:rPr lang="en-US" sz="1200" dirty="0"/>
              <a:t>We have all learned that jumping in feet first, sometimes taking a community college course, but mainly just practice and error is how we all arrived on the communications team. You can learn how as well. We are all here to help.</a:t>
            </a:r>
            <a:endParaRPr lang="en-CA" sz="1200" dirty="0"/>
          </a:p>
          <a:p>
            <a:endParaRPr lang="fr-CA" dirty="0"/>
          </a:p>
        </p:txBody>
      </p:sp>
      <p:sp>
        <p:nvSpPr>
          <p:cNvPr id="4" name="Slide Number Placeholder 3"/>
          <p:cNvSpPr>
            <a:spLocks noGrp="1"/>
          </p:cNvSpPr>
          <p:nvPr>
            <p:ph type="sldNum" sz="quarter" idx="5"/>
          </p:nvPr>
        </p:nvSpPr>
        <p:spPr/>
        <p:txBody>
          <a:bodyPr/>
          <a:lstStyle/>
          <a:p>
            <a:fld id="{A9C10BD5-685F-DA40-948D-1B8AACE5DAE5}" type="slidenum">
              <a:rPr lang="en-CA" smtClean="0"/>
              <a:t>13</a:t>
            </a:fld>
            <a:endParaRPr lang="en-CA"/>
          </a:p>
        </p:txBody>
      </p:sp>
    </p:spTree>
    <p:extLst>
      <p:ext uri="{BB962C8B-B14F-4D97-AF65-F5344CB8AC3E}">
        <p14:creationId xmlns:p14="http://schemas.microsoft.com/office/powerpoint/2010/main" val="254785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the team for gathering such great information</a:t>
            </a:r>
            <a:r>
              <a:rPr lang="en-US" baseline="0" dirty="0"/>
              <a:t> and showing us where to locate items that we can use as they are or take bits and pieces to make them custom to our needs.</a:t>
            </a:r>
          </a:p>
          <a:p>
            <a:r>
              <a:rPr lang="en-US" baseline="0" dirty="0"/>
              <a:t>Zonta International has great staff that put the information together along with talented and well versed INTERNATIONAL VOLUNTEERS </a:t>
            </a:r>
          </a:p>
          <a:p>
            <a:r>
              <a:rPr lang="en-US" baseline="0" dirty="0"/>
              <a:t>ZONTA DISTRICT 4 HAS A GREAT WEBMASTER AND FABULOUS COMMITTEES THAT WORK TO POPULATE THE CONTENT FOR YOUR USE. </a:t>
            </a:r>
          </a:p>
          <a:p>
            <a:endParaRPr lang="en-US" baseline="0" dirty="0"/>
          </a:p>
          <a:p>
            <a:r>
              <a:rPr lang="en-US" baseline="0" dirty="0"/>
              <a:t>Don’t spend hours recreating something if we can share what is already created.    You now know where to look for the information and how to download to use it.  </a:t>
            </a:r>
          </a:p>
          <a:p>
            <a:r>
              <a:rPr lang="en-US" baseline="0" dirty="0"/>
              <a:t>By using pictures and articles that are from the Zonta International website you can be certain that they are safe to use and cost free.</a:t>
            </a:r>
          </a:p>
          <a:p>
            <a:endParaRPr lang="en-US" baseline="0" dirty="0"/>
          </a:p>
          <a:p>
            <a:r>
              <a:rPr lang="en-US" b="1" i="1" u="sng" baseline="0" dirty="0"/>
              <a:t>Going rogue could lead to copyright infringements and cost to your club.   Make sure that you have permission to use photos of people and also make sure the setting is appropriate to the message that you want to send          Do not take chances and     Don’t take the risk!</a:t>
            </a:r>
            <a:endParaRPr lang="en-US" b="1" i="1" u="sng" dirty="0"/>
          </a:p>
        </p:txBody>
      </p:sp>
      <p:sp>
        <p:nvSpPr>
          <p:cNvPr id="4" name="Slide Number Placeholder 3"/>
          <p:cNvSpPr>
            <a:spLocks noGrp="1"/>
          </p:cNvSpPr>
          <p:nvPr>
            <p:ph type="sldNum" sz="quarter" idx="10"/>
          </p:nvPr>
        </p:nvSpPr>
        <p:spPr/>
        <p:txBody>
          <a:bodyPr/>
          <a:lstStyle/>
          <a:p>
            <a:fld id="{B0309295-93DB-4B5B-B151-90E9BE4039A6}" type="slidenum">
              <a:rPr lang="en-US" smtClean="0"/>
              <a:t>31</a:t>
            </a:fld>
            <a:endParaRPr lang="en-US"/>
          </a:p>
        </p:txBody>
      </p:sp>
    </p:spTree>
    <p:extLst>
      <p:ext uri="{BB962C8B-B14F-4D97-AF65-F5344CB8AC3E}">
        <p14:creationId xmlns:p14="http://schemas.microsoft.com/office/powerpoint/2010/main" val="3209167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Like and follow and SHARE     that is how we are going to get the IMPORTANT words out there</a:t>
            </a:r>
          </a:p>
          <a:p>
            <a:endParaRPr lang="en-US" baseline="0" dirty="0"/>
          </a:p>
          <a:p>
            <a:r>
              <a:rPr lang="en-US" b="1" i="1" u="sng" dirty="0"/>
              <a:t>Remember    this information is to help you  and if you want communications</a:t>
            </a:r>
            <a:r>
              <a:rPr lang="en-US" b="1" i="1" u="sng" baseline="0" dirty="0"/>
              <a:t> to post  </a:t>
            </a:r>
            <a:r>
              <a:rPr lang="en-US" b="1" i="1" u="sng" dirty="0"/>
              <a:t>HELP</a:t>
            </a:r>
            <a:r>
              <a:rPr lang="en-US" b="1" i="1" u="sng" baseline="0" dirty="0"/>
              <a:t> US HELP YOU       </a:t>
            </a:r>
          </a:p>
          <a:p>
            <a:endParaRPr lang="en-US" baseline="0" dirty="0"/>
          </a:p>
          <a:p>
            <a:r>
              <a:rPr lang="en-US" dirty="0"/>
              <a:t>If you want</a:t>
            </a:r>
            <a:r>
              <a:rPr lang="en-US" baseline="0" dirty="0"/>
              <a:t> the District 4 Communications Team to SHARE your events or successes</a:t>
            </a:r>
          </a:p>
          <a:p>
            <a:endParaRPr lang="en-US" dirty="0"/>
          </a:p>
          <a:p>
            <a:r>
              <a:rPr lang="en-US" dirty="0"/>
              <a:t>Please send all of this attached to an email, not embedded in it.   WORD DOCUMENT IS BEST      Your email can give posting instructions.</a:t>
            </a:r>
          </a:p>
          <a:p>
            <a:endParaRPr lang="en-US" dirty="0"/>
          </a:p>
          <a:p>
            <a:pPr lvl="0"/>
            <a:r>
              <a:rPr lang="en-US" dirty="0"/>
              <a:t>We cannot get information easily from a link to a website. You must get out the information you want.</a:t>
            </a:r>
          </a:p>
          <a:p>
            <a:pPr lvl="0"/>
            <a:endParaRPr lang="en-US" dirty="0"/>
          </a:p>
          <a:p>
            <a:pPr lvl="0"/>
            <a:r>
              <a:rPr lang="en-US" dirty="0"/>
              <a:t>We cannot get information from a Power Point.   </a:t>
            </a:r>
          </a:p>
          <a:p>
            <a:pPr lvl="0"/>
            <a:endParaRPr lang="en-US" dirty="0"/>
          </a:p>
          <a:p>
            <a:pPr lvl="0"/>
            <a:r>
              <a:rPr lang="en-US" dirty="0"/>
              <a:t>We cannot copy from the body of an email. The formatting is all wrong.     Remember we are all volunteers</a:t>
            </a:r>
            <a:r>
              <a:rPr lang="en-US" baseline="0" dirty="0"/>
              <a:t> and we want to help you get your information out.  If it is easy for us to do it gets done much faster. </a:t>
            </a:r>
            <a:endParaRPr lang="en-US" dirty="0"/>
          </a:p>
          <a:p>
            <a:r>
              <a:rPr lang="en-US" dirty="0"/>
              <a:t> </a:t>
            </a:r>
          </a:p>
          <a:p>
            <a:r>
              <a:rPr lang="en-US" dirty="0"/>
              <a:t>Thanks so much for your assistance. The Communications Team spends many hours preparing the D4 website, the D4 E News and the D4 social media accounts- Facebook, Twitter and Instagram. We appreciate your cooperation.</a:t>
            </a:r>
          </a:p>
          <a:p>
            <a:endParaRPr lang="en-US" dirty="0"/>
          </a:p>
        </p:txBody>
      </p:sp>
      <p:sp>
        <p:nvSpPr>
          <p:cNvPr id="4" name="Slide Number Placeholder 3"/>
          <p:cNvSpPr>
            <a:spLocks noGrp="1"/>
          </p:cNvSpPr>
          <p:nvPr>
            <p:ph type="sldNum" sz="quarter" idx="10"/>
          </p:nvPr>
        </p:nvSpPr>
        <p:spPr/>
        <p:txBody>
          <a:bodyPr/>
          <a:lstStyle/>
          <a:p>
            <a:fld id="{B0309295-93DB-4B5B-B151-90E9BE4039A6}" type="slidenum">
              <a:rPr lang="en-US" smtClean="0"/>
              <a:t>32</a:t>
            </a:fld>
            <a:endParaRPr lang="en-US"/>
          </a:p>
        </p:txBody>
      </p:sp>
    </p:spTree>
    <p:extLst>
      <p:ext uri="{BB962C8B-B14F-4D97-AF65-F5344CB8AC3E}">
        <p14:creationId xmlns:p14="http://schemas.microsoft.com/office/powerpoint/2010/main" val="4005735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 behalf of the District 4 Communications’ Team, we appreciate your interest and attention tonight.  We welcome any questions or additional resources you would like to see from us.</a:t>
            </a:r>
          </a:p>
        </p:txBody>
      </p:sp>
      <p:sp>
        <p:nvSpPr>
          <p:cNvPr id="4" name="Slide Number Placeholder 3"/>
          <p:cNvSpPr>
            <a:spLocks noGrp="1"/>
          </p:cNvSpPr>
          <p:nvPr>
            <p:ph type="sldNum" sz="quarter" idx="10"/>
          </p:nvPr>
        </p:nvSpPr>
        <p:spPr/>
        <p:txBody>
          <a:bodyPr/>
          <a:lstStyle/>
          <a:p>
            <a:fld id="{B0309295-93DB-4B5B-B151-90E9BE4039A6}" type="slidenum">
              <a:rPr lang="en-US" smtClean="0"/>
              <a:t>33</a:t>
            </a:fld>
            <a:endParaRPr lang="en-US"/>
          </a:p>
        </p:txBody>
      </p:sp>
    </p:spTree>
    <p:extLst>
      <p:ext uri="{BB962C8B-B14F-4D97-AF65-F5344CB8AC3E}">
        <p14:creationId xmlns:p14="http://schemas.microsoft.com/office/powerpoint/2010/main" val="280841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34</a:t>
            </a:fld>
            <a:endParaRPr lang="en-CA"/>
          </a:p>
        </p:txBody>
      </p:sp>
    </p:spTree>
    <p:extLst>
      <p:ext uri="{BB962C8B-B14F-4D97-AF65-F5344CB8AC3E}">
        <p14:creationId xmlns:p14="http://schemas.microsoft.com/office/powerpoint/2010/main" val="225511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en-US" sz="1200" dirty="0"/>
              <a:t>Begin with </a:t>
            </a:r>
            <a:r>
              <a:rPr lang="en-US" sz="1200" b="1" dirty="0"/>
              <a:t>Alice</a:t>
            </a:r>
            <a:r>
              <a:rPr lang="en-US" sz="1200" dirty="0"/>
              <a:t> , who will review the D4 Communications guideline about how to submit items to our team, and why it makes everyone’s job easier.</a:t>
            </a:r>
            <a:endParaRPr lang="en-CA" sz="1200" dirty="0"/>
          </a:p>
          <a:p>
            <a:pPr marL="457200" lvl="0" indent="-457200">
              <a:buFont typeface="+mj-lt"/>
              <a:buAutoNum type="arabicPeriod"/>
            </a:pPr>
            <a:r>
              <a:rPr lang="en-US" sz="1200" dirty="0"/>
              <a:t>Then </a:t>
            </a:r>
            <a:r>
              <a:rPr lang="en-US" sz="1200" b="1" dirty="0"/>
              <a:t>Sheena</a:t>
            </a:r>
            <a:r>
              <a:rPr lang="en-US" sz="1200" dirty="0"/>
              <a:t> will show you what and where to find material for posting on ZI and D4 websites, including the guidelines for Zonta branding.</a:t>
            </a:r>
            <a:endParaRPr lang="en-CA" sz="1200" dirty="0"/>
          </a:p>
          <a:p>
            <a:pPr marL="457200" lvl="0" indent="-457200">
              <a:buFont typeface="+mj-lt"/>
              <a:buAutoNum type="arabicPeriod"/>
            </a:pPr>
            <a:r>
              <a:rPr lang="en-US" sz="1200" b="1" dirty="0"/>
              <a:t>Kat</a:t>
            </a:r>
            <a:r>
              <a:rPr lang="en-US" sz="1200" dirty="0"/>
              <a:t> will then do live demonstration of how to post 16 Days items on various social media sites.</a:t>
            </a:r>
            <a:endParaRPr lang="en-CA" sz="1200" dirty="0"/>
          </a:p>
          <a:p>
            <a:pPr marL="457200" lvl="0" indent="-457200">
              <a:buFont typeface="+mj-lt"/>
              <a:buAutoNum type="arabicPeriod"/>
            </a:pPr>
            <a:r>
              <a:rPr lang="en-US" sz="1200" b="1" dirty="0"/>
              <a:t>Lori</a:t>
            </a:r>
            <a:r>
              <a:rPr lang="en-US" sz="1200" dirty="0"/>
              <a:t> will wrap up</a:t>
            </a:r>
            <a:endParaRPr lang="en-CA" sz="1200" dirty="0"/>
          </a:p>
          <a:p>
            <a:pPr marL="0" lvl="0" indent="0">
              <a:buNone/>
            </a:pPr>
            <a:r>
              <a:rPr lang="en-US" sz="1200" i="1" dirty="0"/>
              <a:t>Please hold your questions until the end of our presentation, although you can type questions in the chat at anytime. They might be answered in a later section, but otherwise, we will answer at the end.</a:t>
            </a:r>
            <a:endParaRPr lang="en-CA" sz="1200" i="1" dirty="0"/>
          </a:p>
          <a:p>
            <a:pPr marL="0" indent="0">
              <a:buNone/>
            </a:pPr>
            <a:r>
              <a:rPr lang="en-US" sz="1200" dirty="0"/>
              <a:t>Thanks again for attending, and let’s all learn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Alice will begin our presentation</a:t>
            </a:r>
            <a:endParaRPr lang="en-CA" sz="1200" i="1" dirty="0"/>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14</a:t>
            </a:fld>
            <a:endParaRPr lang="en-CA"/>
          </a:p>
        </p:txBody>
      </p:sp>
    </p:spTree>
    <p:extLst>
      <p:ext uri="{BB962C8B-B14F-4D97-AF65-F5344CB8AC3E}">
        <p14:creationId xmlns:p14="http://schemas.microsoft.com/office/powerpoint/2010/main" val="3499633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Deadlines – for E-News – 1</a:t>
            </a:r>
            <a:r>
              <a:rPr lang="en-CA" baseline="30000" dirty="0"/>
              <a:t>st</a:t>
            </a:r>
            <a:r>
              <a:rPr lang="en-CA" dirty="0"/>
              <a:t> and 3</a:t>
            </a:r>
            <a:r>
              <a:rPr lang="en-CA" baseline="30000" dirty="0"/>
              <a:t>rd</a:t>
            </a:r>
            <a:r>
              <a:rPr lang="en-CA" dirty="0"/>
              <a:t>  Thursday of each month except July and August (mid-month)</a:t>
            </a:r>
          </a:p>
          <a:p>
            <a:endParaRPr lang="en-CA" dirty="0"/>
          </a:p>
          <a:p>
            <a:r>
              <a:rPr lang="en-CA" dirty="0"/>
              <a:t>Documents  - we will copy and paste the Word document (no photos)</a:t>
            </a:r>
          </a:p>
          <a:p>
            <a:endParaRPr lang="en-CA" dirty="0"/>
          </a:p>
          <a:p>
            <a:r>
              <a:rPr lang="en-CA" dirty="0"/>
              <a:t>Promotional description about 150 words</a:t>
            </a:r>
          </a:p>
          <a:p>
            <a:r>
              <a:rPr lang="en-CA" dirty="0"/>
              <a:t>We’ll start a longer article with a few lines, then use button to ‘Read more’</a:t>
            </a:r>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15</a:t>
            </a:fld>
            <a:endParaRPr lang="en-CA"/>
          </a:p>
        </p:txBody>
      </p:sp>
    </p:spTree>
    <p:extLst>
      <p:ext uri="{BB962C8B-B14F-4D97-AF65-F5344CB8AC3E}">
        <p14:creationId xmlns:p14="http://schemas.microsoft.com/office/powerpoint/2010/main" val="322389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Google ‘convert pdf to jpeg’- look for total free process- some may advertise free trials</a:t>
            </a:r>
          </a:p>
          <a:p>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16</a:t>
            </a:fld>
            <a:endParaRPr lang="en-CA"/>
          </a:p>
        </p:txBody>
      </p:sp>
    </p:spTree>
    <p:extLst>
      <p:ext uri="{BB962C8B-B14F-4D97-AF65-F5344CB8AC3E}">
        <p14:creationId xmlns:p14="http://schemas.microsoft.com/office/powerpoint/2010/main" val="366968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specify what info/people belong to which picture- we don’t create a caption.</a:t>
            </a:r>
          </a:p>
        </p:txBody>
      </p:sp>
      <p:sp>
        <p:nvSpPr>
          <p:cNvPr id="4" name="Slide Number Placeholder 3"/>
          <p:cNvSpPr>
            <a:spLocks noGrp="1"/>
          </p:cNvSpPr>
          <p:nvPr>
            <p:ph type="sldNum" sz="quarter" idx="5"/>
          </p:nvPr>
        </p:nvSpPr>
        <p:spPr/>
        <p:txBody>
          <a:bodyPr/>
          <a:lstStyle/>
          <a:p>
            <a:fld id="{A9C10BD5-685F-DA40-948D-1B8AACE5DAE5}" type="slidenum">
              <a:rPr lang="en-CA" smtClean="0"/>
              <a:t>17</a:t>
            </a:fld>
            <a:endParaRPr lang="en-CA"/>
          </a:p>
        </p:txBody>
      </p:sp>
    </p:spTree>
    <p:extLst>
      <p:ext uri="{BB962C8B-B14F-4D97-AF65-F5344CB8AC3E}">
        <p14:creationId xmlns:p14="http://schemas.microsoft.com/office/powerpoint/2010/main" val="398955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may be more active in displaying photographs during upcoming 16 Days of Activism, so we want to be cautious re:  our surroundings- don’t want any images to be misconstrued or have certain labels which wouldn’t reflect well on </a:t>
            </a:r>
            <a:r>
              <a:rPr lang="en-CA" dirty="0" err="1"/>
              <a:t>Zonta</a:t>
            </a:r>
            <a:r>
              <a:rPr lang="en-CA" dirty="0"/>
              <a:t>. Perhaps each club should have a risk management policy.</a:t>
            </a:r>
          </a:p>
          <a:p>
            <a:endParaRPr lang="en-CA" dirty="0"/>
          </a:p>
          <a:p>
            <a:r>
              <a:rPr lang="en-CA" dirty="0"/>
              <a:t>Be especially cautious in photographing service recipients  or children.(check with agency- may be able to photograph backs of heads or use a special disclosure or consent form)</a:t>
            </a:r>
          </a:p>
        </p:txBody>
      </p:sp>
      <p:sp>
        <p:nvSpPr>
          <p:cNvPr id="4" name="Slide Number Placeholder 3"/>
          <p:cNvSpPr>
            <a:spLocks noGrp="1"/>
          </p:cNvSpPr>
          <p:nvPr>
            <p:ph type="sldNum" sz="quarter" idx="5"/>
          </p:nvPr>
        </p:nvSpPr>
        <p:spPr/>
        <p:txBody>
          <a:bodyPr/>
          <a:lstStyle/>
          <a:p>
            <a:fld id="{A9C10BD5-685F-DA40-948D-1B8AACE5DAE5}" type="slidenum">
              <a:rPr lang="en-CA" smtClean="0"/>
              <a:t>18</a:t>
            </a:fld>
            <a:endParaRPr lang="en-CA"/>
          </a:p>
        </p:txBody>
      </p:sp>
    </p:spTree>
    <p:extLst>
      <p:ext uri="{BB962C8B-B14F-4D97-AF65-F5344CB8AC3E}">
        <p14:creationId xmlns:p14="http://schemas.microsoft.com/office/powerpoint/2010/main" val="3573507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Thanks so much for your assistance in making this process </a:t>
            </a:r>
            <a:r>
              <a:rPr lang="en-CA" sz="1200" i="1"/>
              <a:t>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t>Next up is </a:t>
            </a:r>
            <a:r>
              <a:rPr lang="en-US" sz="1200" b="1" dirty="0"/>
              <a:t>Sheena</a:t>
            </a:r>
            <a:r>
              <a:rPr lang="en-US" sz="1200" dirty="0"/>
              <a:t> who will show you what and where to find material for posting on ZI and D4 websites, including the guidelines for Zonta branding.</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p>
        </p:txBody>
      </p:sp>
      <p:sp>
        <p:nvSpPr>
          <p:cNvPr id="4" name="Slide Number Placeholder 3"/>
          <p:cNvSpPr>
            <a:spLocks noGrp="1"/>
          </p:cNvSpPr>
          <p:nvPr>
            <p:ph type="sldNum" sz="quarter" idx="5"/>
          </p:nvPr>
        </p:nvSpPr>
        <p:spPr/>
        <p:txBody>
          <a:bodyPr/>
          <a:lstStyle/>
          <a:p>
            <a:fld id="{A9C10BD5-685F-DA40-948D-1B8AACE5DAE5}" type="slidenum">
              <a:rPr lang="en-CA" smtClean="0"/>
              <a:t>19</a:t>
            </a:fld>
            <a:endParaRPr lang="en-CA"/>
          </a:p>
        </p:txBody>
      </p:sp>
    </p:spTree>
    <p:extLst>
      <p:ext uri="{BB962C8B-B14F-4D97-AF65-F5344CB8AC3E}">
        <p14:creationId xmlns:p14="http://schemas.microsoft.com/office/powerpoint/2010/main" val="373250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Demonstration where content is located on the Zonta International website</a:t>
            </a:r>
          </a:p>
          <a:p>
            <a:r>
              <a:rPr lang="en-CA" dirty="0"/>
              <a:t>Has a large amount of content for the Zonta Says NO campaign. Images are placed in Dropbox for download.</a:t>
            </a: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3"/>
              </a:rPr>
              <a:t>Best Practices for Following the Zonta Says NO to Violence Against Women Campaign on Social Media</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4"/>
              </a:rPr>
              <a:t>Share your story. 5 tips to capture your campaign most effectively</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5"/>
              </a:rPr>
              <a:t>Zonta Says NO Press Release for Club Activity</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6"/>
              </a:rPr>
              <a:t>Zonta Says NO Logo</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7"/>
              </a:rPr>
              <a:t>Social Media Images</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8"/>
              </a:rPr>
              <a:t>Facebook Profile Photo Frame</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9"/>
              </a:rPr>
              <a:t>Infographics</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10"/>
              </a:rPr>
              <a:t>Zonta Says NO Eye Images</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11"/>
              </a:rPr>
              <a:t>Zonta Says NO Pull up Banner</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12"/>
              </a:rPr>
              <a:t>Zonta Says NO Horizontal Banner</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13"/>
              </a:rPr>
              <a:t>Zonta Says NO PowerPoint Image</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b="0" i="0" u="none" strike="noStrike" kern="1200" dirty="0">
                <a:solidFill>
                  <a:schemeClr val="tx1"/>
                </a:solidFill>
                <a:effectLst/>
                <a:latin typeface="+mn-lt"/>
                <a:ea typeface="+mn-ea"/>
                <a:cs typeface="+mn-cs"/>
                <a:hlinkClick r:id="rId14"/>
              </a:rPr>
              <a:t>Zonta Says NO PowerPoint Template</a:t>
            </a:r>
            <a:endParaRPr lang="en-CA" sz="1200" b="0" i="0" u="none" strike="noStrike" kern="1200" dirty="0">
              <a:solidFill>
                <a:schemeClr val="tx1"/>
              </a:solidFill>
              <a:effectLst/>
              <a:latin typeface="+mn-lt"/>
              <a:ea typeface="+mn-ea"/>
              <a:cs typeface="+mn-cs"/>
            </a:endParaRPr>
          </a:p>
          <a:p>
            <a:pPr marL="628650" lvl="1" indent="-171450" fontAlgn="base">
              <a:buFont typeface="Arial" panose="020B0604020202020204" pitchFamily="34" charset="0"/>
              <a:buChar char="•"/>
            </a:pPr>
            <a:endParaRPr lang="en-CA" sz="1200" b="0" i="0" u="none" strike="noStrike" kern="1200" dirty="0">
              <a:solidFill>
                <a:schemeClr val="tx1"/>
              </a:solidFill>
              <a:effectLst/>
              <a:latin typeface="+mn-lt"/>
              <a:ea typeface="+mn-ea"/>
              <a:cs typeface="+mn-cs"/>
            </a:endParaRPr>
          </a:p>
          <a:p>
            <a:pPr marL="0" lvl="0" indent="0" fontAlgn="base">
              <a:buFont typeface="Arial" panose="020B0604020202020204" pitchFamily="34" charset="0"/>
              <a:buNone/>
            </a:pPr>
            <a:r>
              <a:rPr lang="en-CA" sz="1200" b="0" i="0" u="none" strike="noStrike" kern="1200" dirty="0">
                <a:solidFill>
                  <a:schemeClr val="tx1"/>
                </a:solidFill>
                <a:effectLst/>
                <a:latin typeface="+mn-lt"/>
                <a:ea typeface="+mn-ea"/>
                <a:cs typeface="+mn-cs"/>
              </a:rPr>
              <a:t>District 4 Advocacy Committee has developed additional material to help you get the word out without exhausting time and energy.  Share and learn from each other!</a:t>
            </a:r>
          </a:p>
          <a:p>
            <a:pPr marL="0" lvl="0" indent="0" fontAlgn="base">
              <a:buFont typeface="Arial" panose="020B0604020202020204" pitchFamily="34" charset="0"/>
              <a:buNone/>
            </a:pPr>
            <a:r>
              <a:rPr lang="en-CA" sz="1200" b="0" i="0" u="none" strike="noStrike" kern="1200" dirty="0">
                <a:solidFill>
                  <a:schemeClr val="tx1"/>
                </a:solidFill>
                <a:effectLst/>
                <a:latin typeface="+mn-lt"/>
                <a:ea typeface="+mn-ea"/>
                <a:cs typeface="+mn-cs"/>
              </a:rPr>
              <a:t>Similarly, other committee like Communications had created content for your club to use.  Check out the other committee resources.</a:t>
            </a:r>
          </a:p>
          <a:p>
            <a:br>
              <a:rPr lang="en-CA" dirty="0"/>
            </a:br>
            <a:endParaRPr lang="en-CA" dirty="0"/>
          </a:p>
        </p:txBody>
      </p:sp>
      <p:sp>
        <p:nvSpPr>
          <p:cNvPr id="4" name="Slide Number Placeholder 3"/>
          <p:cNvSpPr>
            <a:spLocks noGrp="1"/>
          </p:cNvSpPr>
          <p:nvPr>
            <p:ph type="sldNum" sz="quarter" idx="5"/>
          </p:nvPr>
        </p:nvSpPr>
        <p:spPr/>
        <p:txBody>
          <a:bodyPr/>
          <a:lstStyle/>
          <a:p>
            <a:fld id="{A9C10BD5-685F-DA40-948D-1B8AACE5DAE5}" type="slidenum">
              <a:rPr lang="en-CA" smtClean="0"/>
              <a:t>20</a:t>
            </a:fld>
            <a:endParaRPr lang="en-CA"/>
          </a:p>
        </p:txBody>
      </p:sp>
    </p:spTree>
    <p:extLst>
      <p:ext uri="{BB962C8B-B14F-4D97-AF65-F5344CB8AC3E}">
        <p14:creationId xmlns:p14="http://schemas.microsoft.com/office/powerpoint/2010/main" val="141134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4C5B33-045A-EF49-B110-7CE94A1167D8}"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11892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C5B33-045A-EF49-B110-7CE94A1167D8}"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416020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C5B33-045A-EF49-B110-7CE94A1167D8}"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1690411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488-1CDA-184B-8AE5-09111AE077D8}"/>
              </a:ext>
            </a:extLst>
          </p:cNvPr>
          <p:cNvSpPr>
            <a:spLocks noGrp="1"/>
          </p:cNvSpPr>
          <p:nvPr>
            <p:ph type="title"/>
          </p:nvPr>
        </p:nvSpPr>
        <p:spPr/>
        <p:txBody>
          <a:bodyPr/>
          <a:lstStyle>
            <a:lvl1pPr>
              <a:defRPr b="1" i="0">
                <a:latin typeface="Lato" panose="020F0502020204030203"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38E140E-4C55-A74F-9323-EEA6FBC3F87A}"/>
              </a:ext>
            </a:extLst>
          </p:cNvPr>
          <p:cNvSpPr>
            <a:spLocks noGrp="1"/>
          </p:cNvSpPr>
          <p:nvPr>
            <p:ph type="dt" sz="half" idx="10"/>
          </p:nvPr>
        </p:nvSpPr>
        <p:spPr/>
        <p:txBody>
          <a:bodyPr/>
          <a:lstStyle/>
          <a:p>
            <a:fld id="{994C5B33-045A-EF49-B110-7CE94A1167D8}" type="datetimeFigureOut">
              <a:rPr lang="en-US" smtClean="0"/>
              <a:t>11/5/2021</a:t>
            </a:fld>
            <a:endParaRPr lang="en-US"/>
          </a:p>
        </p:txBody>
      </p:sp>
      <p:sp>
        <p:nvSpPr>
          <p:cNvPr id="4" name="Footer Placeholder 3">
            <a:extLst>
              <a:ext uri="{FF2B5EF4-FFF2-40B4-BE49-F238E27FC236}">
                <a16:creationId xmlns:a16="http://schemas.microsoft.com/office/drawing/2014/main" id="{A66424A5-9133-D64D-9CF6-7968007CB2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799F7-B059-0C4D-8DF9-0AC520D41217}"/>
              </a:ext>
            </a:extLst>
          </p:cNvPr>
          <p:cNvSpPr>
            <a:spLocks noGrp="1"/>
          </p:cNvSpPr>
          <p:nvPr>
            <p:ph type="sldNum" sz="quarter" idx="12"/>
          </p:nvPr>
        </p:nvSpPr>
        <p:spPr/>
        <p:txBody>
          <a:bodyPr/>
          <a:lstStyle>
            <a:lvl1pPr>
              <a:defRPr b="1" i="0">
                <a:latin typeface="Lato" panose="020F0502020204030203" pitchFamily="34" charset="0"/>
              </a:defRPr>
            </a:lvl1p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404966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C5B33-045A-EF49-B110-7CE94A1167D8}"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379822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C5B33-045A-EF49-B110-7CE94A1167D8}"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336554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94C5B33-045A-EF49-B110-7CE94A1167D8}" type="datetimeFigureOut">
              <a:rPr lang="en-US" smtClean="0"/>
              <a:t>11/5/2021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68216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94C5B33-045A-EF49-B110-7CE94A1167D8}" type="datetimeFigureOut">
              <a:rPr lang="en-US" smtClean="0"/>
              <a:t>11/5/2021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62428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94C5B33-045A-EF49-B110-7CE94A1167D8}" type="datetimeFigureOut">
              <a:rPr lang="en-US" smtClean="0"/>
              <a:t>11/5/2021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423284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94C5B33-045A-EF49-B110-7CE94A1167D8}"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318680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94C5B33-045A-EF49-B110-7CE94A1167D8}" type="datetimeFigureOut">
              <a:rPr lang="en-US" smtClean="0"/>
              <a:t>11/5/2021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163827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94C5B33-045A-EF49-B110-7CE94A1167D8}" type="datetimeFigureOut">
              <a:rPr lang="en-US" smtClean="0"/>
              <a:t>11/5/2021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249923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94C5B33-045A-EF49-B110-7CE94A1167D8}" type="datetimeFigureOut">
              <a:rPr lang="en-US" smtClean="0"/>
              <a:pPr/>
              <a:t>11/5/2021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0A72358C-35B8-3242-AF18-A94BA8DC1659}" type="slidenum">
              <a:rPr lang="en-US" smtClean="0"/>
              <a:pPr/>
              <a:t>‹#›</a:t>
            </a:fld>
            <a:endParaRPr lang="en-US" dirty="0"/>
          </a:p>
        </p:txBody>
      </p:sp>
    </p:spTree>
    <p:extLst>
      <p:ext uri="{BB962C8B-B14F-4D97-AF65-F5344CB8AC3E}">
        <p14:creationId xmlns:p14="http://schemas.microsoft.com/office/powerpoint/2010/main" val="10556106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zonta.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hyperlink" Target="https://zontadistrict4.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zontadistrict4.org/" TargetMode="External"/><Relationship Id="rId5" Type="http://schemas.openxmlformats.org/officeDocument/2006/relationships/hyperlink" Target="https://zonta.org/" TargetMode="Externa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zontadistrict4.org/building-our-clubs/committee-resources/advocacy/" TargetMode="External"/><Relationship Id="rId7"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unwomen.org/en/what-we-do/ending-violence-against-women/take-action/16-days-of-activism" TargetMode="External"/><Relationship Id="rId5" Type="http://schemas.openxmlformats.org/officeDocument/2006/relationships/hyperlink" Target="http://www.zontasaysno.com/" TargetMode="External"/><Relationship Id="rId4" Type="http://schemas.openxmlformats.org/officeDocument/2006/relationships/hyperlink" Target="http://www.zonta.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20.png"/><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mailto:communications@zontadistrict4.org" TargetMode="External"/><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jFoT5cuteio" TargetMode="External"/><Relationship Id="rId7" Type="http://schemas.openxmlformats.org/officeDocument/2006/relationships/image" Target="../media/image1.jpeg"/><Relationship Id="rId2" Type="http://schemas.openxmlformats.org/officeDocument/2006/relationships/hyperlink" Target="https://www.youtube.com/watch?v=lqi-VFvQVKg" TargetMode="External"/><Relationship Id="rId1" Type="http://schemas.openxmlformats.org/officeDocument/2006/relationships/slideLayout" Target="../slideLayouts/slideLayout2.xml"/><Relationship Id="rId6" Type="http://schemas.openxmlformats.org/officeDocument/2006/relationships/hyperlink" Target="https://www.youtube.com/watch?v=lXPkeOsOONo" TargetMode="External"/><Relationship Id="rId5" Type="http://schemas.openxmlformats.org/officeDocument/2006/relationships/hyperlink" Target="https://www.youtube.com/watch?v=14eoamjAQrU" TargetMode="External"/><Relationship Id="rId4" Type="http://schemas.openxmlformats.org/officeDocument/2006/relationships/hyperlink" Target="https://www.youtube.com/watch?v=uPEhdUErpo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zonta.org/images/docs/MyZonta/Tools/AwardScholarshipFellowshipTools/AE/AEFellowsBios.pdf" TargetMode="External"/><Relationship Id="rId2" Type="http://schemas.openxmlformats.org/officeDocument/2006/relationships/hyperlink" Target="https://www.zonta.org/images/docs/MyZonta/Tools/AwardScholarshipFellowshipTools/AE/AEFellowshipStatsProgramOverview.pdf" TargetMode="Externa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www.zonta.org/images/docs/MyZonta/Tools/AwardScholarshipFellowshipTools/AE/AEPoster.pdf" TargetMode="External"/><Relationship Id="rId4" Type="http://schemas.openxmlformats.org/officeDocument/2006/relationships/hyperlink" Target="https://www.zonta.org/images/docs/MyZonta/Tools/AwardScholarshipFellowshipTools/AE/AEMap.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and blue sign sitting on the ground&#10;&#10;Description automatically generated">
            <a:extLst>
              <a:ext uri="{FF2B5EF4-FFF2-40B4-BE49-F238E27FC236}">
                <a16:creationId xmlns:a16="http://schemas.microsoft.com/office/drawing/2014/main" id="{9FCB6E35-AB93-EE49-A763-C1712E5CE89B}"/>
              </a:ext>
            </a:extLst>
          </p:cNvPr>
          <p:cNvPicPr>
            <a:picLocks noChangeAspect="1"/>
          </p:cNvPicPr>
          <p:nvPr/>
        </p:nvPicPr>
        <p:blipFill rotWithShape="1">
          <a:blip r:embed="rId2"/>
          <a:srcRect l="6530" r="1" b="1"/>
          <a:stretch/>
        </p:blipFill>
        <p:spPr>
          <a:xfrm>
            <a:off x="633999" y="1237661"/>
            <a:ext cx="5462001" cy="4382677"/>
          </a:xfrm>
          <a:prstGeom prst="rect">
            <a:avLst/>
          </a:prstGeom>
        </p:spPr>
      </p:pic>
      <p:sp>
        <p:nvSpPr>
          <p:cNvPr id="2" name="Title 1">
            <a:extLst>
              <a:ext uri="{FF2B5EF4-FFF2-40B4-BE49-F238E27FC236}">
                <a16:creationId xmlns:a16="http://schemas.microsoft.com/office/drawing/2014/main" id="{CE23C8C4-1B12-E44A-AFAD-9EA2DE4B833C}"/>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6000" dirty="0">
                <a:solidFill>
                  <a:srgbClr val="26B7CE"/>
                </a:solidFill>
                <a:ea typeface="Lato" panose="020F0502020204030203" pitchFamily="34" charset="0"/>
                <a:cs typeface="Lato" panose="020F0502020204030203" pitchFamily="34" charset="0"/>
              </a:rPr>
              <a:t>D4</a:t>
            </a:r>
            <a:br>
              <a:rPr lang="en-US" sz="6000" dirty="0">
                <a:solidFill>
                  <a:srgbClr val="26B7CE"/>
                </a:solidFill>
                <a:ea typeface="Lato" panose="020F0502020204030203" pitchFamily="34" charset="0"/>
                <a:cs typeface="Lato" panose="020F0502020204030203" pitchFamily="34" charset="0"/>
              </a:rPr>
            </a:br>
            <a:r>
              <a:rPr lang="en-US" sz="6000" dirty="0">
                <a:solidFill>
                  <a:srgbClr val="26B7CE"/>
                </a:solidFill>
                <a:ea typeface="Lato" panose="020F0502020204030203" pitchFamily="34" charset="0"/>
                <a:cs typeface="Lato" panose="020F0502020204030203" pitchFamily="34" charset="0"/>
              </a:rPr>
              <a:t>Learning</a:t>
            </a: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r>
              <a:rPr lang="en-US" sz="3200" dirty="0">
                <a:solidFill>
                  <a:srgbClr val="A9A8A9"/>
                </a:solidFill>
                <a:ea typeface="Lato" panose="020F0502020204030203" pitchFamily="34" charset="0"/>
                <a:cs typeface="Lato" panose="020F0502020204030203" pitchFamily="34" charset="0"/>
              </a:rPr>
              <a:t>November 1, 2021</a:t>
            </a:r>
            <a:endParaRPr lang="en-US" sz="4400" dirty="0">
              <a:solidFill>
                <a:srgbClr val="A9A8A9"/>
              </a:solidFill>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33395D7-CD16-1E48-86B0-6B034157F2B5}"/>
              </a:ext>
            </a:extLst>
          </p:cNvPr>
          <p:cNvSpPr txBox="1"/>
          <p:nvPr/>
        </p:nvSpPr>
        <p:spPr>
          <a:xfrm>
            <a:off x="3307088" y="6034594"/>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B0D6F059-4D43-854D-952F-E99989CE271B}"/>
              </a:ext>
            </a:extLst>
          </p:cNvPr>
          <p:cNvPicPr>
            <a:picLocks noChangeAspect="1"/>
          </p:cNvPicPr>
          <p:nvPr/>
        </p:nvPicPr>
        <p:blipFill>
          <a:blip r:embed="rId4"/>
          <a:stretch>
            <a:fillRect/>
          </a:stretch>
        </p:blipFill>
        <p:spPr>
          <a:xfrm>
            <a:off x="10709723" y="5442112"/>
            <a:ext cx="1107139" cy="1177257"/>
          </a:xfrm>
          <a:prstGeom prst="rect">
            <a:avLst/>
          </a:prstGeom>
        </p:spPr>
      </p:pic>
    </p:spTree>
    <p:extLst>
      <p:ext uri="{BB962C8B-B14F-4D97-AF65-F5344CB8AC3E}">
        <p14:creationId xmlns:p14="http://schemas.microsoft.com/office/powerpoint/2010/main" val="46170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0AB-EBC9-7547-9D4A-E1F84C59E8DA}"/>
              </a:ext>
            </a:extLst>
          </p:cNvPr>
          <p:cNvSpPr>
            <a:spLocks noGrp="1"/>
          </p:cNvSpPr>
          <p:nvPr>
            <p:ph type="title"/>
          </p:nvPr>
        </p:nvSpPr>
        <p:spPr/>
        <p:txBody>
          <a:bodyPr>
            <a:normAutofit/>
          </a:bodyPr>
          <a:lstStyle/>
          <a:p>
            <a:br>
              <a:rPr lang="en-US" dirty="0">
                <a:solidFill>
                  <a:srgbClr val="802528"/>
                </a:solidFill>
              </a:rPr>
            </a:br>
            <a:endParaRPr lang="en-US" dirty="0">
              <a:solidFill>
                <a:srgbClr val="802528"/>
              </a:solidFill>
            </a:endParaRPr>
          </a:p>
        </p:txBody>
      </p:sp>
      <p:pic>
        <p:nvPicPr>
          <p:cNvPr id="5" name="Content Placeholder 4">
            <a:extLst>
              <a:ext uri="{FF2B5EF4-FFF2-40B4-BE49-F238E27FC236}">
                <a16:creationId xmlns:a16="http://schemas.microsoft.com/office/drawing/2014/main" id="{FAC32489-D919-4123-9092-EFB5D704316F}"/>
              </a:ext>
            </a:extLst>
          </p:cNvPr>
          <p:cNvPicPr>
            <a:picLocks noGrp="1" noChangeAspect="1"/>
          </p:cNvPicPr>
          <p:nvPr>
            <p:ph idx="1"/>
          </p:nvPr>
        </p:nvPicPr>
        <p:blipFill>
          <a:blip r:embed="rId2"/>
          <a:stretch>
            <a:fillRect/>
          </a:stretch>
        </p:blipFill>
        <p:spPr>
          <a:xfrm>
            <a:off x="5117931" y="863600"/>
            <a:ext cx="4327642" cy="4601183"/>
          </a:xfrm>
        </p:spPr>
      </p:pic>
      <p:pic>
        <p:nvPicPr>
          <p:cNvPr id="13" name="Picture 12" descr="A yellow and blue sign sitting on the ground&#10;&#10;Description automatically generated">
            <a:extLst>
              <a:ext uri="{FF2B5EF4-FFF2-40B4-BE49-F238E27FC236}">
                <a16:creationId xmlns:a16="http://schemas.microsoft.com/office/drawing/2014/main" id="{1E97838B-F26B-FA4F-85AE-965C7AABADAF}"/>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19" name="TextBox 18">
            <a:extLst>
              <a:ext uri="{FF2B5EF4-FFF2-40B4-BE49-F238E27FC236}">
                <a16:creationId xmlns:a16="http://schemas.microsoft.com/office/drawing/2014/main" id="{C7618176-6E76-DE4F-A7A2-80FED79DBF18}"/>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sp>
        <p:nvSpPr>
          <p:cNvPr id="7" name="TextBox 6">
            <a:extLst>
              <a:ext uri="{FF2B5EF4-FFF2-40B4-BE49-F238E27FC236}">
                <a16:creationId xmlns:a16="http://schemas.microsoft.com/office/drawing/2014/main" id="{B30DFF50-9738-FB49-9289-B6E79ABDFD2E}"/>
              </a:ext>
            </a:extLst>
          </p:cNvPr>
          <p:cNvSpPr txBox="1"/>
          <p:nvPr/>
        </p:nvSpPr>
        <p:spPr>
          <a:xfrm>
            <a:off x="252919" y="2574862"/>
            <a:ext cx="3203121" cy="2123658"/>
          </a:xfrm>
          <a:prstGeom prst="rect">
            <a:avLst/>
          </a:prstGeom>
          <a:noFill/>
        </p:spPr>
        <p:txBody>
          <a:bodyPr wrap="square">
            <a:spAutoFit/>
          </a:bodyPr>
          <a:lstStyle/>
          <a:p>
            <a:r>
              <a:rPr lang="en-US" sz="4400" b="1" dirty="0">
                <a:solidFill>
                  <a:srgbClr val="515254"/>
                </a:solidFill>
              </a:rPr>
              <a:t>Thank you for your attention</a:t>
            </a:r>
          </a:p>
        </p:txBody>
      </p:sp>
    </p:spTree>
    <p:extLst>
      <p:ext uri="{BB962C8B-B14F-4D97-AF65-F5344CB8AC3E}">
        <p14:creationId xmlns:p14="http://schemas.microsoft.com/office/powerpoint/2010/main" val="403327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0F44-02F4-684A-AA2B-32D0A684F592}"/>
              </a:ext>
            </a:extLst>
          </p:cNvPr>
          <p:cNvSpPr>
            <a:spLocks noGrp="1"/>
          </p:cNvSpPr>
          <p:nvPr>
            <p:ph type="title"/>
          </p:nvPr>
        </p:nvSpPr>
        <p:spPr/>
        <p:txBody>
          <a:bodyPr>
            <a:normAutofit fontScale="90000"/>
          </a:bodyPr>
          <a:lstStyle/>
          <a:p>
            <a:r>
              <a:rPr lang="en-CA" b="1" dirty="0">
                <a:solidFill>
                  <a:srgbClr val="E18431"/>
                </a:solidFill>
                <a:latin typeface="Lato" panose="020F0502020204030203" pitchFamily="34" charset="0"/>
                <a:ea typeface="Lato" panose="020F0502020204030203" pitchFamily="34" charset="0"/>
                <a:cs typeface="Lato" panose="020F0502020204030203" pitchFamily="34" charset="0"/>
              </a:rPr>
              <a:t>The 16 Days of Activism is fast approaching.  </a:t>
            </a:r>
            <a:br>
              <a:rPr lang="en-CA" dirty="0"/>
            </a:br>
            <a:endParaRPr lang="en-US" dirty="0">
              <a:solidFill>
                <a:srgbClr val="26B7CE"/>
              </a:solidFill>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82D05841-610F-6C4D-AEA9-3CB755FB5B77}"/>
              </a:ext>
            </a:extLst>
          </p:cNvPr>
          <p:cNvSpPr>
            <a:spLocks noGrp="1"/>
          </p:cNvSpPr>
          <p:nvPr>
            <p:ph type="body" idx="1"/>
          </p:nvPr>
        </p:nvSpPr>
        <p:spPr>
          <a:xfrm>
            <a:off x="4198151" y="4507289"/>
            <a:ext cx="6654722" cy="1066800"/>
          </a:xfrm>
        </p:spPr>
        <p:txBody>
          <a:bodyPr/>
          <a:lstStyle/>
          <a:p>
            <a:r>
              <a:rPr lang="en-CA" sz="6000" b="1" dirty="0">
                <a:latin typeface="Lato" panose="020F0502020204030203" pitchFamily="34" charset="0"/>
                <a:ea typeface="Lato" panose="020F0502020204030203" pitchFamily="34" charset="0"/>
                <a:cs typeface="Lato" panose="020F0502020204030203" pitchFamily="34" charset="0"/>
              </a:rPr>
              <a:t>What’s your plan?</a:t>
            </a: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A yellow and blue sign sitting on the ground&#10;&#10;Description automatically generated">
            <a:extLst>
              <a:ext uri="{FF2B5EF4-FFF2-40B4-BE49-F238E27FC236}">
                <a16:creationId xmlns:a16="http://schemas.microsoft.com/office/drawing/2014/main" id="{0321531C-54C3-F644-830E-EF7B1815FB65}"/>
              </a:ext>
            </a:extLst>
          </p:cNvPr>
          <p:cNvPicPr>
            <a:picLocks noChangeAspect="1"/>
          </p:cNvPicPr>
          <p:nvPr/>
        </p:nvPicPr>
        <p:blipFill rotWithShape="1">
          <a:blip r:embed="rId2"/>
          <a:srcRect l="6530" r="1" b="1"/>
          <a:stretch/>
        </p:blipFill>
        <p:spPr>
          <a:xfrm>
            <a:off x="375482" y="1844467"/>
            <a:ext cx="2695964" cy="2163225"/>
          </a:xfrm>
          <a:prstGeom prst="rect">
            <a:avLst/>
          </a:prstGeom>
        </p:spPr>
      </p:pic>
      <p:sp>
        <p:nvSpPr>
          <p:cNvPr id="10" name="TextBox 9">
            <a:extLst>
              <a:ext uri="{FF2B5EF4-FFF2-40B4-BE49-F238E27FC236}">
                <a16:creationId xmlns:a16="http://schemas.microsoft.com/office/drawing/2014/main" id="{CC00759F-5804-124B-9B98-FFFC3AA5A415}"/>
              </a:ext>
            </a:extLst>
          </p:cNvPr>
          <p:cNvSpPr txBox="1"/>
          <p:nvPr/>
        </p:nvSpPr>
        <p:spPr>
          <a:xfrm>
            <a:off x="3426976" y="6086855"/>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75F72259-CE07-6446-9090-34109E15CE40}"/>
              </a:ext>
            </a:extLst>
          </p:cNvPr>
          <p:cNvPicPr>
            <a:picLocks noChangeAspect="1"/>
          </p:cNvPicPr>
          <p:nvPr/>
        </p:nvPicPr>
        <p:blipFill>
          <a:blip r:embed="rId3"/>
          <a:stretch>
            <a:fillRect/>
          </a:stretch>
        </p:blipFill>
        <p:spPr>
          <a:xfrm>
            <a:off x="10829611" y="5498226"/>
            <a:ext cx="1107139" cy="1177257"/>
          </a:xfrm>
          <a:prstGeom prst="rect">
            <a:avLst/>
          </a:prstGeom>
        </p:spPr>
      </p:pic>
    </p:spTree>
    <p:extLst>
      <p:ext uri="{BB962C8B-B14F-4D97-AF65-F5344CB8AC3E}">
        <p14:creationId xmlns:p14="http://schemas.microsoft.com/office/powerpoint/2010/main" val="274286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and blue sign sitting on the ground&#10;&#10;Description automatically generated">
            <a:extLst>
              <a:ext uri="{FF2B5EF4-FFF2-40B4-BE49-F238E27FC236}">
                <a16:creationId xmlns:a16="http://schemas.microsoft.com/office/drawing/2014/main" id="{9FCB6E35-AB93-EE49-A763-C1712E5CE89B}"/>
              </a:ext>
            </a:extLst>
          </p:cNvPr>
          <p:cNvPicPr>
            <a:picLocks noChangeAspect="1"/>
          </p:cNvPicPr>
          <p:nvPr/>
        </p:nvPicPr>
        <p:blipFill rotWithShape="1">
          <a:blip r:embed="rId2"/>
          <a:srcRect l="6530" r="1" b="1"/>
          <a:stretch/>
        </p:blipFill>
        <p:spPr>
          <a:xfrm>
            <a:off x="633999" y="1237661"/>
            <a:ext cx="5462001" cy="4382677"/>
          </a:xfrm>
          <a:prstGeom prst="rect">
            <a:avLst/>
          </a:prstGeom>
        </p:spPr>
      </p:pic>
      <p:sp>
        <p:nvSpPr>
          <p:cNvPr id="2" name="Title 1">
            <a:extLst>
              <a:ext uri="{FF2B5EF4-FFF2-40B4-BE49-F238E27FC236}">
                <a16:creationId xmlns:a16="http://schemas.microsoft.com/office/drawing/2014/main" id="{CE23C8C4-1B12-E44A-AFAD-9EA2DE4B833C}"/>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6000" dirty="0">
                <a:solidFill>
                  <a:srgbClr val="26B7CE"/>
                </a:solidFill>
                <a:ea typeface="Lato" panose="020F0502020204030203" pitchFamily="34" charset="0"/>
                <a:cs typeface="Lato" panose="020F0502020204030203" pitchFamily="34" charset="0"/>
              </a:rPr>
              <a:t>D4</a:t>
            </a:r>
            <a:br>
              <a:rPr lang="en-US" sz="6000" dirty="0">
                <a:solidFill>
                  <a:srgbClr val="26B7CE"/>
                </a:solidFill>
                <a:ea typeface="Lato" panose="020F0502020204030203" pitchFamily="34" charset="0"/>
                <a:cs typeface="Lato" panose="020F0502020204030203" pitchFamily="34" charset="0"/>
              </a:rPr>
            </a:br>
            <a:r>
              <a:rPr lang="en-US" sz="6000" dirty="0">
                <a:solidFill>
                  <a:srgbClr val="26B7CE"/>
                </a:solidFill>
                <a:ea typeface="Lato" panose="020F0502020204030203" pitchFamily="34" charset="0"/>
                <a:cs typeface="Lato" panose="020F0502020204030203" pitchFamily="34" charset="0"/>
              </a:rPr>
              <a:t>Learning</a:t>
            </a: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r>
              <a:rPr lang="en-US" sz="4400" dirty="0">
                <a:solidFill>
                  <a:srgbClr val="A9A8A9"/>
                </a:solidFill>
                <a:ea typeface="Lato" panose="020F0502020204030203" pitchFamily="34" charset="0"/>
                <a:cs typeface="Lato" panose="020F0502020204030203" pitchFamily="34" charset="0"/>
              </a:rPr>
              <a:t>Communications</a:t>
            </a:r>
          </a:p>
        </p:txBody>
      </p:sp>
      <p:sp>
        <p:nvSpPr>
          <p:cNvPr id="3" name="TextBox 2">
            <a:extLst>
              <a:ext uri="{FF2B5EF4-FFF2-40B4-BE49-F238E27FC236}">
                <a16:creationId xmlns:a16="http://schemas.microsoft.com/office/drawing/2014/main" id="{A33395D7-CD16-1E48-86B0-6B034157F2B5}"/>
              </a:ext>
            </a:extLst>
          </p:cNvPr>
          <p:cNvSpPr txBox="1"/>
          <p:nvPr/>
        </p:nvSpPr>
        <p:spPr>
          <a:xfrm>
            <a:off x="3307088" y="6034594"/>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B0D6F059-4D43-854D-952F-E99989CE271B}"/>
              </a:ext>
            </a:extLst>
          </p:cNvPr>
          <p:cNvPicPr>
            <a:picLocks noChangeAspect="1"/>
          </p:cNvPicPr>
          <p:nvPr/>
        </p:nvPicPr>
        <p:blipFill>
          <a:blip r:embed="rId4"/>
          <a:stretch>
            <a:fillRect/>
          </a:stretch>
        </p:blipFill>
        <p:spPr>
          <a:xfrm>
            <a:off x="10709723" y="5442112"/>
            <a:ext cx="1107139" cy="1177257"/>
          </a:xfrm>
          <a:prstGeom prst="rect">
            <a:avLst/>
          </a:prstGeom>
        </p:spPr>
      </p:pic>
      <p:sp>
        <p:nvSpPr>
          <p:cNvPr id="6" name="TextBox 5">
            <a:extLst>
              <a:ext uri="{FF2B5EF4-FFF2-40B4-BE49-F238E27FC236}">
                <a16:creationId xmlns:a16="http://schemas.microsoft.com/office/drawing/2014/main" id="{5B687FDE-8A84-C647-901F-183692907F06}"/>
              </a:ext>
            </a:extLst>
          </p:cNvPr>
          <p:cNvSpPr txBox="1"/>
          <p:nvPr/>
        </p:nvSpPr>
        <p:spPr>
          <a:xfrm>
            <a:off x="6713220" y="4467033"/>
            <a:ext cx="4844781" cy="1477328"/>
          </a:xfrm>
          <a:prstGeom prst="rect">
            <a:avLst/>
          </a:prstGeom>
          <a:noFill/>
        </p:spPr>
        <p:txBody>
          <a:bodyPr wrap="square" rtlCol="0">
            <a:spAutoFit/>
          </a:bodyPr>
          <a:lstStyle/>
          <a:p>
            <a:r>
              <a:rPr lang="en-CA" dirty="0"/>
              <a:t>Sandra Cronk (emails)  Alice Tyler (E-News), </a:t>
            </a:r>
          </a:p>
          <a:p>
            <a:r>
              <a:rPr lang="en-CA" dirty="0"/>
              <a:t>Kat Bunyan McClendon (ZI &amp; D4 social media), Lori Robinson (club social media), </a:t>
            </a:r>
          </a:p>
          <a:p>
            <a:r>
              <a:rPr lang="en-CA" dirty="0"/>
              <a:t>Sheena Poole (website)</a:t>
            </a:r>
          </a:p>
          <a:p>
            <a:r>
              <a:rPr lang="en-CA" dirty="0"/>
              <a:t>D4 Communication Team</a:t>
            </a:r>
          </a:p>
        </p:txBody>
      </p:sp>
    </p:spTree>
    <p:extLst>
      <p:ext uri="{BB962C8B-B14F-4D97-AF65-F5344CB8AC3E}">
        <p14:creationId xmlns:p14="http://schemas.microsoft.com/office/powerpoint/2010/main" val="149135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2B9D-DB9F-1843-9E4A-14A68BB8216E}"/>
              </a:ext>
            </a:extLst>
          </p:cNvPr>
          <p:cNvSpPr>
            <a:spLocks noGrp="1"/>
          </p:cNvSpPr>
          <p:nvPr>
            <p:ph type="title"/>
          </p:nvPr>
        </p:nvSpPr>
        <p:spPr/>
        <p:txBody>
          <a:bodyPr>
            <a:normAutofit/>
          </a:bodyPr>
          <a:lstStyle/>
          <a:p>
            <a:r>
              <a:rPr lang="en-US" sz="4000" b="1" dirty="0">
                <a:solidFill>
                  <a:srgbClr val="515254"/>
                </a:solidFill>
                <a:latin typeface="Lato" panose="020F0502020204030203" pitchFamily="34" charset="0"/>
                <a:ea typeface="Lato" panose="020F0502020204030203" pitchFamily="34" charset="0"/>
                <a:cs typeface="Lato" panose="020F0502020204030203" pitchFamily="34" charset="0"/>
              </a:rPr>
              <a:t>Welcome</a:t>
            </a:r>
            <a:br>
              <a:rPr lang="en-US" sz="40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000" b="1" dirty="0">
                <a:solidFill>
                  <a:srgbClr val="515254"/>
                </a:solidFill>
                <a:latin typeface="Lato" panose="020F0502020204030203" pitchFamily="34" charset="0"/>
                <a:ea typeface="Lato" panose="020F0502020204030203" pitchFamily="34" charset="0"/>
                <a:cs typeface="Lato" panose="020F0502020204030203" pitchFamily="34" charset="0"/>
              </a:rPr>
              <a:t> to Everyone</a:t>
            </a:r>
          </a:p>
        </p:txBody>
      </p:sp>
      <p:pic>
        <p:nvPicPr>
          <p:cNvPr id="11" name="Content Placeholder 10" descr="Woman looking at computer screen">
            <a:extLst>
              <a:ext uri="{FF2B5EF4-FFF2-40B4-BE49-F238E27FC236}">
                <a16:creationId xmlns:a16="http://schemas.microsoft.com/office/drawing/2014/main" id="{FC436B8A-7D01-4A36-AC57-E0AE1F0AE813}"/>
              </a:ext>
            </a:extLst>
          </p:cNvPr>
          <p:cNvPicPr>
            <a:picLocks noGrp="1" noChangeAspect="1"/>
          </p:cNvPicPr>
          <p:nvPr>
            <p:ph sz="half" idx="1"/>
          </p:nvPr>
        </p:nvPicPr>
        <p:blipFill>
          <a:blip r:embed="rId3"/>
          <a:stretch>
            <a:fillRect/>
          </a:stretch>
        </p:blipFill>
        <p:spPr>
          <a:xfrm>
            <a:off x="3867150" y="2270654"/>
            <a:ext cx="3475038" cy="2316692"/>
          </a:xfrm>
        </p:spPr>
      </p:pic>
      <p:sp>
        <p:nvSpPr>
          <p:cNvPr id="4" name="Content Placeholder 3">
            <a:extLst>
              <a:ext uri="{FF2B5EF4-FFF2-40B4-BE49-F238E27FC236}">
                <a16:creationId xmlns:a16="http://schemas.microsoft.com/office/drawing/2014/main" id="{B17EF055-62DC-BF4A-8E62-3DFE021143B9}"/>
              </a:ext>
            </a:extLst>
          </p:cNvPr>
          <p:cNvSpPr>
            <a:spLocks noGrp="1"/>
          </p:cNvSpPr>
          <p:nvPr>
            <p:ph sz="half" idx="2"/>
          </p:nvPr>
        </p:nvSpPr>
        <p:spPr/>
        <p:txBody>
          <a:bodyPr>
            <a:normAutofit/>
          </a:bodyPr>
          <a:lstStyle/>
          <a:p>
            <a:r>
              <a:rPr lang="en-US" sz="4000" dirty="0">
                <a:solidFill>
                  <a:srgbClr val="515254"/>
                </a:solidFill>
                <a:latin typeface="Lato" panose="020F0502020204030203" pitchFamily="34" charset="0"/>
                <a:ea typeface="Lato" panose="020F0502020204030203" pitchFamily="34" charset="0"/>
                <a:cs typeface="Lato" panose="020F0502020204030203" pitchFamily="34" charset="0"/>
              </a:rPr>
              <a:t>We’re here to help!</a:t>
            </a:r>
          </a:p>
          <a:p>
            <a:r>
              <a:rPr lang="en-US" sz="4000" dirty="0">
                <a:solidFill>
                  <a:srgbClr val="515254"/>
                </a:solidFill>
                <a:latin typeface="Lato" panose="020F0502020204030203" pitchFamily="34" charset="0"/>
                <a:ea typeface="Lato" panose="020F0502020204030203" pitchFamily="34" charset="0"/>
                <a:cs typeface="Lato" panose="020F0502020204030203" pitchFamily="34" charset="0"/>
              </a:rPr>
              <a:t>Help us help you</a:t>
            </a:r>
          </a:p>
        </p:txBody>
      </p:sp>
      <p:pic>
        <p:nvPicPr>
          <p:cNvPr id="6" name="Picture 5" descr="A yellow and blue sign sitting on the ground&#10;&#10;Description automatically generated">
            <a:extLst>
              <a:ext uri="{FF2B5EF4-FFF2-40B4-BE49-F238E27FC236}">
                <a16:creationId xmlns:a16="http://schemas.microsoft.com/office/drawing/2014/main" id="{E0346F3D-4C9C-F044-85CD-F9112F80B44B}"/>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2FB8B38A-4F07-E447-B801-B1111023611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7B231FF0-1CCF-2A46-B30C-21D77F1F81F3}"/>
              </a:ext>
            </a:extLst>
          </p:cNvPr>
          <p:cNvPicPr>
            <a:picLocks noChangeAspect="1"/>
          </p:cNvPicPr>
          <p:nvPr/>
        </p:nvPicPr>
        <p:blipFill>
          <a:blip r:embed="rId5"/>
          <a:stretch>
            <a:fillRect/>
          </a:stretch>
        </p:blipFill>
        <p:spPr>
          <a:xfrm>
            <a:off x="10910634" y="5467410"/>
            <a:ext cx="1107139" cy="1177257"/>
          </a:xfrm>
          <a:prstGeom prst="rect">
            <a:avLst/>
          </a:prstGeom>
        </p:spPr>
      </p:pic>
    </p:spTree>
    <p:extLst>
      <p:ext uri="{BB962C8B-B14F-4D97-AF65-F5344CB8AC3E}">
        <p14:creationId xmlns:p14="http://schemas.microsoft.com/office/powerpoint/2010/main" val="238038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074E-7FD6-4411-B16A-F0C1A2FE91E7}"/>
              </a:ext>
            </a:extLst>
          </p:cNvPr>
          <p:cNvSpPr>
            <a:spLocks noGrp="1"/>
          </p:cNvSpPr>
          <p:nvPr>
            <p:ph type="title"/>
          </p:nvPr>
        </p:nvSpPr>
        <p:spPr>
          <a:xfrm>
            <a:off x="252919" y="1123838"/>
            <a:ext cx="2947482" cy="3026132"/>
          </a:xfrm>
        </p:spPr>
        <p:txBody>
          <a:bodyPr>
            <a:normAutofit/>
          </a:bodyPr>
          <a:lstStyle/>
          <a:p>
            <a:r>
              <a:rPr lang="en-US" sz="4400" b="1" dirty="0">
                <a:solidFill>
                  <a:srgbClr val="515254"/>
                </a:solidFill>
              </a:rPr>
              <a:t>Outline of tonight’s agenda:</a:t>
            </a:r>
            <a:endParaRPr lang="en-CA" sz="4400" b="1" dirty="0">
              <a:solidFill>
                <a:srgbClr val="515254"/>
              </a:solidFill>
            </a:endParaRPr>
          </a:p>
        </p:txBody>
      </p:sp>
      <p:sp>
        <p:nvSpPr>
          <p:cNvPr id="3" name="Content Placeholder 2">
            <a:extLst>
              <a:ext uri="{FF2B5EF4-FFF2-40B4-BE49-F238E27FC236}">
                <a16:creationId xmlns:a16="http://schemas.microsoft.com/office/drawing/2014/main" id="{8067A440-5327-46BF-BBE8-D608BADA1F77}"/>
              </a:ext>
            </a:extLst>
          </p:cNvPr>
          <p:cNvSpPr>
            <a:spLocks noGrp="1"/>
          </p:cNvSpPr>
          <p:nvPr>
            <p:ph idx="1"/>
          </p:nvPr>
        </p:nvSpPr>
        <p:spPr/>
        <p:txBody>
          <a:bodyPr>
            <a:noAutofit/>
          </a:bodyPr>
          <a:lstStyle/>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Sandra - Introduction</a:t>
            </a:r>
          </a:p>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Alice - review Guidelines</a:t>
            </a:r>
          </a:p>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Sheena - what and where to find content on the websites</a:t>
            </a:r>
          </a:p>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Kat - demonstration of posting 16 Days on social media</a:t>
            </a:r>
          </a:p>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Lori - wrap-up</a:t>
            </a:r>
          </a:p>
          <a:p>
            <a:pPr marL="457200" lvl="0" indent="-457200">
              <a:buFont typeface="+mj-lt"/>
              <a:buAutoNum type="arabicPeriod"/>
            </a:pPr>
            <a:r>
              <a:rPr lang="en-CA" sz="3200" dirty="0">
                <a:latin typeface="Lato" panose="020F0502020204030203" pitchFamily="34" charset="0"/>
                <a:ea typeface="Lato" panose="020F0502020204030203" pitchFamily="34" charset="0"/>
                <a:cs typeface="Lato" panose="020F0502020204030203" pitchFamily="34" charset="0"/>
              </a:rPr>
              <a:t>Questions</a:t>
            </a:r>
          </a:p>
        </p:txBody>
      </p:sp>
      <p:pic>
        <p:nvPicPr>
          <p:cNvPr id="5" name="Picture 4" descr="A picture containing clipart&#10;&#10;Description automatically generated">
            <a:extLst>
              <a:ext uri="{FF2B5EF4-FFF2-40B4-BE49-F238E27FC236}">
                <a16:creationId xmlns:a16="http://schemas.microsoft.com/office/drawing/2014/main" id="{8FA7D7B2-213B-5147-A718-25FBBB2F8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Tree>
    <p:extLst>
      <p:ext uri="{BB962C8B-B14F-4D97-AF65-F5344CB8AC3E}">
        <p14:creationId xmlns:p14="http://schemas.microsoft.com/office/powerpoint/2010/main" val="22453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074E-7FD6-4411-B16A-F0C1A2FE91E7}"/>
              </a:ext>
            </a:extLst>
          </p:cNvPr>
          <p:cNvSpPr>
            <a:spLocks noGrp="1"/>
          </p:cNvSpPr>
          <p:nvPr>
            <p:ph type="title"/>
          </p:nvPr>
        </p:nvSpPr>
        <p:spPr>
          <a:xfrm>
            <a:off x="252919" y="1123837"/>
            <a:ext cx="2947482" cy="3501951"/>
          </a:xfrm>
        </p:spPr>
        <p:txBody>
          <a:bodyPr>
            <a:normAutofit/>
          </a:bodyPr>
          <a:lstStyle/>
          <a:p>
            <a:r>
              <a:rPr lang="en-CA" sz="3200" b="1" dirty="0">
                <a:solidFill>
                  <a:srgbClr val="515254"/>
                </a:solidFill>
              </a:rPr>
              <a:t>Zonta D4 Communication Guidelines</a:t>
            </a:r>
            <a:br>
              <a:rPr lang="en-CA" dirty="0">
                <a:solidFill>
                  <a:srgbClr val="515254"/>
                </a:solidFill>
              </a:rPr>
            </a:br>
            <a:br>
              <a:rPr lang="en-CA" dirty="0">
                <a:solidFill>
                  <a:srgbClr val="515254"/>
                </a:solidFill>
              </a:rPr>
            </a:br>
            <a:r>
              <a:rPr lang="en-CA" sz="2800" i="1" dirty="0">
                <a:solidFill>
                  <a:schemeClr val="bg1"/>
                </a:solidFill>
              </a:rPr>
              <a:t>Help Us Post Your Information Easily &amp; Accurately</a:t>
            </a:r>
          </a:p>
        </p:txBody>
      </p:sp>
      <p:sp>
        <p:nvSpPr>
          <p:cNvPr id="3" name="Content Placeholder 2">
            <a:extLst>
              <a:ext uri="{FF2B5EF4-FFF2-40B4-BE49-F238E27FC236}">
                <a16:creationId xmlns:a16="http://schemas.microsoft.com/office/drawing/2014/main" id="{8067A440-5327-46BF-BBE8-D608BADA1F77}"/>
              </a:ext>
            </a:extLst>
          </p:cNvPr>
          <p:cNvSpPr>
            <a:spLocks noGrp="1"/>
          </p:cNvSpPr>
          <p:nvPr>
            <p:ph idx="1"/>
          </p:nvPr>
        </p:nvSpPr>
        <p:spPr/>
        <p:txBody>
          <a:bodyPr>
            <a:noAutofit/>
          </a:bodyPr>
          <a:lstStyle/>
          <a:p>
            <a:pPr marL="0" indent="0">
              <a:buNone/>
            </a:pPr>
            <a:r>
              <a:rPr lang="en-CA" sz="3200" b="1" dirty="0">
                <a:solidFill>
                  <a:srgbClr val="515254"/>
                </a:solidFill>
              </a:rPr>
              <a:t>Message in Word Document</a:t>
            </a:r>
          </a:p>
          <a:p>
            <a:pPr>
              <a:buFont typeface="Arial" panose="020B0604020202020204" pitchFamily="34" charset="0"/>
              <a:buChar char="•"/>
            </a:pPr>
            <a:r>
              <a:rPr lang="en-CA" sz="2600" dirty="0"/>
              <a:t>Title &amp; subtitles</a:t>
            </a:r>
          </a:p>
          <a:p>
            <a:pPr>
              <a:buFont typeface="Arial" panose="020B0604020202020204" pitchFamily="34" charset="0"/>
              <a:buChar char="•"/>
            </a:pPr>
            <a:r>
              <a:rPr lang="en-CA" sz="2600" dirty="0"/>
              <a:t>Brief promotional description (blurb) for social media posts.</a:t>
            </a:r>
          </a:p>
          <a:p>
            <a:pPr>
              <a:buFont typeface="Arial" panose="020B0604020202020204" pitchFamily="34" charset="0"/>
              <a:buChar char="•"/>
            </a:pPr>
            <a:r>
              <a:rPr lang="en-CA" sz="2600" dirty="0"/>
              <a:t>Include any links / hashtags.</a:t>
            </a:r>
          </a:p>
          <a:p>
            <a:pPr>
              <a:buFont typeface="Arial" panose="020B0604020202020204" pitchFamily="34" charset="0"/>
              <a:buChar char="•"/>
            </a:pPr>
            <a:r>
              <a:rPr lang="en-CA" sz="2600" dirty="0"/>
              <a:t>Longer description for events – we may use a button link for “more information” or “registration details” to link to our Facebook page or website</a:t>
            </a:r>
          </a:p>
          <a:p>
            <a:pPr>
              <a:buFont typeface="Arial" panose="020B0604020202020204" pitchFamily="34" charset="0"/>
              <a:buChar char="•"/>
            </a:pPr>
            <a:r>
              <a:rPr lang="en-CA" sz="2600" dirty="0"/>
              <a:t>Ensure content is grammatically appropriate with correct spelling</a:t>
            </a:r>
          </a:p>
        </p:txBody>
      </p:sp>
      <p:pic>
        <p:nvPicPr>
          <p:cNvPr id="5" name="Picture 4" descr="A picture containing clipart&#10;&#10;Description automatically generated">
            <a:extLst>
              <a:ext uri="{FF2B5EF4-FFF2-40B4-BE49-F238E27FC236}">
                <a16:creationId xmlns:a16="http://schemas.microsoft.com/office/drawing/2014/main" id="{2C280D9B-B0BB-124B-9F1C-85B699A5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Tree>
    <p:extLst>
      <p:ext uri="{BB962C8B-B14F-4D97-AF65-F5344CB8AC3E}">
        <p14:creationId xmlns:p14="http://schemas.microsoft.com/office/powerpoint/2010/main" val="39671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F2B4-4B60-40D7-A295-28FD7F484C01}"/>
              </a:ext>
            </a:extLst>
          </p:cNvPr>
          <p:cNvSpPr>
            <a:spLocks noGrp="1"/>
          </p:cNvSpPr>
          <p:nvPr>
            <p:ph type="title"/>
          </p:nvPr>
        </p:nvSpPr>
        <p:spPr>
          <a:xfrm>
            <a:off x="252919" y="1123838"/>
            <a:ext cx="2947482" cy="3430234"/>
          </a:xfrm>
        </p:spPr>
        <p:txBody>
          <a:bodyPr>
            <a:normAutofit/>
          </a:bodyPr>
          <a:lstStyle/>
          <a:p>
            <a:r>
              <a:rPr lang="en-CA" sz="3200" b="1" dirty="0">
                <a:solidFill>
                  <a:srgbClr val="515254"/>
                </a:solidFill>
              </a:rPr>
              <a:t>Zonta D4 Communication Guidelines</a:t>
            </a:r>
          </a:p>
        </p:txBody>
      </p:sp>
      <p:sp>
        <p:nvSpPr>
          <p:cNvPr id="3" name="Content Placeholder 2">
            <a:extLst>
              <a:ext uri="{FF2B5EF4-FFF2-40B4-BE49-F238E27FC236}">
                <a16:creationId xmlns:a16="http://schemas.microsoft.com/office/drawing/2014/main" id="{3A995774-548A-42D9-934A-A6C837F988DC}"/>
              </a:ext>
            </a:extLst>
          </p:cNvPr>
          <p:cNvSpPr>
            <a:spLocks noGrp="1"/>
          </p:cNvSpPr>
          <p:nvPr>
            <p:ph idx="1"/>
          </p:nvPr>
        </p:nvSpPr>
        <p:spPr>
          <a:xfrm>
            <a:off x="3783106" y="1123838"/>
            <a:ext cx="7342093" cy="4860910"/>
          </a:xfrm>
        </p:spPr>
        <p:txBody>
          <a:bodyPr/>
          <a:lstStyle/>
          <a:p>
            <a:pPr marL="0" indent="0">
              <a:buNone/>
            </a:pPr>
            <a:r>
              <a:rPr lang="en-CA" sz="3200" b="1" dirty="0">
                <a:solidFill>
                  <a:srgbClr val="515254"/>
                </a:solidFill>
              </a:rPr>
              <a:t>Posters</a:t>
            </a:r>
          </a:p>
          <a:p>
            <a:pPr>
              <a:buFont typeface="Arial" panose="020B0604020202020204" pitchFamily="34" charset="0"/>
              <a:buChar char="•"/>
            </a:pPr>
            <a:r>
              <a:rPr lang="en-CA" sz="2800" dirty="0"/>
              <a:t>If you want us to show entire poster, use jpeg as we’re unable to copy &amp; paste a poster.  </a:t>
            </a:r>
            <a:r>
              <a:rPr lang="en-CA" sz="2800" i="1" dirty="0"/>
              <a:t>Tip</a:t>
            </a:r>
            <a:r>
              <a:rPr lang="en-CA" sz="2800" dirty="0"/>
              <a:t>: You can use a free website to convert pdf to jpeg i.e. freepdfconvert.com, pdf2jpg.net</a:t>
            </a:r>
          </a:p>
          <a:p>
            <a:pPr>
              <a:buFont typeface="Arial" panose="020B0604020202020204" pitchFamily="34" charset="0"/>
              <a:buChar char="•"/>
            </a:pPr>
            <a:r>
              <a:rPr lang="en-CA" sz="2800" dirty="0"/>
              <a:t>If you want us to insert a link to a poster, then the poster can be a pdf.</a:t>
            </a:r>
          </a:p>
          <a:p>
            <a:pPr>
              <a:buFont typeface="Arial" panose="020B0604020202020204" pitchFamily="34" charset="0"/>
              <a:buChar char="•"/>
            </a:pPr>
            <a:r>
              <a:rPr lang="en-CA" sz="2800" dirty="0"/>
              <a:t>Links within the poster will not be active.  Place the link in a Word document for us to create an active link.</a:t>
            </a:r>
          </a:p>
        </p:txBody>
      </p:sp>
      <p:pic>
        <p:nvPicPr>
          <p:cNvPr id="6" name="Picture 5" descr="A picture containing clipart&#10;&#10;Description automatically generated">
            <a:extLst>
              <a:ext uri="{FF2B5EF4-FFF2-40B4-BE49-F238E27FC236}">
                <a16:creationId xmlns:a16="http://schemas.microsoft.com/office/drawing/2014/main" id="{6BB8A01C-D050-6E4C-8CB0-BD6F3C8B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Tree>
    <p:extLst>
      <p:ext uri="{BB962C8B-B14F-4D97-AF65-F5344CB8AC3E}">
        <p14:creationId xmlns:p14="http://schemas.microsoft.com/office/powerpoint/2010/main" val="716539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7A440-5327-46BF-BBE8-D608BADA1F77}"/>
              </a:ext>
            </a:extLst>
          </p:cNvPr>
          <p:cNvSpPr>
            <a:spLocks noGrp="1"/>
          </p:cNvSpPr>
          <p:nvPr>
            <p:ph idx="1"/>
          </p:nvPr>
        </p:nvSpPr>
        <p:spPr>
          <a:xfrm>
            <a:off x="3657600" y="1123837"/>
            <a:ext cx="7467600" cy="4601183"/>
          </a:xfrm>
        </p:spPr>
        <p:txBody>
          <a:bodyPr>
            <a:noAutofit/>
          </a:bodyPr>
          <a:lstStyle/>
          <a:p>
            <a:pPr marL="0" indent="0">
              <a:buNone/>
            </a:pPr>
            <a:r>
              <a:rPr lang="en-CA" sz="3200" b="1" dirty="0">
                <a:solidFill>
                  <a:srgbClr val="515254"/>
                </a:solidFill>
              </a:rPr>
              <a:t>Pictures</a:t>
            </a:r>
          </a:p>
          <a:p>
            <a:pPr>
              <a:buFont typeface="Arial" panose="020B0604020202020204" pitchFamily="34" charset="0"/>
              <a:buChar char="•"/>
            </a:pPr>
            <a:r>
              <a:rPr lang="en-CA" sz="2800" dirty="0"/>
              <a:t>Must be either a jpeg or </a:t>
            </a:r>
            <a:r>
              <a:rPr lang="en-CA" sz="2800" dirty="0" err="1"/>
              <a:t>png</a:t>
            </a:r>
            <a:r>
              <a:rPr lang="en-CA" sz="2800" dirty="0"/>
              <a:t> – attach separately to the email (we can’t copy and paste a photo from a Word doc, email or poster)</a:t>
            </a:r>
          </a:p>
          <a:p>
            <a:pPr>
              <a:buFont typeface="Arial" panose="020B0604020202020204" pitchFamily="34" charset="0"/>
              <a:buChar char="•"/>
            </a:pPr>
            <a:r>
              <a:rPr lang="en-CA" sz="2800" dirty="0"/>
              <a:t>Please do not embed photos in an email.</a:t>
            </a:r>
          </a:p>
          <a:p>
            <a:pPr>
              <a:buFont typeface="Arial" panose="020B0604020202020204" pitchFamily="34" charset="0"/>
              <a:buChar char="•"/>
            </a:pPr>
            <a:r>
              <a:rPr lang="en-CA" sz="2800" dirty="0"/>
              <a:t>Include any image captions – who, what, when, where – in a Word document</a:t>
            </a:r>
          </a:p>
        </p:txBody>
      </p:sp>
      <p:pic>
        <p:nvPicPr>
          <p:cNvPr id="5" name="Picture 4" descr="A picture containing clipart&#10;&#10;Description automatically generated">
            <a:extLst>
              <a:ext uri="{FF2B5EF4-FFF2-40B4-BE49-F238E27FC236}">
                <a16:creationId xmlns:a16="http://schemas.microsoft.com/office/drawing/2014/main" id="{F7D326E8-48BC-1048-9D84-709D55556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
        <p:nvSpPr>
          <p:cNvPr id="8" name="Title 1">
            <a:extLst>
              <a:ext uri="{FF2B5EF4-FFF2-40B4-BE49-F238E27FC236}">
                <a16:creationId xmlns:a16="http://schemas.microsoft.com/office/drawing/2014/main" id="{57B0230F-9727-0C47-B0FE-A1E8231417B5}"/>
              </a:ext>
            </a:extLst>
          </p:cNvPr>
          <p:cNvSpPr>
            <a:spLocks noGrp="1"/>
          </p:cNvSpPr>
          <p:nvPr>
            <p:ph type="title"/>
          </p:nvPr>
        </p:nvSpPr>
        <p:spPr>
          <a:xfrm>
            <a:off x="252919" y="1123838"/>
            <a:ext cx="2947482" cy="3430234"/>
          </a:xfrm>
        </p:spPr>
        <p:txBody>
          <a:bodyPr>
            <a:normAutofit/>
          </a:bodyPr>
          <a:lstStyle/>
          <a:p>
            <a:r>
              <a:rPr lang="en-CA" sz="3200" b="1" dirty="0">
                <a:solidFill>
                  <a:srgbClr val="515254"/>
                </a:solidFill>
              </a:rPr>
              <a:t>Zonta D4 Communication Guidelines</a:t>
            </a:r>
          </a:p>
        </p:txBody>
      </p:sp>
    </p:spTree>
    <p:extLst>
      <p:ext uri="{BB962C8B-B14F-4D97-AF65-F5344CB8AC3E}">
        <p14:creationId xmlns:p14="http://schemas.microsoft.com/office/powerpoint/2010/main" val="939875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7A440-5327-46BF-BBE8-D608BADA1F77}"/>
              </a:ext>
            </a:extLst>
          </p:cNvPr>
          <p:cNvSpPr>
            <a:spLocks noGrp="1"/>
          </p:cNvSpPr>
          <p:nvPr>
            <p:ph idx="1"/>
          </p:nvPr>
        </p:nvSpPr>
        <p:spPr>
          <a:xfrm>
            <a:off x="3675529" y="1123837"/>
            <a:ext cx="8263552" cy="4601183"/>
          </a:xfrm>
        </p:spPr>
        <p:txBody>
          <a:bodyPr>
            <a:noAutofit/>
          </a:bodyPr>
          <a:lstStyle/>
          <a:p>
            <a:pPr marL="0" indent="0">
              <a:buNone/>
            </a:pPr>
            <a:r>
              <a:rPr lang="en-CA" sz="3200" b="1" dirty="0">
                <a:solidFill>
                  <a:srgbClr val="515254"/>
                </a:solidFill>
              </a:rPr>
              <a:t>Copyright</a:t>
            </a:r>
          </a:p>
          <a:p>
            <a:pPr>
              <a:buFont typeface="Arial" panose="020B0604020202020204" pitchFamily="34" charset="0"/>
              <a:buChar char="•"/>
            </a:pPr>
            <a:r>
              <a:rPr lang="en-CA" sz="2800" dirty="0"/>
              <a:t>Be mindful of where you are and who you are photographing</a:t>
            </a:r>
          </a:p>
          <a:p>
            <a:pPr lvl="2">
              <a:buFont typeface="Wingdings" panose="05000000000000000000" pitchFamily="2" charset="2"/>
              <a:buChar char="Ø"/>
            </a:pPr>
            <a:r>
              <a:rPr lang="en-CA" sz="2800" i="1" dirty="0"/>
              <a:t>Consent is not required in a public place, but discretion should be used</a:t>
            </a:r>
            <a:r>
              <a:rPr lang="en-CA" sz="2800" dirty="0"/>
              <a:t>.</a:t>
            </a:r>
          </a:p>
          <a:p>
            <a:r>
              <a:rPr lang="en-CA" sz="2800" dirty="0"/>
              <a:t>Images, videos, music, must comply with copyright laws.  Clubs will be held accountable for copyright infringement violations.</a:t>
            </a:r>
          </a:p>
        </p:txBody>
      </p:sp>
      <p:pic>
        <p:nvPicPr>
          <p:cNvPr id="5" name="Picture 4" descr="A picture containing clipart&#10;&#10;Description automatically generated">
            <a:extLst>
              <a:ext uri="{FF2B5EF4-FFF2-40B4-BE49-F238E27FC236}">
                <a16:creationId xmlns:a16="http://schemas.microsoft.com/office/drawing/2014/main" id="{8FCCE891-9EE8-094C-8FF2-DBBAEDF15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
        <p:nvSpPr>
          <p:cNvPr id="8" name="Title 1">
            <a:extLst>
              <a:ext uri="{FF2B5EF4-FFF2-40B4-BE49-F238E27FC236}">
                <a16:creationId xmlns:a16="http://schemas.microsoft.com/office/drawing/2014/main" id="{C85878D8-C205-FD4F-B927-51E7F66F7114}"/>
              </a:ext>
            </a:extLst>
          </p:cNvPr>
          <p:cNvSpPr>
            <a:spLocks noGrp="1"/>
          </p:cNvSpPr>
          <p:nvPr>
            <p:ph type="title"/>
          </p:nvPr>
        </p:nvSpPr>
        <p:spPr>
          <a:xfrm>
            <a:off x="252919" y="1123838"/>
            <a:ext cx="2947482" cy="3430234"/>
          </a:xfrm>
        </p:spPr>
        <p:txBody>
          <a:bodyPr>
            <a:normAutofit/>
          </a:bodyPr>
          <a:lstStyle/>
          <a:p>
            <a:r>
              <a:rPr lang="en-CA" sz="3200" b="1" dirty="0" err="1">
                <a:solidFill>
                  <a:srgbClr val="515254"/>
                </a:solidFill>
              </a:rPr>
              <a:t>Zonta</a:t>
            </a:r>
            <a:r>
              <a:rPr lang="en-CA" sz="3200" b="1" dirty="0">
                <a:solidFill>
                  <a:srgbClr val="515254"/>
                </a:solidFill>
              </a:rPr>
              <a:t> D4 Communication Guidelines</a:t>
            </a:r>
          </a:p>
        </p:txBody>
      </p:sp>
    </p:spTree>
    <p:extLst>
      <p:ext uri="{BB962C8B-B14F-4D97-AF65-F5344CB8AC3E}">
        <p14:creationId xmlns:p14="http://schemas.microsoft.com/office/powerpoint/2010/main" val="1325455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7A440-5327-46BF-BBE8-D608BADA1F77}"/>
              </a:ext>
            </a:extLst>
          </p:cNvPr>
          <p:cNvSpPr>
            <a:spLocks noGrp="1"/>
          </p:cNvSpPr>
          <p:nvPr>
            <p:ph idx="1"/>
          </p:nvPr>
        </p:nvSpPr>
        <p:spPr>
          <a:xfrm>
            <a:off x="3783106" y="950259"/>
            <a:ext cx="7342094" cy="4913559"/>
          </a:xfrm>
        </p:spPr>
        <p:txBody>
          <a:bodyPr>
            <a:noAutofit/>
          </a:bodyPr>
          <a:lstStyle/>
          <a:p>
            <a:pPr marL="0" indent="0">
              <a:buNone/>
            </a:pPr>
            <a:r>
              <a:rPr lang="en-CA" sz="3200" b="1" dirty="0"/>
              <a:t>Additional Guidelines</a:t>
            </a:r>
          </a:p>
          <a:p>
            <a:pPr>
              <a:buFont typeface="Arial" panose="020B0604020202020204" pitchFamily="34" charset="0"/>
              <a:buChar char="•"/>
            </a:pPr>
            <a:r>
              <a:rPr lang="en-CA" sz="2800" dirty="0"/>
              <a:t>Please send all Word docs and photos in an email but do not embed the message in the email as the formatting isn’t correct.</a:t>
            </a:r>
          </a:p>
          <a:p>
            <a:pPr>
              <a:buFont typeface="Arial" panose="020B0604020202020204" pitchFamily="34" charset="0"/>
              <a:buChar char="•"/>
            </a:pPr>
            <a:r>
              <a:rPr lang="en-CA" sz="2800" dirty="0"/>
              <a:t>We post content; we do not create it.</a:t>
            </a:r>
          </a:p>
          <a:p>
            <a:pPr lvl="1">
              <a:buFont typeface="Wingdings" panose="05000000000000000000" pitchFamily="2" charset="2"/>
              <a:buChar char="Ø"/>
            </a:pPr>
            <a:r>
              <a:rPr lang="en-CA" sz="2800" i="1" dirty="0"/>
              <a:t>we cannot transfer information from a link to a website or a </a:t>
            </a:r>
            <a:r>
              <a:rPr lang="en-CA" sz="2800" i="1" dirty="0" err="1"/>
              <a:t>Powerpoint</a:t>
            </a:r>
            <a:r>
              <a:rPr lang="en-CA" sz="2800" i="1" dirty="0"/>
              <a:t>– you must  place the information you want to be posted in a Word document</a:t>
            </a:r>
            <a:r>
              <a:rPr lang="en-CA" sz="2400" i="1" dirty="0"/>
              <a:t>.</a:t>
            </a:r>
            <a:endParaRPr lang="en-CA" dirty="0"/>
          </a:p>
        </p:txBody>
      </p:sp>
      <p:pic>
        <p:nvPicPr>
          <p:cNvPr id="5" name="Picture 4" descr="A picture containing clipart&#10;&#10;Description automatically generated">
            <a:extLst>
              <a:ext uri="{FF2B5EF4-FFF2-40B4-BE49-F238E27FC236}">
                <a16:creationId xmlns:a16="http://schemas.microsoft.com/office/drawing/2014/main" id="{FF765D52-04F5-064A-9DDD-36D5D2E3B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283" y="4376496"/>
            <a:ext cx="1148752" cy="1608252"/>
          </a:xfrm>
          <a:prstGeom prst="rect">
            <a:avLst/>
          </a:prstGeom>
          <a:solidFill>
            <a:srgbClr val="0070C0"/>
          </a:solidFill>
        </p:spPr>
      </p:pic>
      <p:sp>
        <p:nvSpPr>
          <p:cNvPr id="8" name="Title 1">
            <a:extLst>
              <a:ext uri="{FF2B5EF4-FFF2-40B4-BE49-F238E27FC236}">
                <a16:creationId xmlns:a16="http://schemas.microsoft.com/office/drawing/2014/main" id="{9E821652-55A0-5744-823D-021071FF2739}"/>
              </a:ext>
            </a:extLst>
          </p:cNvPr>
          <p:cNvSpPr>
            <a:spLocks noGrp="1"/>
          </p:cNvSpPr>
          <p:nvPr>
            <p:ph type="title"/>
          </p:nvPr>
        </p:nvSpPr>
        <p:spPr>
          <a:xfrm>
            <a:off x="252919" y="1123838"/>
            <a:ext cx="2947482" cy="3430234"/>
          </a:xfrm>
        </p:spPr>
        <p:txBody>
          <a:bodyPr>
            <a:normAutofit/>
          </a:bodyPr>
          <a:lstStyle/>
          <a:p>
            <a:r>
              <a:rPr lang="en-CA" sz="3200" b="1" dirty="0" err="1">
                <a:solidFill>
                  <a:srgbClr val="515254"/>
                </a:solidFill>
              </a:rPr>
              <a:t>Zonta</a:t>
            </a:r>
            <a:r>
              <a:rPr lang="en-CA" sz="3200" b="1" dirty="0">
                <a:solidFill>
                  <a:srgbClr val="515254"/>
                </a:solidFill>
              </a:rPr>
              <a:t> D4 Communication Guidelines</a:t>
            </a:r>
          </a:p>
        </p:txBody>
      </p:sp>
    </p:spTree>
    <p:extLst>
      <p:ext uri="{BB962C8B-B14F-4D97-AF65-F5344CB8AC3E}">
        <p14:creationId xmlns:p14="http://schemas.microsoft.com/office/powerpoint/2010/main" val="3633151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B6E35-AB93-EE49-A763-C1712E5CE89B}"/>
              </a:ext>
            </a:extLst>
          </p:cNvPr>
          <p:cNvPicPr>
            <a:picLocks noChangeAspect="1"/>
          </p:cNvPicPr>
          <p:nvPr/>
        </p:nvPicPr>
        <p:blipFill>
          <a:blip r:embed="rId2"/>
          <a:srcRect t="8917" b="8917"/>
          <a:stretch/>
        </p:blipFill>
        <p:spPr>
          <a:xfrm>
            <a:off x="633999" y="1237661"/>
            <a:ext cx="5462001" cy="4382677"/>
          </a:xfrm>
          <a:prstGeom prst="rect">
            <a:avLst/>
          </a:prstGeom>
        </p:spPr>
      </p:pic>
      <p:sp>
        <p:nvSpPr>
          <p:cNvPr id="2" name="Title 1">
            <a:extLst>
              <a:ext uri="{FF2B5EF4-FFF2-40B4-BE49-F238E27FC236}">
                <a16:creationId xmlns:a16="http://schemas.microsoft.com/office/drawing/2014/main" id="{CE23C8C4-1B12-E44A-AFAD-9EA2DE4B833C}"/>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6000" dirty="0">
                <a:solidFill>
                  <a:srgbClr val="26B7CE"/>
                </a:solidFill>
                <a:ea typeface="Lato" panose="020F0502020204030203" pitchFamily="34" charset="0"/>
                <a:cs typeface="Lato" panose="020F0502020204030203" pitchFamily="34" charset="0"/>
              </a:rPr>
              <a:t>Welcome</a:t>
            </a: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r>
              <a:rPr lang="en-US" sz="3200" dirty="0">
                <a:solidFill>
                  <a:srgbClr val="A9A8A9"/>
                </a:solidFill>
                <a:ea typeface="Lato" panose="020F0502020204030203" pitchFamily="34" charset="0"/>
                <a:cs typeface="Lato" panose="020F0502020204030203" pitchFamily="34" charset="0"/>
              </a:rPr>
              <a:t>Governor Janice Durmis</a:t>
            </a:r>
            <a:endParaRPr lang="en-US" sz="4400" dirty="0">
              <a:solidFill>
                <a:srgbClr val="A9A8A9"/>
              </a:solidFill>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33395D7-CD16-1E48-86B0-6B034157F2B5}"/>
              </a:ext>
            </a:extLst>
          </p:cNvPr>
          <p:cNvSpPr txBox="1"/>
          <p:nvPr/>
        </p:nvSpPr>
        <p:spPr>
          <a:xfrm>
            <a:off x="3307088" y="6034594"/>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B0D6F059-4D43-854D-952F-E99989CE271B}"/>
              </a:ext>
            </a:extLst>
          </p:cNvPr>
          <p:cNvPicPr>
            <a:picLocks noChangeAspect="1"/>
          </p:cNvPicPr>
          <p:nvPr/>
        </p:nvPicPr>
        <p:blipFill>
          <a:blip r:embed="rId4"/>
          <a:stretch>
            <a:fillRect/>
          </a:stretch>
        </p:blipFill>
        <p:spPr>
          <a:xfrm>
            <a:off x="10709723" y="5442112"/>
            <a:ext cx="1107139" cy="1177257"/>
          </a:xfrm>
          <a:prstGeom prst="rect">
            <a:avLst/>
          </a:prstGeom>
        </p:spPr>
      </p:pic>
    </p:spTree>
    <p:extLst>
      <p:ext uri="{BB962C8B-B14F-4D97-AF65-F5344CB8AC3E}">
        <p14:creationId xmlns:p14="http://schemas.microsoft.com/office/powerpoint/2010/main" val="3248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3806E-9984-4E47-AB03-3221454C6070}"/>
              </a:ext>
            </a:extLst>
          </p:cNvPr>
          <p:cNvSpPr>
            <a:spLocks noGrp="1"/>
          </p:cNvSpPr>
          <p:nvPr>
            <p:ph type="title"/>
          </p:nvPr>
        </p:nvSpPr>
        <p:spPr/>
        <p:txBody>
          <a:bodyPr>
            <a:normAutofit/>
            <a:scene3d>
              <a:camera prst="orthographicFront"/>
              <a:lightRig rig="soft" dir="t">
                <a:rot lat="0" lon="0" rev="15600000"/>
              </a:lightRig>
            </a:scene3d>
            <a:sp3d extrusionH="57150" prstMaterial="softEdge">
              <a:bevelT w="25400" h="38100"/>
            </a:sp3d>
          </a:bodyPr>
          <a:lstStyle/>
          <a:p>
            <a:r>
              <a:rPr lang="en-US" b="1" spc="0" dirty="0">
                <a:solidFill>
                  <a:srgbClr val="515254"/>
                </a:solidFill>
                <a:latin typeface="Lato" panose="020F0502020204030203" pitchFamily="34" charset="0"/>
                <a:ea typeface="Lato" panose="020F0502020204030203" pitchFamily="34" charset="0"/>
                <a:cs typeface="Lato" panose="020F0502020204030203" pitchFamily="34" charset="0"/>
              </a:rPr>
              <a:t>Where to Find Advocacy (ZSN) </a:t>
            </a:r>
            <a:br>
              <a:rPr lang="en-US" b="1" spc="0" dirty="0">
                <a:solidFill>
                  <a:srgbClr val="515254"/>
                </a:solidFill>
                <a:latin typeface="Lato" panose="020F0502020204030203" pitchFamily="34" charset="0"/>
                <a:ea typeface="Lato" panose="020F0502020204030203" pitchFamily="34" charset="0"/>
                <a:cs typeface="Lato" panose="020F0502020204030203" pitchFamily="34" charset="0"/>
              </a:rPr>
            </a:br>
            <a:r>
              <a:rPr lang="en-US" b="1" spc="0" dirty="0">
                <a:solidFill>
                  <a:srgbClr val="515254"/>
                </a:solidFill>
                <a:latin typeface="Lato" panose="020F0502020204030203" pitchFamily="34" charset="0"/>
                <a:ea typeface="Lato" panose="020F0502020204030203" pitchFamily="34" charset="0"/>
                <a:cs typeface="Lato" panose="020F0502020204030203" pitchFamily="34" charset="0"/>
              </a:rPr>
              <a:t>&amp; Other Committee Resources</a:t>
            </a:r>
          </a:p>
        </p:txBody>
      </p:sp>
      <p:sp>
        <p:nvSpPr>
          <p:cNvPr id="3" name="Content Placeholder 2">
            <a:extLst>
              <a:ext uri="{FF2B5EF4-FFF2-40B4-BE49-F238E27FC236}">
                <a16:creationId xmlns:a16="http://schemas.microsoft.com/office/drawing/2014/main" id="{EA7C85DC-08E5-DC43-BCE0-174B738C5416}"/>
              </a:ext>
            </a:extLst>
          </p:cNvPr>
          <p:cNvSpPr>
            <a:spLocks noGrp="1"/>
          </p:cNvSpPr>
          <p:nvPr>
            <p:ph sz="half" idx="2"/>
          </p:nvPr>
        </p:nvSpPr>
        <p:spPr>
          <a:xfrm>
            <a:off x="3867912" y="1123838"/>
            <a:ext cx="3474720" cy="4830458"/>
          </a:xfrm>
        </p:spPr>
        <p:txBody>
          <a:bodyPr>
            <a:normAutofit fontScale="92500" lnSpcReduction="10000"/>
          </a:bodyPr>
          <a:lstStyle/>
          <a:p>
            <a:pPr marL="457200" indent="-457200">
              <a:buFont typeface="+mj-lt"/>
              <a:buAutoNum type="arabicPeriod"/>
            </a:pPr>
            <a:endParaRPr lang="en-US" dirty="0">
              <a:solidFill>
                <a:srgbClr val="515254"/>
              </a:solidFill>
              <a:latin typeface="Arial" panose="020B0604020202020204" pitchFamily="34" charset="0"/>
              <a:cs typeface="Arial" panose="020B0604020202020204" pitchFamily="34" charset="0"/>
            </a:endParaRPr>
          </a:p>
          <a:p>
            <a:pPr marL="457200" indent="-457200">
              <a:buFont typeface="+mj-lt"/>
              <a:buAutoNum type="arabicPeriod"/>
            </a:pPr>
            <a:r>
              <a:rPr lang="en-US" sz="2800" dirty="0">
                <a:solidFill>
                  <a:srgbClr val="515254"/>
                </a:solidFill>
                <a:latin typeface="Arial" panose="020B0604020202020204" pitchFamily="34" charset="0"/>
                <a:cs typeface="Arial" panose="020B0604020202020204" pitchFamily="34" charset="0"/>
              </a:rPr>
              <a:t>Zonta International </a:t>
            </a:r>
            <a:r>
              <a:rPr lang="en-US" sz="2800" dirty="0">
                <a:solidFill>
                  <a:srgbClr val="80252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https://zonta.org/</a:t>
            </a:r>
            <a:endParaRPr lang="en-US" sz="2800" dirty="0">
              <a:solidFill>
                <a:srgbClr val="802528"/>
              </a:solidFill>
              <a:latin typeface="Arial" panose="020B0604020202020204" pitchFamily="34" charset="0"/>
              <a:cs typeface="Arial" panose="020B0604020202020204" pitchFamily="34" charset="0"/>
            </a:endParaRPr>
          </a:p>
          <a:p>
            <a:pPr marL="457200" indent="-457200">
              <a:buFont typeface="+mj-lt"/>
              <a:buAutoNum type="arabicPeriod"/>
            </a:pPr>
            <a:r>
              <a:rPr lang="en-US" sz="2800" dirty="0">
                <a:solidFill>
                  <a:srgbClr val="515254"/>
                </a:solidFill>
                <a:latin typeface="Arial" panose="020B0604020202020204" pitchFamily="34" charset="0"/>
                <a:cs typeface="Arial" panose="020B0604020202020204" pitchFamily="34" charset="0"/>
              </a:rPr>
              <a:t>My Zonta (right hand side or top middle)</a:t>
            </a:r>
          </a:p>
          <a:p>
            <a:pPr marL="457200" indent="-457200">
              <a:buFont typeface="+mj-lt"/>
              <a:buAutoNum type="arabicPeriod"/>
            </a:pPr>
            <a:r>
              <a:rPr lang="en-US" sz="2800" dirty="0">
                <a:solidFill>
                  <a:srgbClr val="515254"/>
                </a:solidFill>
                <a:latin typeface="Arial" panose="020B0604020202020204" pitchFamily="34" charset="0"/>
                <a:cs typeface="Arial" panose="020B0604020202020204" pitchFamily="34" charset="0"/>
              </a:rPr>
              <a:t>Select Tools from dropdown list</a:t>
            </a:r>
          </a:p>
          <a:p>
            <a:pPr marL="457200" indent="-457200">
              <a:buFont typeface="+mj-lt"/>
              <a:buAutoNum type="arabicPeriod"/>
            </a:pPr>
            <a:r>
              <a:rPr lang="en-US" sz="2800" dirty="0">
                <a:solidFill>
                  <a:srgbClr val="515254"/>
                </a:solidFill>
                <a:latin typeface="Arial" panose="020B0604020202020204" pitchFamily="34" charset="0"/>
                <a:cs typeface="Arial" panose="020B0604020202020204" pitchFamily="34" charset="0"/>
              </a:rPr>
              <a:t>Select Advocacy</a:t>
            </a:r>
          </a:p>
          <a:p>
            <a:pPr marL="960120" lvl="1" indent="-457200">
              <a:buFont typeface="+mj-lt"/>
              <a:buAutoNum type="arabicPeriod"/>
            </a:pPr>
            <a:r>
              <a:rPr lang="en-US" sz="2400" dirty="0">
                <a:solidFill>
                  <a:srgbClr val="515254"/>
                </a:solidFill>
                <a:latin typeface="Arial" panose="020B0604020202020204" pitchFamily="34" charset="0"/>
                <a:cs typeface="Arial" panose="020B0604020202020204" pitchFamily="34" charset="0"/>
              </a:rPr>
              <a:t>Zonta Say NO – PR tools</a:t>
            </a:r>
          </a:p>
          <a:p>
            <a:pPr marL="960120" lvl="1" indent="-457200">
              <a:buFont typeface="+mj-lt"/>
              <a:buAutoNum type="arabicPeriod"/>
            </a:pPr>
            <a:r>
              <a:rPr lang="en-US" sz="2400" dirty="0">
                <a:solidFill>
                  <a:srgbClr val="515254"/>
                </a:solidFill>
                <a:latin typeface="Arial" panose="020B0604020202020204" pitchFamily="34" charset="0"/>
                <a:cs typeface="Arial" panose="020B0604020202020204" pitchFamily="34" charset="0"/>
              </a:rPr>
              <a:t>Zonta Says NO Toolkit</a:t>
            </a:r>
            <a:endParaRPr lang="en-US" dirty="0">
              <a:solidFill>
                <a:srgbClr val="515254"/>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B4F96B6B-D6A6-8B43-B979-DF103BE98672}"/>
              </a:ext>
            </a:extLst>
          </p:cNvPr>
          <p:cNvSpPr>
            <a:spLocks noGrp="1"/>
          </p:cNvSpPr>
          <p:nvPr>
            <p:ph type="body" sz="quarter" idx="3"/>
          </p:nvPr>
        </p:nvSpPr>
        <p:spPr>
          <a:xfrm>
            <a:off x="7811754" y="310666"/>
            <a:ext cx="3474720" cy="813171"/>
          </a:xfrm>
        </p:spPr>
        <p:txBody>
          <a:bodyPr>
            <a:normAutofit/>
          </a:bodyPr>
          <a:lstStyle/>
          <a:p>
            <a:r>
              <a:rPr lang="en-US" sz="2800" b="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District 4</a:t>
            </a:r>
          </a:p>
        </p:txBody>
      </p:sp>
      <p:sp>
        <p:nvSpPr>
          <p:cNvPr id="5" name="Content Placeholder 4">
            <a:extLst>
              <a:ext uri="{FF2B5EF4-FFF2-40B4-BE49-F238E27FC236}">
                <a16:creationId xmlns:a16="http://schemas.microsoft.com/office/drawing/2014/main" id="{F0C84FDF-8EAC-7646-9ACC-7C36252F134A}"/>
              </a:ext>
            </a:extLst>
          </p:cNvPr>
          <p:cNvSpPr>
            <a:spLocks noGrp="1"/>
          </p:cNvSpPr>
          <p:nvPr>
            <p:ph sz="quarter" idx="4"/>
          </p:nvPr>
        </p:nvSpPr>
        <p:spPr>
          <a:xfrm>
            <a:off x="7811754" y="1123837"/>
            <a:ext cx="3474720" cy="4830458"/>
          </a:xfrm>
        </p:spPr>
        <p:txBody>
          <a:bodyPr>
            <a:noAutofit/>
          </a:bodyPr>
          <a:lstStyle/>
          <a:p>
            <a:pPr marL="457200" indent="-457200">
              <a:buFont typeface="+mj-lt"/>
              <a:buAutoNum type="arabicPeriod"/>
            </a:pPr>
            <a:r>
              <a:rPr lang="en-US" sz="2600" dirty="0">
                <a:solidFill>
                  <a:srgbClr val="515254"/>
                </a:solidFill>
                <a:latin typeface="Arial" panose="020B0604020202020204" pitchFamily="34" charset="0"/>
                <a:cs typeface="Arial" panose="020B0604020202020204" pitchFamily="34" charset="0"/>
              </a:rPr>
              <a:t>District 4 </a:t>
            </a:r>
            <a:r>
              <a:rPr lang="en-US" dirty="0">
                <a:solidFill>
                  <a:srgbClr val="80252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https://zontadistrict4.org</a:t>
            </a:r>
            <a:endParaRPr lang="en-US" dirty="0">
              <a:solidFill>
                <a:srgbClr val="802528"/>
              </a:solidFill>
              <a:latin typeface="Arial" panose="020B0604020202020204" pitchFamily="34" charset="0"/>
              <a:cs typeface="Arial" panose="020B0604020202020204" pitchFamily="34" charset="0"/>
            </a:endParaRPr>
          </a:p>
          <a:p>
            <a:pPr marL="457200" indent="-457200">
              <a:buFont typeface="+mj-lt"/>
              <a:buAutoNum type="arabicPeriod"/>
            </a:pPr>
            <a:r>
              <a:rPr lang="en-US" sz="2600" dirty="0">
                <a:solidFill>
                  <a:srgbClr val="515254"/>
                </a:solidFill>
                <a:latin typeface="Arial" panose="020B0604020202020204" pitchFamily="34" charset="0"/>
                <a:cs typeface="Arial" panose="020B0604020202020204" pitchFamily="34" charset="0"/>
              </a:rPr>
              <a:t>Building Our Clubs</a:t>
            </a:r>
          </a:p>
          <a:p>
            <a:pPr marL="457200" indent="-457200">
              <a:buFont typeface="+mj-lt"/>
              <a:buAutoNum type="arabicPeriod"/>
            </a:pPr>
            <a:r>
              <a:rPr lang="en-US" sz="2600" dirty="0">
                <a:solidFill>
                  <a:srgbClr val="515254"/>
                </a:solidFill>
                <a:latin typeface="Arial" panose="020B0604020202020204" pitchFamily="34" charset="0"/>
                <a:cs typeface="Arial" panose="020B0604020202020204" pitchFamily="34" charset="0"/>
              </a:rPr>
              <a:t>Committee Resources</a:t>
            </a:r>
          </a:p>
          <a:p>
            <a:pPr marL="457200" indent="-457200">
              <a:buFont typeface="+mj-lt"/>
              <a:buAutoNum type="arabicPeriod"/>
            </a:pPr>
            <a:r>
              <a:rPr lang="en-US" sz="2600" dirty="0">
                <a:solidFill>
                  <a:srgbClr val="515254"/>
                </a:solidFill>
                <a:latin typeface="Arial" panose="020B0604020202020204" pitchFamily="34" charset="0"/>
                <a:cs typeface="Arial" panose="020B0604020202020204" pitchFamily="34" charset="0"/>
              </a:rPr>
              <a:t>Advocacy</a:t>
            </a:r>
          </a:p>
          <a:p>
            <a:pPr marL="960120" lvl="1" indent="-457200">
              <a:buFont typeface="+mj-lt"/>
              <a:buAutoNum type="arabicPeriod"/>
            </a:pPr>
            <a:r>
              <a:rPr lang="en-US" sz="2200" dirty="0">
                <a:solidFill>
                  <a:srgbClr val="515254"/>
                </a:solidFill>
                <a:latin typeface="Arial" panose="020B0604020202020204" pitchFamily="34" charset="0"/>
                <a:cs typeface="Arial" panose="020B0604020202020204" pitchFamily="34" charset="0"/>
              </a:rPr>
              <a:t>Advocacy Calendar</a:t>
            </a:r>
          </a:p>
          <a:p>
            <a:pPr marL="960120" lvl="1" indent="-457200">
              <a:buFont typeface="+mj-lt"/>
              <a:buAutoNum type="arabicPeriod"/>
            </a:pPr>
            <a:r>
              <a:rPr lang="en-US" sz="2200" dirty="0">
                <a:solidFill>
                  <a:srgbClr val="515254"/>
                </a:solidFill>
                <a:latin typeface="Arial" panose="020B0604020202020204" pitchFamily="34" charset="0"/>
                <a:cs typeface="Arial" panose="020B0604020202020204" pitchFamily="34" charset="0"/>
              </a:rPr>
              <a:t>Zonta Says No 2021 Campaign</a:t>
            </a:r>
          </a:p>
        </p:txBody>
      </p:sp>
      <p:pic>
        <p:nvPicPr>
          <p:cNvPr id="8" name="Picture 7" descr="A yellow and blue sign sitting on the ground&#10;&#10;Description automatically generated">
            <a:extLst>
              <a:ext uri="{FF2B5EF4-FFF2-40B4-BE49-F238E27FC236}">
                <a16:creationId xmlns:a16="http://schemas.microsoft.com/office/drawing/2014/main" id="{78E31FD8-F612-8245-AE0F-FAB5A845DB5A}"/>
              </a:ext>
            </a:extLst>
          </p:cNvPr>
          <p:cNvPicPr>
            <a:picLocks noChangeAspect="1"/>
          </p:cNvPicPr>
          <p:nvPr/>
        </p:nvPicPr>
        <p:blipFill rotWithShape="1">
          <a:blip r:embed="rId5"/>
          <a:srcRect l="6530" r="1" b="1"/>
          <a:stretch/>
        </p:blipFill>
        <p:spPr>
          <a:xfrm>
            <a:off x="9549114" y="5540617"/>
            <a:ext cx="1361520" cy="1092475"/>
          </a:xfrm>
          <a:prstGeom prst="rect">
            <a:avLst/>
          </a:prstGeom>
        </p:spPr>
      </p:pic>
      <p:sp>
        <p:nvSpPr>
          <p:cNvPr id="11" name="TextBox 10">
            <a:extLst>
              <a:ext uri="{FF2B5EF4-FFF2-40B4-BE49-F238E27FC236}">
                <a16:creationId xmlns:a16="http://schemas.microsoft.com/office/drawing/2014/main" id="{B37BC932-DA0B-8441-B312-6F91B9579A8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10" name="Picture 9" descr="Logo, company name&#10;&#10;Description automatically generated">
            <a:extLst>
              <a:ext uri="{FF2B5EF4-FFF2-40B4-BE49-F238E27FC236}">
                <a16:creationId xmlns:a16="http://schemas.microsoft.com/office/drawing/2014/main" id="{B31F3482-E5CC-F941-9694-4C2C5EE1C4B6}"/>
              </a:ext>
            </a:extLst>
          </p:cNvPr>
          <p:cNvPicPr>
            <a:picLocks noChangeAspect="1"/>
          </p:cNvPicPr>
          <p:nvPr/>
        </p:nvPicPr>
        <p:blipFill>
          <a:blip r:embed="rId6"/>
          <a:stretch>
            <a:fillRect/>
          </a:stretch>
        </p:blipFill>
        <p:spPr>
          <a:xfrm>
            <a:off x="10910634" y="5467410"/>
            <a:ext cx="1107139" cy="1177257"/>
          </a:xfrm>
          <a:prstGeom prst="rect">
            <a:avLst/>
          </a:prstGeom>
        </p:spPr>
      </p:pic>
      <p:sp>
        <p:nvSpPr>
          <p:cNvPr id="12" name="Text Placeholder 3">
            <a:extLst>
              <a:ext uri="{FF2B5EF4-FFF2-40B4-BE49-F238E27FC236}">
                <a16:creationId xmlns:a16="http://schemas.microsoft.com/office/drawing/2014/main" id="{1BC82295-514F-BB47-B856-80628F223ACD}"/>
              </a:ext>
            </a:extLst>
          </p:cNvPr>
          <p:cNvSpPr txBox="1">
            <a:spLocks/>
          </p:cNvSpPr>
          <p:nvPr/>
        </p:nvSpPr>
        <p:spPr>
          <a:xfrm>
            <a:off x="4110436" y="310666"/>
            <a:ext cx="3474720" cy="81317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800" b="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Zonta International</a:t>
            </a:r>
          </a:p>
        </p:txBody>
      </p:sp>
    </p:spTree>
    <p:extLst>
      <p:ext uri="{BB962C8B-B14F-4D97-AF65-F5344CB8AC3E}">
        <p14:creationId xmlns:p14="http://schemas.microsoft.com/office/powerpoint/2010/main" val="361875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2607-BF45-0F40-B7A6-704BED448AE4}"/>
              </a:ext>
            </a:extLst>
          </p:cNvPr>
          <p:cNvSpPr>
            <a:spLocks noGrp="1"/>
          </p:cNvSpPr>
          <p:nvPr>
            <p:ph type="title"/>
          </p:nvPr>
        </p:nvSpPr>
        <p:spPr>
          <a:xfrm>
            <a:off x="256032" y="1143000"/>
            <a:ext cx="2834640" cy="1318846"/>
          </a:xfrm>
        </p:spPr>
        <p:txBody>
          <a:bodyPr>
            <a:normAutofit/>
          </a:bodyPr>
          <a:lstStyle/>
          <a:p>
            <a:r>
              <a:rPr lang="en-CA" sz="2800" b="1" dirty="0">
                <a:solidFill>
                  <a:srgbClr val="515254"/>
                </a:solidFill>
              </a:rPr>
              <a:t>Zonta D4 Communication Tools</a:t>
            </a:r>
            <a:endParaRPr lang="en-US" sz="2800" b="1" dirty="0">
              <a:solidFill>
                <a:srgbClr val="515254"/>
              </a:solidFill>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FCE0CA48-B6D1-4046-9A85-A8F2892EBE5D}"/>
              </a:ext>
            </a:extLst>
          </p:cNvPr>
          <p:cNvSpPr>
            <a:spLocks noGrp="1"/>
          </p:cNvSpPr>
          <p:nvPr>
            <p:ph type="body" sz="half" idx="2"/>
          </p:nvPr>
        </p:nvSpPr>
        <p:spPr>
          <a:xfrm>
            <a:off x="256032" y="2567443"/>
            <a:ext cx="2834640" cy="3248724"/>
          </a:xfrm>
        </p:spPr>
        <p:txBody>
          <a:bodyPr>
            <a:normAutofit fontScale="92500"/>
          </a:bodyPr>
          <a:lstStyle/>
          <a:p>
            <a:r>
              <a:rPr lang="en-US" sz="2000" dirty="0">
                <a:solidFill>
                  <a:schemeClr val="bg1"/>
                </a:solidFill>
                <a:latin typeface="Arial" panose="020B0604020202020204" pitchFamily="34" charset="0"/>
                <a:cs typeface="Arial" panose="020B0604020202020204" pitchFamily="34" charset="0"/>
              </a:rPr>
              <a:t>ZI Branding Identity Guideline, </a:t>
            </a:r>
          </a:p>
          <a:p>
            <a:r>
              <a:rPr lang="en-US" sz="2000" dirty="0">
                <a:solidFill>
                  <a:schemeClr val="bg1"/>
                </a:solidFill>
                <a:latin typeface="Arial" panose="020B0604020202020204" pitchFamily="34" charset="0"/>
                <a:cs typeface="Arial" panose="020B0604020202020204" pitchFamily="34" charset="0"/>
              </a:rPr>
              <a:t>ZI Brand Identity Policy, </a:t>
            </a:r>
          </a:p>
          <a:p>
            <a:r>
              <a:rPr lang="en-US" sz="2000" dirty="0">
                <a:solidFill>
                  <a:schemeClr val="bg1"/>
                </a:solidFill>
                <a:latin typeface="Arial" panose="020B0604020202020204" pitchFamily="34" charset="0"/>
                <a:cs typeface="Arial" panose="020B0604020202020204" pitchFamily="34" charset="0"/>
              </a:rPr>
              <a:t>ZI </a:t>
            </a:r>
            <a:r>
              <a:rPr lang="en-CA" sz="2000" dirty="0">
                <a:solidFill>
                  <a:schemeClr val="bg1"/>
                </a:solidFill>
              </a:rPr>
              <a:t>Image Copyright Guide</a:t>
            </a: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D4 Communications Guidelines</a:t>
            </a:r>
          </a:p>
          <a:p>
            <a:r>
              <a:rPr lang="en-US" sz="2000" dirty="0">
                <a:solidFill>
                  <a:schemeClr val="bg1"/>
                </a:solidFill>
                <a:latin typeface="Arial" panose="020B0604020202020204" pitchFamily="34" charset="0"/>
                <a:cs typeface="Arial" panose="020B0604020202020204" pitchFamily="34" charset="0"/>
              </a:rPr>
              <a:t>D4 Social Media Release Example</a:t>
            </a:r>
          </a:p>
          <a:p>
            <a:pPr lvl="1"/>
            <a:endParaRPr lang="en-US" sz="1800" dirty="0">
              <a:latin typeface="Lato" panose="020F0502020204030203" pitchFamily="34" charset="0"/>
              <a:ea typeface="Lato" panose="020F0502020204030203" pitchFamily="34" charset="0"/>
              <a:cs typeface="Lato" panose="020F0502020204030203" pitchFamily="34" charset="0"/>
            </a:endParaRPr>
          </a:p>
        </p:txBody>
      </p:sp>
      <p:pic>
        <p:nvPicPr>
          <p:cNvPr id="6" name="Picture 5" descr="A yellow and blue sign sitting on the ground&#10;&#10;Description automatically generated">
            <a:extLst>
              <a:ext uri="{FF2B5EF4-FFF2-40B4-BE49-F238E27FC236}">
                <a16:creationId xmlns:a16="http://schemas.microsoft.com/office/drawing/2014/main" id="{72681578-5B40-6949-B27E-BA1329B3EF01}"/>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6CF118A5-9ECC-064E-BFAB-666C45CB9E65}"/>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6FEB868B-E4B9-4645-A0A3-9232C3394AE8}"/>
              </a:ext>
            </a:extLst>
          </p:cNvPr>
          <p:cNvPicPr>
            <a:picLocks noChangeAspect="1"/>
          </p:cNvPicPr>
          <p:nvPr/>
        </p:nvPicPr>
        <p:blipFill>
          <a:blip r:embed="rId4"/>
          <a:stretch>
            <a:fillRect/>
          </a:stretch>
        </p:blipFill>
        <p:spPr>
          <a:xfrm>
            <a:off x="10910634" y="5467410"/>
            <a:ext cx="1107139" cy="1177257"/>
          </a:xfrm>
          <a:prstGeom prst="rect">
            <a:avLst/>
          </a:prstGeom>
        </p:spPr>
      </p:pic>
      <p:sp>
        <p:nvSpPr>
          <p:cNvPr id="10" name="Content Placeholder 2">
            <a:extLst>
              <a:ext uri="{FF2B5EF4-FFF2-40B4-BE49-F238E27FC236}">
                <a16:creationId xmlns:a16="http://schemas.microsoft.com/office/drawing/2014/main" id="{C6470CB3-11CA-7348-A4A7-C2FF538696E2}"/>
              </a:ext>
            </a:extLst>
          </p:cNvPr>
          <p:cNvSpPr txBox="1">
            <a:spLocks/>
          </p:cNvSpPr>
          <p:nvPr/>
        </p:nvSpPr>
        <p:spPr>
          <a:xfrm>
            <a:off x="3867912" y="1123838"/>
            <a:ext cx="3474720" cy="483045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pPr marL="457200" indent="-457200">
              <a:buFont typeface="+mj-lt"/>
              <a:buAutoNum type="arabicPeriod"/>
            </a:pPr>
            <a:endParaRPr lang="en-US" dirty="0">
              <a:solidFill>
                <a:srgbClr val="515254"/>
              </a:solidFill>
              <a:latin typeface="Arial" panose="020B0604020202020204" pitchFamily="34" charset="0"/>
              <a:cs typeface="Arial" panose="020B0604020202020204" pitchFamily="34" charset="0"/>
            </a:endParaRPr>
          </a:p>
          <a:p>
            <a:r>
              <a:rPr lang="en-US" sz="2400" dirty="0">
                <a:solidFill>
                  <a:srgbClr val="80252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https://zonta.org/</a:t>
            </a:r>
            <a:endParaRPr lang="en-US" sz="2400" dirty="0">
              <a:solidFill>
                <a:srgbClr val="802528"/>
              </a:solidFill>
              <a:latin typeface="Arial" panose="020B0604020202020204" pitchFamily="34" charset="0"/>
              <a:cs typeface="Arial" panose="020B0604020202020204" pitchFamily="34" charset="0"/>
            </a:endParaRPr>
          </a:p>
          <a:p>
            <a:pPr marL="342900" indent="-342900">
              <a:buFont typeface="Wingdings" pitchFamily="2" charset="2"/>
              <a:buChar char="Ø"/>
            </a:pPr>
            <a:r>
              <a:rPr lang="en-US" sz="2400" dirty="0">
                <a:solidFill>
                  <a:srgbClr val="515254"/>
                </a:solidFill>
                <a:latin typeface="Arial" panose="020B0604020202020204" pitchFamily="34" charset="0"/>
                <a:cs typeface="Arial" panose="020B0604020202020204" pitchFamily="34" charset="0"/>
              </a:rPr>
              <a:t>My Zonta (right hand side or top middle)</a:t>
            </a:r>
          </a:p>
          <a:p>
            <a:pPr marL="342900" indent="-342900">
              <a:buFont typeface="Wingdings" pitchFamily="2" charset="2"/>
              <a:buChar char="Ø"/>
            </a:pPr>
            <a:r>
              <a:rPr lang="en-US" sz="2400" dirty="0">
                <a:solidFill>
                  <a:srgbClr val="515254"/>
                </a:solidFill>
                <a:latin typeface="Arial" panose="020B0604020202020204" pitchFamily="34" charset="0"/>
                <a:cs typeface="Arial" panose="020B0604020202020204" pitchFamily="34" charset="0"/>
              </a:rPr>
              <a:t>Select Tools from dropdown list</a:t>
            </a:r>
          </a:p>
          <a:p>
            <a:pPr marL="342900" indent="-342900">
              <a:buFont typeface="Wingdings" pitchFamily="2" charset="2"/>
              <a:buChar char="Ø"/>
            </a:pPr>
            <a:r>
              <a:rPr lang="en-US" sz="2400" dirty="0">
                <a:solidFill>
                  <a:srgbClr val="515254"/>
                </a:solidFill>
                <a:latin typeface="Arial" panose="020B0604020202020204" pitchFamily="34" charset="0"/>
                <a:cs typeface="Arial" panose="020B0604020202020204" pitchFamily="34" charset="0"/>
              </a:rPr>
              <a:t>Select PR Tools and Logos</a:t>
            </a:r>
          </a:p>
          <a:p>
            <a:pPr marL="800100" lvl="1" indent="-342900">
              <a:buFont typeface="Wingdings" pitchFamily="2" charset="2"/>
              <a:buChar char="Ø"/>
            </a:pPr>
            <a:r>
              <a:rPr lang="en-US" sz="2200" dirty="0">
                <a:solidFill>
                  <a:srgbClr val="515254"/>
                </a:solidFill>
                <a:latin typeface="Arial" panose="020B0604020202020204" pitchFamily="34" charset="0"/>
                <a:cs typeface="Arial" panose="020B0604020202020204" pitchFamily="34" charset="0"/>
              </a:rPr>
              <a:t>Communications Tools</a:t>
            </a:r>
          </a:p>
          <a:p>
            <a:pPr marL="342900" indent="-342900">
              <a:buFont typeface="Wingdings" pitchFamily="2" charset="2"/>
              <a:buChar char="Ø"/>
            </a:pPr>
            <a:endParaRPr lang="en-US" sz="2400" dirty="0">
              <a:solidFill>
                <a:srgbClr val="515254"/>
              </a:solidFill>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id="{FDD03F84-CDBE-6645-BB1F-4D4C789314FC}"/>
              </a:ext>
            </a:extLst>
          </p:cNvPr>
          <p:cNvSpPr txBox="1">
            <a:spLocks/>
          </p:cNvSpPr>
          <p:nvPr/>
        </p:nvSpPr>
        <p:spPr>
          <a:xfrm>
            <a:off x="7811754" y="1123837"/>
            <a:ext cx="3474720" cy="483045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mj-lt"/>
              <a:buAutoNum type="arabicPeriod"/>
            </a:pPr>
            <a:endParaRPr lang="en-US" sz="2600" dirty="0">
              <a:solidFill>
                <a:srgbClr val="515254"/>
              </a:solidFill>
              <a:latin typeface="Arial" panose="020B0604020202020204" pitchFamily="34" charset="0"/>
              <a:cs typeface="Arial" panose="020B0604020202020204" pitchFamily="34" charset="0"/>
            </a:endParaRPr>
          </a:p>
          <a:p>
            <a:pPr marL="0" indent="0">
              <a:buNone/>
            </a:pPr>
            <a:r>
              <a:rPr lang="en-US" sz="2400" dirty="0">
                <a:solidFill>
                  <a:srgbClr val="80252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https://zontadistrict4.org</a:t>
            </a:r>
            <a:endParaRPr lang="en-US" sz="2400" dirty="0">
              <a:solidFill>
                <a:srgbClr val="802528"/>
              </a:solidFill>
              <a:latin typeface="Arial" panose="020B0604020202020204" pitchFamily="34" charset="0"/>
              <a:cs typeface="Arial" panose="020B0604020202020204" pitchFamily="34" charset="0"/>
            </a:endParaRPr>
          </a:p>
          <a:p>
            <a:pPr>
              <a:buFont typeface="Wingdings" pitchFamily="2" charset="2"/>
              <a:buChar char="Ø"/>
            </a:pPr>
            <a:r>
              <a:rPr lang="en-US" sz="2400" dirty="0">
                <a:solidFill>
                  <a:srgbClr val="515254"/>
                </a:solidFill>
                <a:latin typeface="Arial" panose="020B0604020202020204" pitchFamily="34" charset="0"/>
                <a:cs typeface="Arial" panose="020B0604020202020204" pitchFamily="34" charset="0"/>
              </a:rPr>
              <a:t>Select Building Our Clubs</a:t>
            </a:r>
          </a:p>
          <a:p>
            <a:pPr marL="0" indent="0" algn="ctr">
              <a:buNone/>
            </a:pPr>
            <a:r>
              <a:rPr lang="en-US" sz="2400" dirty="0">
                <a:solidFill>
                  <a:srgbClr val="515254"/>
                </a:solidFill>
                <a:latin typeface="Arial" panose="020B0604020202020204" pitchFamily="34" charset="0"/>
                <a:cs typeface="Arial" panose="020B0604020202020204" pitchFamily="34" charset="0"/>
              </a:rPr>
              <a:t>Or</a:t>
            </a:r>
          </a:p>
          <a:p>
            <a:pPr>
              <a:buFont typeface="Wingdings" pitchFamily="2" charset="2"/>
              <a:buChar char="Ø"/>
            </a:pPr>
            <a:r>
              <a:rPr lang="en-US" sz="2400" dirty="0">
                <a:solidFill>
                  <a:srgbClr val="515254"/>
                </a:solidFill>
                <a:latin typeface="Arial" panose="020B0604020202020204" pitchFamily="34" charset="0"/>
                <a:cs typeface="Arial" panose="020B0604020202020204" pitchFamily="34" charset="0"/>
              </a:rPr>
              <a:t>Select Committee Resources</a:t>
            </a:r>
          </a:p>
          <a:p>
            <a:pPr lvl="1">
              <a:buFont typeface="Wingdings" pitchFamily="2" charset="2"/>
              <a:buChar char="Ø"/>
            </a:pPr>
            <a:r>
              <a:rPr lang="en-US" sz="2200" dirty="0">
                <a:solidFill>
                  <a:srgbClr val="515254"/>
                </a:solidFill>
                <a:latin typeface="Arial" panose="020B0604020202020204" pitchFamily="34" charset="0"/>
                <a:cs typeface="Arial" panose="020B0604020202020204" pitchFamily="34" charset="0"/>
              </a:rPr>
              <a:t>Communications Committee</a:t>
            </a:r>
          </a:p>
        </p:txBody>
      </p:sp>
      <p:sp>
        <p:nvSpPr>
          <p:cNvPr id="12" name="Text Placeholder 3">
            <a:extLst>
              <a:ext uri="{FF2B5EF4-FFF2-40B4-BE49-F238E27FC236}">
                <a16:creationId xmlns:a16="http://schemas.microsoft.com/office/drawing/2014/main" id="{86BBDAAD-43B2-DE4D-9872-DDB541014CA2}"/>
              </a:ext>
            </a:extLst>
          </p:cNvPr>
          <p:cNvSpPr txBox="1">
            <a:spLocks/>
          </p:cNvSpPr>
          <p:nvPr/>
        </p:nvSpPr>
        <p:spPr>
          <a:xfrm>
            <a:off x="3867912" y="329829"/>
            <a:ext cx="3474720" cy="81317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800" b="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Zonta International</a:t>
            </a:r>
          </a:p>
        </p:txBody>
      </p:sp>
      <p:sp>
        <p:nvSpPr>
          <p:cNvPr id="13" name="Text Placeholder 3">
            <a:extLst>
              <a:ext uri="{FF2B5EF4-FFF2-40B4-BE49-F238E27FC236}">
                <a16:creationId xmlns:a16="http://schemas.microsoft.com/office/drawing/2014/main" id="{0D73D3A6-D64C-6F4F-8CF6-39E819C6A532}"/>
              </a:ext>
            </a:extLst>
          </p:cNvPr>
          <p:cNvSpPr txBox="1">
            <a:spLocks/>
          </p:cNvSpPr>
          <p:nvPr/>
        </p:nvSpPr>
        <p:spPr>
          <a:xfrm>
            <a:off x="7811754" y="310666"/>
            <a:ext cx="3474720" cy="813171"/>
          </a:xfrm>
          <a:prstGeom prst="rect">
            <a:avLst/>
          </a:prstGeom>
        </p:spPr>
        <p:txBody>
          <a:bodyPr>
            <a:normAutofit fontScale="9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sz="280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endParaRPr>
          </a:p>
          <a:p>
            <a:pPr marL="0" indent="0">
              <a:buNone/>
            </a:pPr>
            <a:r>
              <a:rPr lang="en-US" sz="280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District 4</a:t>
            </a:r>
          </a:p>
        </p:txBody>
      </p:sp>
    </p:spTree>
    <p:extLst>
      <p:ext uri="{BB962C8B-B14F-4D97-AF65-F5344CB8AC3E}">
        <p14:creationId xmlns:p14="http://schemas.microsoft.com/office/powerpoint/2010/main" val="155823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2607-BF45-0F40-B7A6-704BED448AE4}"/>
              </a:ext>
            </a:extLst>
          </p:cNvPr>
          <p:cNvSpPr>
            <a:spLocks noGrp="1"/>
          </p:cNvSpPr>
          <p:nvPr>
            <p:ph type="title"/>
          </p:nvPr>
        </p:nvSpPr>
        <p:spPr>
          <a:xfrm>
            <a:off x="256032" y="1143000"/>
            <a:ext cx="2834640" cy="1318846"/>
          </a:xfrm>
        </p:spPr>
        <p:txBody>
          <a:bodyPr>
            <a:normAutofit/>
          </a:bodyPr>
          <a:lstStyle/>
          <a:p>
            <a:r>
              <a:rPr lang="en-CA" sz="2800" b="1" dirty="0">
                <a:solidFill>
                  <a:srgbClr val="515254"/>
                </a:solidFill>
              </a:rPr>
              <a:t>Zonta D4 Communication Tools</a:t>
            </a:r>
            <a:endParaRPr lang="en-US" sz="2800" b="1" dirty="0">
              <a:solidFill>
                <a:srgbClr val="515254"/>
              </a:solidFill>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FCE0CA48-B6D1-4046-9A85-A8F2892EBE5D}"/>
              </a:ext>
            </a:extLst>
          </p:cNvPr>
          <p:cNvSpPr>
            <a:spLocks noGrp="1"/>
          </p:cNvSpPr>
          <p:nvPr>
            <p:ph type="body" sz="half" idx="2"/>
          </p:nvPr>
        </p:nvSpPr>
        <p:spPr>
          <a:xfrm>
            <a:off x="256032" y="2567443"/>
            <a:ext cx="2834640" cy="3248724"/>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D4 Communications Guidelines</a:t>
            </a:r>
          </a:p>
          <a:p>
            <a:r>
              <a:rPr lang="en-US" sz="2000" dirty="0">
                <a:solidFill>
                  <a:schemeClr val="bg1"/>
                </a:solidFill>
                <a:latin typeface="Arial" panose="020B0604020202020204" pitchFamily="34" charset="0"/>
                <a:cs typeface="Arial" panose="020B0604020202020204" pitchFamily="34" charset="0"/>
              </a:rPr>
              <a:t>D4 Social Media Release Example</a:t>
            </a:r>
          </a:p>
        </p:txBody>
      </p:sp>
      <p:pic>
        <p:nvPicPr>
          <p:cNvPr id="6" name="Picture 5" descr="A yellow and blue sign sitting on the ground&#10;&#10;Description automatically generated">
            <a:extLst>
              <a:ext uri="{FF2B5EF4-FFF2-40B4-BE49-F238E27FC236}">
                <a16:creationId xmlns:a16="http://schemas.microsoft.com/office/drawing/2014/main" id="{72681578-5B40-6949-B27E-BA1329B3EF01}"/>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6CF118A5-9ECC-064E-BFAB-666C45CB9E65}"/>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6FEB868B-E4B9-4645-A0A3-9232C3394AE8}"/>
              </a:ext>
            </a:extLst>
          </p:cNvPr>
          <p:cNvPicPr>
            <a:picLocks noChangeAspect="1"/>
          </p:cNvPicPr>
          <p:nvPr/>
        </p:nvPicPr>
        <p:blipFill>
          <a:blip r:embed="rId4"/>
          <a:stretch>
            <a:fillRect/>
          </a:stretch>
        </p:blipFill>
        <p:spPr>
          <a:xfrm>
            <a:off x="10910634" y="5467410"/>
            <a:ext cx="1107139" cy="1177257"/>
          </a:xfrm>
          <a:prstGeom prst="rect">
            <a:avLst/>
          </a:prstGeom>
        </p:spPr>
      </p:pic>
      <p:sp>
        <p:nvSpPr>
          <p:cNvPr id="12" name="Text Placeholder 3">
            <a:extLst>
              <a:ext uri="{FF2B5EF4-FFF2-40B4-BE49-F238E27FC236}">
                <a16:creationId xmlns:a16="http://schemas.microsoft.com/office/drawing/2014/main" id="{86BBDAAD-43B2-DE4D-9872-DDB541014CA2}"/>
              </a:ext>
            </a:extLst>
          </p:cNvPr>
          <p:cNvSpPr txBox="1">
            <a:spLocks/>
          </p:cNvSpPr>
          <p:nvPr/>
        </p:nvSpPr>
        <p:spPr>
          <a:xfrm>
            <a:off x="3867912" y="329829"/>
            <a:ext cx="3474720" cy="81317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600" b="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Social Media Release Form</a:t>
            </a:r>
          </a:p>
        </p:txBody>
      </p:sp>
      <p:pic>
        <p:nvPicPr>
          <p:cNvPr id="5" name="Picture 4" descr="Text, letter&#10;&#10;Description automatically generated">
            <a:extLst>
              <a:ext uri="{FF2B5EF4-FFF2-40B4-BE49-F238E27FC236}">
                <a16:creationId xmlns:a16="http://schemas.microsoft.com/office/drawing/2014/main" id="{0CD12963-7DD7-B74E-AE73-AAE7B035865F}"/>
              </a:ext>
            </a:extLst>
          </p:cNvPr>
          <p:cNvPicPr>
            <a:picLocks noChangeAspect="1"/>
          </p:cNvPicPr>
          <p:nvPr/>
        </p:nvPicPr>
        <p:blipFill>
          <a:blip r:embed="rId5"/>
          <a:stretch>
            <a:fillRect/>
          </a:stretch>
        </p:blipFill>
        <p:spPr>
          <a:xfrm>
            <a:off x="3675083" y="1143000"/>
            <a:ext cx="3860378" cy="4846202"/>
          </a:xfrm>
          <a:prstGeom prst="rect">
            <a:avLst/>
          </a:prstGeom>
        </p:spPr>
      </p:pic>
      <p:sp>
        <p:nvSpPr>
          <p:cNvPr id="14" name="Text Placeholder 3">
            <a:extLst>
              <a:ext uri="{FF2B5EF4-FFF2-40B4-BE49-F238E27FC236}">
                <a16:creationId xmlns:a16="http://schemas.microsoft.com/office/drawing/2014/main" id="{F05A3A31-A6C8-9649-8E52-4A6D3EF4B6D1}"/>
              </a:ext>
            </a:extLst>
          </p:cNvPr>
          <p:cNvSpPr txBox="1">
            <a:spLocks/>
          </p:cNvSpPr>
          <p:nvPr/>
        </p:nvSpPr>
        <p:spPr>
          <a:xfrm>
            <a:off x="7642238" y="310666"/>
            <a:ext cx="3474720" cy="81317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600" b="0" dirty="0">
                <a:ln w="0"/>
                <a:solidFill>
                  <a:srgbClr val="515254"/>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D4 Communications Guidelines</a:t>
            </a:r>
          </a:p>
        </p:txBody>
      </p:sp>
      <p:pic>
        <p:nvPicPr>
          <p:cNvPr id="15" name="Picture 14" descr="Text, letter&#10;&#10;Description automatically generated">
            <a:extLst>
              <a:ext uri="{FF2B5EF4-FFF2-40B4-BE49-F238E27FC236}">
                <a16:creationId xmlns:a16="http://schemas.microsoft.com/office/drawing/2014/main" id="{2AC4C98E-2549-0F4F-990B-D92846666753}"/>
              </a:ext>
            </a:extLst>
          </p:cNvPr>
          <p:cNvPicPr>
            <a:picLocks noChangeAspect="1"/>
          </p:cNvPicPr>
          <p:nvPr/>
        </p:nvPicPr>
        <p:blipFill>
          <a:blip r:embed="rId6"/>
          <a:stretch>
            <a:fillRect/>
          </a:stretch>
        </p:blipFill>
        <p:spPr>
          <a:xfrm>
            <a:off x="7674205" y="1143000"/>
            <a:ext cx="3442753" cy="4449356"/>
          </a:xfrm>
          <a:prstGeom prst="rect">
            <a:avLst/>
          </a:prstGeom>
        </p:spPr>
      </p:pic>
    </p:spTree>
    <p:extLst>
      <p:ext uri="{BB962C8B-B14F-4D97-AF65-F5344CB8AC3E}">
        <p14:creationId xmlns:p14="http://schemas.microsoft.com/office/powerpoint/2010/main" val="1469341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2B9D-DB9F-1843-9E4A-14A68BB8216E}"/>
              </a:ext>
            </a:extLst>
          </p:cNvPr>
          <p:cNvSpPr>
            <a:spLocks noGrp="1"/>
          </p:cNvSpPr>
          <p:nvPr>
            <p:ph type="title"/>
          </p:nvPr>
        </p:nvSpPr>
        <p:spPr/>
        <p:txBody>
          <a:bodyPr/>
          <a:lstStyle/>
          <a:p>
            <a:pPr algn="ctr"/>
            <a:r>
              <a:rPr lang="en-US" b="1" dirty="0">
                <a:solidFill>
                  <a:srgbClr val="515254"/>
                </a:solidFill>
                <a:latin typeface="Lato" panose="020F0502020204030203" pitchFamily="34" charset="0"/>
                <a:ea typeface="Lato" panose="020F0502020204030203" pitchFamily="34" charset="0"/>
                <a:cs typeface="Lato" panose="020F0502020204030203" pitchFamily="34" charset="0"/>
              </a:rPr>
              <a:t>3 Elements to creating a Social Media Post</a:t>
            </a:r>
          </a:p>
        </p:txBody>
      </p:sp>
      <p:sp>
        <p:nvSpPr>
          <p:cNvPr id="3" name="Content Placeholder 2">
            <a:extLst>
              <a:ext uri="{FF2B5EF4-FFF2-40B4-BE49-F238E27FC236}">
                <a16:creationId xmlns:a16="http://schemas.microsoft.com/office/drawing/2014/main" id="{055C1DAC-BFD8-314C-9D77-36B2BF4585CC}"/>
              </a:ext>
            </a:extLst>
          </p:cNvPr>
          <p:cNvSpPr>
            <a:spLocks noGrp="1"/>
          </p:cNvSpPr>
          <p:nvPr>
            <p:ph sz="half" idx="1"/>
          </p:nvPr>
        </p:nvSpPr>
        <p:spPr>
          <a:xfrm>
            <a:off x="4450255" y="551772"/>
            <a:ext cx="5921688" cy="1208314"/>
          </a:xfrm>
        </p:spPr>
        <p:txBody>
          <a:bodyPr>
            <a:normAutofit/>
          </a:bodyPr>
          <a:lstStyle/>
          <a:p>
            <a:pPr marL="0" indent="0">
              <a:buNone/>
            </a:pPr>
            <a:r>
              <a:rPr lang="en-US" sz="4800" dirty="0">
                <a:solidFill>
                  <a:srgbClr val="515254"/>
                </a:solidFill>
                <a:latin typeface="Amasis MT Pro Black" panose="02040A04050005020304" pitchFamily="18" charset="0"/>
                <a:cs typeface="Arial" panose="020B0604020202020204" pitchFamily="34" charset="0"/>
              </a:rPr>
              <a:t>Text/Information</a:t>
            </a:r>
            <a:r>
              <a:rPr lang="en-US" sz="2800" dirty="0">
                <a:solidFill>
                  <a:srgbClr val="515254"/>
                </a:solidFill>
                <a:latin typeface="Arial" panose="020B0604020202020204" pitchFamily="34" charset="0"/>
                <a:cs typeface="Arial" panose="020B0604020202020204" pitchFamily="34" charset="0"/>
              </a:rPr>
              <a:t>	</a:t>
            </a:r>
          </a:p>
        </p:txBody>
      </p:sp>
      <p:pic>
        <p:nvPicPr>
          <p:cNvPr id="7" name="Content Placeholder 6" descr="Logo&#10;&#10;Description automatically generated">
            <a:extLst>
              <a:ext uri="{FF2B5EF4-FFF2-40B4-BE49-F238E27FC236}">
                <a16:creationId xmlns:a16="http://schemas.microsoft.com/office/drawing/2014/main" id="{DF0F50CF-DA69-4F6B-9B90-B2E1B8E52D9A}"/>
              </a:ext>
            </a:extLst>
          </p:cNvPr>
          <p:cNvPicPr>
            <a:picLocks noGrp="1" noChangeAspect="1"/>
          </p:cNvPicPr>
          <p:nvPr>
            <p:ph sz="half" idx="2"/>
          </p:nvPr>
        </p:nvPicPr>
        <p:blipFill>
          <a:blip r:embed="rId3"/>
          <a:stretch>
            <a:fillRect/>
          </a:stretch>
        </p:blipFill>
        <p:spPr>
          <a:xfrm>
            <a:off x="4791093" y="2000729"/>
            <a:ext cx="5463274" cy="1646237"/>
          </a:xfrm>
        </p:spPr>
      </p:pic>
      <p:pic>
        <p:nvPicPr>
          <p:cNvPr id="6" name="Picture 5" descr="A yellow and blue sign sitting on the ground&#10;&#10;Description automatically generated">
            <a:extLst>
              <a:ext uri="{FF2B5EF4-FFF2-40B4-BE49-F238E27FC236}">
                <a16:creationId xmlns:a16="http://schemas.microsoft.com/office/drawing/2014/main" id="{E0346F3D-4C9C-F044-85CD-F9112F80B44B}"/>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2FB8B38A-4F07-E447-B801-B1111023611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7B231FF0-1CCF-2A46-B30C-21D77F1F81F3}"/>
              </a:ext>
            </a:extLst>
          </p:cNvPr>
          <p:cNvPicPr>
            <a:picLocks noChangeAspect="1"/>
          </p:cNvPicPr>
          <p:nvPr/>
        </p:nvPicPr>
        <p:blipFill>
          <a:blip r:embed="rId5"/>
          <a:stretch>
            <a:fillRect/>
          </a:stretch>
        </p:blipFill>
        <p:spPr>
          <a:xfrm>
            <a:off x="10910634" y="5467410"/>
            <a:ext cx="1107139" cy="1177257"/>
          </a:xfrm>
          <a:prstGeom prst="rect">
            <a:avLst/>
          </a:prstGeom>
        </p:spPr>
      </p:pic>
      <p:sp>
        <p:nvSpPr>
          <p:cNvPr id="10" name="TextBox 9">
            <a:extLst>
              <a:ext uri="{FF2B5EF4-FFF2-40B4-BE49-F238E27FC236}">
                <a16:creationId xmlns:a16="http://schemas.microsoft.com/office/drawing/2014/main" id="{2B24BD01-D26B-4BB1-9BF8-74A3E40763AD}"/>
              </a:ext>
            </a:extLst>
          </p:cNvPr>
          <p:cNvSpPr txBox="1"/>
          <p:nvPr/>
        </p:nvSpPr>
        <p:spPr>
          <a:xfrm>
            <a:off x="4374054" y="4241638"/>
            <a:ext cx="2947483" cy="1077218"/>
          </a:xfrm>
          <a:prstGeom prst="rect">
            <a:avLst/>
          </a:prstGeom>
          <a:noFill/>
        </p:spPr>
        <p:txBody>
          <a:bodyPr wrap="square" rtlCol="0">
            <a:spAutoFit/>
          </a:bodyPr>
          <a:lstStyle/>
          <a:p>
            <a:r>
              <a:rPr lang="en-US" sz="3200" dirty="0"/>
              <a:t>#ZontaSaysNO</a:t>
            </a:r>
          </a:p>
          <a:p>
            <a:r>
              <a:rPr lang="en-US" sz="3200" dirty="0"/>
              <a:t>#ZontaD4</a:t>
            </a:r>
          </a:p>
        </p:txBody>
      </p:sp>
      <p:sp>
        <p:nvSpPr>
          <p:cNvPr id="12" name="TextBox 11">
            <a:extLst>
              <a:ext uri="{FF2B5EF4-FFF2-40B4-BE49-F238E27FC236}">
                <a16:creationId xmlns:a16="http://schemas.microsoft.com/office/drawing/2014/main" id="{5ED93773-7A79-4064-8BFA-80ABE4DA3A53}"/>
              </a:ext>
            </a:extLst>
          </p:cNvPr>
          <p:cNvSpPr txBox="1"/>
          <p:nvPr/>
        </p:nvSpPr>
        <p:spPr>
          <a:xfrm>
            <a:off x="7963151" y="4222756"/>
            <a:ext cx="2947483" cy="1077218"/>
          </a:xfrm>
          <a:prstGeom prst="rect">
            <a:avLst/>
          </a:prstGeom>
          <a:noFill/>
        </p:spPr>
        <p:txBody>
          <a:bodyPr wrap="square" rtlCol="0">
            <a:spAutoFit/>
          </a:bodyPr>
          <a:lstStyle/>
          <a:p>
            <a:r>
              <a:rPr lang="en-US" sz="3200" dirty="0"/>
              <a:t>@ZontaIntl</a:t>
            </a:r>
          </a:p>
          <a:p>
            <a:r>
              <a:rPr lang="en-US" sz="3200" dirty="0"/>
              <a:t>@ZontaD4</a:t>
            </a:r>
          </a:p>
        </p:txBody>
      </p:sp>
    </p:spTree>
    <p:extLst>
      <p:ext uri="{BB962C8B-B14F-4D97-AF65-F5344CB8AC3E}">
        <p14:creationId xmlns:p14="http://schemas.microsoft.com/office/powerpoint/2010/main" val="315475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0AB-EBC9-7547-9D4A-E1F84C59E8DA}"/>
              </a:ext>
            </a:extLst>
          </p:cNvPr>
          <p:cNvSpPr>
            <a:spLocks noGrp="1"/>
          </p:cNvSpPr>
          <p:nvPr>
            <p:ph type="title"/>
          </p:nvPr>
        </p:nvSpPr>
        <p:spPr/>
        <p:txBody>
          <a:bodyPr>
            <a:normAutofit/>
          </a:bodyPr>
          <a:lstStyle/>
          <a:p>
            <a:r>
              <a:rPr lang="en-US" sz="6000" b="1" dirty="0">
                <a:solidFill>
                  <a:srgbClr val="515254"/>
                </a:solidFill>
                <a:latin typeface="Lato" panose="020F0502020204030203" pitchFamily="34" charset="0"/>
                <a:ea typeface="Lato" panose="020F0502020204030203" pitchFamily="34" charset="0"/>
                <a:cs typeface="Lato" panose="020F0502020204030203" pitchFamily="34" charset="0"/>
              </a:rPr>
              <a:t>Where are the tools?</a:t>
            </a:r>
          </a:p>
        </p:txBody>
      </p:sp>
      <p:sp>
        <p:nvSpPr>
          <p:cNvPr id="3" name="Content Placeholder 2">
            <a:extLst>
              <a:ext uri="{FF2B5EF4-FFF2-40B4-BE49-F238E27FC236}">
                <a16:creationId xmlns:a16="http://schemas.microsoft.com/office/drawing/2014/main" id="{4E667DCD-C7E7-CB4E-822A-806C075F769B}"/>
              </a:ext>
            </a:extLst>
          </p:cNvPr>
          <p:cNvSpPr>
            <a:spLocks noGrp="1"/>
          </p:cNvSpPr>
          <p:nvPr>
            <p:ph idx="1"/>
          </p:nvPr>
        </p:nvSpPr>
        <p:spPr>
          <a:xfrm>
            <a:off x="3725612" y="1123838"/>
            <a:ext cx="7402636" cy="4601182"/>
          </a:xfrm>
        </p:spPr>
        <p:txBody>
          <a:bodyPr>
            <a:normAutofit/>
          </a:bodyPr>
          <a:lstStyle/>
          <a:p>
            <a:r>
              <a:rPr lang="en-US" sz="3200" dirty="0">
                <a:solidFill>
                  <a:srgbClr val="80252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District 4 Advocacy Committee</a:t>
            </a:r>
            <a:endParaRPr lang="en-US" sz="3200" dirty="0">
              <a:solidFill>
                <a:srgbClr val="802528"/>
              </a:solidFill>
              <a:latin typeface="Arial" panose="020B0604020202020204" pitchFamily="34" charset="0"/>
              <a:cs typeface="Arial" panose="020B0604020202020204" pitchFamily="34" charset="0"/>
            </a:endParaRPr>
          </a:p>
          <a:p>
            <a:r>
              <a:rPr lang="en-US" sz="3200" dirty="0">
                <a:solidFill>
                  <a:srgbClr val="80252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Zonta.org</a:t>
            </a:r>
            <a:endParaRPr lang="en-US" sz="3200" dirty="0">
              <a:solidFill>
                <a:srgbClr val="802528"/>
              </a:solidFill>
              <a:latin typeface="Arial" panose="020B0604020202020204" pitchFamily="34" charset="0"/>
              <a:cs typeface="Arial" panose="020B0604020202020204" pitchFamily="34" charset="0"/>
            </a:endParaRPr>
          </a:p>
          <a:p>
            <a:r>
              <a:rPr lang="en-US" sz="3200" dirty="0">
                <a:solidFill>
                  <a:srgbClr val="80252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Zontasayno.com</a:t>
            </a:r>
            <a:endParaRPr lang="en-US" sz="3200" dirty="0">
              <a:solidFill>
                <a:srgbClr val="802528"/>
              </a:solidFill>
              <a:latin typeface="Arial" panose="020B0604020202020204" pitchFamily="34" charset="0"/>
              <a:cs typeface="Arial" panose="020B0604020202020204" pitchFamily="34" charset="0"/>
            </a:endParaRPr>
          </a:p>
          <a:p>
            <a:r>
              <a:rPr lang="en-US" sz="3200" dirty="0">
                <a:solidFill>
                  <a:srgbClr val="80252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UN Women</a:t>
            </a:r>
            <a:endParaRPr lang="en-US" sz="3200" dirty="0">
              <a:solidFill>
                <a:srgbClr val="802528"/>
              </a:solidFill>
              <a:latin typeface="Arial" panose="020B0604020202020204" pitchFamily="34" charset="0"/>
              <a:cs typeface="Arial" panose="020B0604020202020204" pitchFamily="34" charset="0"/>
            </a:endParaRPr>
          </a:p>
        </p:txBody>
      </p:sp>
      <p:pic>
        <p:nvPicPr>
          <p:cNvPr id="13" name="Picture 12" descr="A yellow and blue sign sitting on the ground&#10;&#10;Description automatically generated">
            <a:extLst>
              <a:ext uri="{FF2B5EF4-FFF2-40B4-BE49-F238E27FC236}">
                <a16:creationId xmlns:a16="http://schemas.microsoft.com/office/drawing/2014/main" id="{1E97838B-F26B-FA4F-85AE-965C7AABADAF}"/>
              </a:ext>
            </a:extLst>
          </p:cNvPr>
          <p:cNvPicPr>
            <a:picLocks noChangeAspect="1"/>
          </p:cNvPicPr>
          <p:nvPr/>
        </p:nvPicPr>
        <p:blipFill rotWithShape="1">
          <a:blip r:embed="rId7"/>
          <a:srcRect l="6530" r="1" b="1"/>
          <a:stretch/>
        </p:blipFill>
        <p:spPr>
          <a:xfrm>
            <a:off x="9549114" y="5540617"/>
            <a:ext cx="1361520" cy="1092475"/>
          </a:xfrm>
          <a:prstGeom prst="rect">
            <a:avLst/>
          </a:prstGeom>
        </p:spPr>
      </p:pic>
      <p:sp>
        <p:nvSpPr>
          <p:cNvPr id="19" name="TextBox 18">
            <a:extLst>
              <a:ext uri="{FF2B5EF4-FFF2-40B4-BE49-F238E27FC236}">
                <a16:creationId xmlns:a16="http://schemas.microsoft.com/office/drawing/2014/main" id="{C7618176-6E76-DE4F-A7A2-80FED79DBF18}"/>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7" name="Picture 6" descr="Logo, company name&#10;&#10;Description automatically generated">
            <a:extLst>
              <a:ext uri="{FF2B5EF4-FFF2-40B4-BE49-F238E27FC236}">
                <a16:creationId xmlns:a16="http://schemas.microsoft.com/office/drawing/2014/main" id="{6046BC50-23DF-0C41-8091-863055153B96}"/>
              </a:ext>
            </a:extLst>
          </p:cNvPr>
          <p:cNvPicPr>
            <a:picLocks noChangeAspect="1"/>
          </p:cNvPicPr>
          <p:nvPr/>
        </p:nvPicPr>
        <p:blipFill>
          <a:blip r:embed="rId8"/>
          <a:stretch>
            <a:fillRect/>
          </a:stretch>
        </p:blipFill>
        <p:spPr>
          <a:xfrm>
            <a:off x="10910634" y="5467410"/>
            <a:ext cx="1107139" cy="1177257"/>
          </a:xfrm>
          <a:prstGeom prst="rect">
            <a:avLst/>
          </a:prstGeom>
        </p:spPr>
      </p:pic>
    </p:spTree>
    <p:extLst>
      <p:ext uri="{BB962C8B-B14F-4D97-AF65-F5344CB8AC3E}">
        <p14:creationId xmlns:p14="http://schemas.microsoft.com/office/powerpoint/2010/main" val="3610981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sitting on the ground&#10;&#10;Description automatically generated">
            <a:extLst>
              <a:ext uri="{FF2B5EF4-FFF2-40B4-BE49-F238E27FC236}">
                <a16:creationId xmlns:a16="http://schemas.microsoft.com/office/drawing/2014/main" id="{78E31FD8-F612-8245-AE0F-FAB5A845DB5A}"/>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11" name="TextBox 10">
            <a:extLst>
              <a:ext uri="{FF2B5EF4-FFF2-40B4-BE49-F238E27FC236}">
                <a16:creationId xmlns:a16="http://schemas.microsoft.com/office/drawing/2014/main" id="{B37BC932-DA0B-8441-B312-6F91B9579A8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10" name="Picture 9" descr="Logo, company name&#10;&#10;Description automatically generated">
            <a:extLst>
              <a:ext uri="{FF2B5EF4-FFF2-40B4-BE49-F238E27FC236}">
                <a16:creationId xmlns:a16="http://schemas.microsoft.com/office/drawing/2014/main" id="{B31F3482-E5CC-F941-9694-4C2C5EE1C4B6}"/>
              </a:ext>
            </a:extLst>
          </p:cNvPr>
          <p:cNvPicPr>
            <a:picLocks noChangeAspect="1"/>
          </p:cNvPicPr>
          <p:nvPr/>
        </p:nvPicPr>
        <p:blipFill>
          <a:blip r:embed="rId4"/>
          <a:stretch>
            <a:fillRect/>
          </a:stretch>
        </p:blipFill>
        <p:spPr>
          <a:xfrm>
            <a:off x="10910634" y="5467410"/>
            <a:ext cx="1107139" cy="1177257"/>
          </a:xfrm>
          <a:prstGeom prst="rect">
            <a:avLst/>
          </a:prstGeom>
        </p:spPr>
      </p:pic>
      <p:sp>
        <p:nvSpPr>
          <p:cNvPr id="12" name="TextBox 11">
            <a:extLst>
              <a:ext uri="{FF2B5EF4-FFF2-40B4-BE49-F238E27FC236}">
                <a16:creationId xmlns:a16="http://schemas.microsoft.com/office/drawing/2014/main" id="{0F6169B5-BF71-49BD-A346-52602F4EBD90}"/>
              </a:ext>
            </a:extLst>
          </p:cNvPr>
          <p:cNvSpPr txBox="1"/>
          <p:nvPr/>
        </p:nvSpPr>
        <p:spPr>
          <a:xfrm>
            <a:off x="6841173" y="3445329"/>
            <a:ext cx="4321656" cy="1384995"/>
          </a:xfrm>
          <a:prstGeom prst="rect">
            <a:avLst/>
          </a:prstGeom>
          <a:noFill/>
        </p:spPr>
        <p:txBody>
          <a:bodyPr wrap="square" rtlCol="0">
            <a:spAutoFit/>
          </a:bodyPr>
          <a:lstStyle/>
          <a:p>
            <a:r>
              <a:rPr lang="en-US" sz="2800" dirty="0"/>
              <a:t>#ZontaSaysNO</a:t>
            </a:r>
          </a:p>
          <a:p>
            <a:r>
              <a:rPr lang="en-US" sz="2800" dirty="0"/>
              <a:t>#ZontaD4</a:t>
            </a:r>
          </a:p>
          <a:p>
            <a:r>
              <a:rPr lang="en-US" sz="2800" dirty="0"/>
              <a:t>#AWorldWithoutViolence</a:t>
            </a:r>
          </a:p>
        </p:txBody>
      </p:sp>
      <p:sp>
        <p:nvSpPr>
          <p:cNvPr id="13" name="TextBox 12">
            <a:extLst>
              <a:ext uri="{FF2B5EF4-FFF2-40B4-BE49-F238E27FC236}">
                <a16:creationId xmlns:a16="http://schemas.microsoft.com/office/drawing/2014/main" id="{CFF48339-5A23-4BF1-9A44-B3B30B95D9A2}"/>
              </a:ext>
            </a:extLst>
          </p:cNvPr>
          <p:cNvSpPr txBox="1"/>
          <p:nvPr/>
        </p:nvSpPr>
        <p:spPr>
          <a:xfrm>
            <a:off x="6841173" y="1921772"/>
            <a:ext cx="4905350" cy="1384995"/>
          </a:xfrm>
          <a:prstGeom prst="rect">
            <a:avLst/>
          </a:prstGeom>
          <a:noFill/>
        </p:spPr>
        <p:txBody>
          <a:bodyPr wrap="square" rtlCol="0">
            <a:spAutoFit/>
          </a:bodyPr>
          <a:lstStyle/>
          <a:p>
            <a:r>
              <a:rPr lang="en-US" sz="2800" kern="1200" dirty="0">
                <a:solidFill>
                  <a:schemeClr val="tx1"/>
                </a:solidFill>
                <a:effectLst/>
                <a:latin typeface="+mn-lt"/>
                <a:ea typeface="+mn-ea"/>
                <a:cs typeface="+mn-cs"/>
              </a:rPr>
              <a:t>Get out and show your support.  </a:t>
            </a:r>
          </a:p>
          <a:p>
            <a:r>
              <a:rPr lang="en-US" sz="2800" kern="1200" dirty="0">
                <a:solidFill>
                  <a:schemeClr val="tx1"/>
                </a:solidFill>
                <a:effectLst/>
                <a:latin typeface="+mn-lt"/>
                <a:ea typeface="+mn-ea"/>
                <a:cs typeface="+mn-cs"/>
              </a:rPr>
              <a:t>Say NO to Violence Against Women. </a:t>
            </a:r>
            <a:endParaRPr lang="en-US" sz="2800" dirty="0"/>
          </a:p>
        </p:txBody>
      </p:sp>
      <p:pic>
        <p:nvPicPr>
          <p:cNvPr id="15" name="Picture 14">
            <a:extLst>
              <a:ext uri="{FF2B5EF4-FFF2-40B4-BE49-F238E27FC236}">
                <a16:creationId xmlns:a16="http://schemas.microsoft.com/office/drawing/2014/main" id="{6A89F01A-918A-4482-85FB-22CC64991562}"/>
              </a:ext>
            </a:extLst>
          </p:cNvPr>
          <p:cNvPicPr>
            <a:picLocks noChangeAspect="1"/>
          </p:cNvPicPr>
          <p:nvPr/>
        </p:nvPicPr>
        <p:blipFill rotWithShape="1">
          <a:blip r:embed="rId5"/>
          <a:srcRect r="14853"/>
          <a:stretch/>
        </p:blipFill>
        <p:spPr>
          <a:xfrm>
            <a:off x="8589558" y="397777"/>
            <a:ext cx="1436185" cy="1333052"/>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AD80F46A-63B6-47D5-908B-1A749164DBAF}"/>
              </a:ext>
            </a:extLst>
          </p:cNvPr>
          <p:cNvPicPr>
            <a:picLocks noChangeAspect="1"/>
          </p:cNvPicPr>
          <p:nvPr/>
        </p:nvPicPr>
        <p:blipFill>
          <a:blip r:embed="rId6"/>
          <a:stretch>
            <a:fillRect/>
          </a:stretch>
        </p:blipFill>
        <p:spPr>
          <a:xfrm>
            <a:off x="0" y="581572"/>
            <a:ext cx="6807982" cy="5707117"/>
          </a:xfrm>
          <a:prstGeom prst="rect">
            <a:avLst/>
          </a:prstGeom>
        </p:spPr>
      </p:pic>
    </p:spTree>
    <p:extLst>
      <p:ext uri="{BB962C8B-B14F-4D97-AF65-F5344CB8AC3E}">
        <p14:creationId xmlns:p14="http://schemas.microsoft.com/office/powerpoint/2010/main" val="280196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0AB-EBC9-7547-9D4A-E1F84C59E8DA}"/>
              </a:ext>
            </a:extLst>
          </p:cNvPr>
          <p:cNvSpPr>
            <a:spLocks noGrp="1"/>
          </p:cNvSpPr>
          <p:nvPr>
            <p:ph type="title"/>
          </p:nvPr>
        </p:nvSpPr>
        <p:spPr/>
        <p:txBody>
          <a:bodyPr>
            <a:normAutofit/>
          </a:bodyPr>
          <a:lstStyle/>
          <a:p>
            <a:pPr algn="ct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Posting on Facebook</a:t>
            </a:r>
            <a:b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&amp;</a:t>
            </a:r>
            <a:b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Instagram</a:t>
            </a:r>
          </a:p>
        </p:txBody>
      </p:sp>
      <p:pic>
        <p:nvPicPr>
          <p:cNvPr id="5" name="Content Placeholder 4">
            <a:extLst>
              <a:ext uri="{FF2B5EF4-FFF2-40B4-BE49-F238E27FC236}">
                <a16:creationId xmlns:a16="http://schemas.microsoft.com/office/drawing/2014/main" id="{D9823B7E-F0A4-4937-9540-60E37788E736}"/>
              </a:ext>
            </a:extLst>
          </p:cNvPr>
          <p:cNvPicPr>
            <a:picLocks noGrp="1" noChangeAspect="1"/>
          </p:cNvPicPr>
          <p:nvPr>
            <p:ph idx="1"/>
          </p:nvPr>
        </p:nvPicPr>
        <p:blipFill rotWithShape="1">
          <a:blip r:embed="rId3"/>
          <a:srcRect r="20418"/>
          <a:stretch/>
        </p:blipFill>
        <p:spPr>
          <a:xfrm>
            <a:off x="5820278" y="181324"/>
            <a:ext cx="992832" cy="985974"/>
          </a:xfrm>
        </p:spPr>
      </p:pic>
      <p:pic>
        <p:nvPicPr>
          <p:cNvPr id="13" name="Picture 12" descr="A yellow and blue sign sitting on the ground&#10;&#10;Description automatically generated">
            <a:extLst>
              <a:ext uri="{FF2B5EF4-FFF2-40B4-BE49-F238E27FC236}">
                <a16:creationId xmlns:a16="http://schemas.microsoft.com/office/drawing/2014/main" id="{1E97838B-F26B-FA4F-85AE-965C7AABADAF}"/>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19" name="TextBox 18">
            <a:extLst>
              <a:ext uri="{FF2B5EF4-FFF2-40B4-BE49-F238E27FC236}">
                <a16:creationId xmlns:a16="http://schemas.microsoft.com/office/drawing/2014/main" id="{C7618176-6E76-DE4F-A7A2-80FED79DBF18}"/>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7" name="Picture 6" descr="Logo, company name&#10;&#10;Description automatically generated">
            <a:extLst>
              <a:ext uri="{FF2B5EF4-FFF2-40B4-BE49-F238E27FC236}">
                <a16:creationId xmlns:a16="http://schemas.microsoft.com/office/drawing/2014/main" id="{6046BC50-23DF-0C41-8091-863055153B96}"/>
              </a:ext>
            </a:extLst>
          </p:cNvPr>
          <p:cNvPicPr>
            <a:picLocks noChangeAspect="1"/>
          </p:cNvPicPr>
          <p:nvPr/>
        </p:nvPicPr>
        <p:blipFill>
          <a:blip r:embed="rId5"/>
          <a:stretch>
            <a:fillRect/>
          </a:stretch>
        </p:blipFill>
        <p:spPr>
          <a:xfrm>
            <a:off x="10910634" y="5467410"/>
            <a:ext cx="1107139" cy="117725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F12F65A-53FE-410A-B3DA-62C6C5A416EE}"/>
              </a:ext>
            </a:extLst>
          </p:cNvPr>
          <p:cNvPicPr>
            <a:picLocks noChangeAspect="1"/>
          </p:cNvPicPr>
          <p:nvPr/>
        </p:nvPicPr>
        <p:blipFill>
          <a:blip r:embed="rId6"/>
          <a:stretch>
            <a:fillRect/>
          </a:stretch>
        </p:blipFill>
        <p:spPr>
          <a:xfrm>
            <a:off x="3573193" y="1305070"/>
            <a:ext cx="8117059" cy="3841536"/>
          </a:xfrm>
          <a:prstGeom prst="rect">
            <a:avLst/>
          </a:prstGeom>
        </p:spPr>
      </p:pic>
      <p:pic>
        <p:nvPicPr>
          <p:cNvPr id="9" name="Picture 8">
            <a:extLst>
              <a:ext uri="{FF2B5EF4-FFF2-40B4-BE49-F238E27FC236}">
                <a16:creationId xmlns:a16="http://schemas.microsoft.com/office/drawing/2014/main" id="{9499B59B-1E5D-44E5-93EF-2BA437234640}"/>
              </a:ext>
            </a:extLst>
          </p:cNvPr>
          <p:cNvPicPr>
            <a:picLocks noChangeAspect="1"/>
          </p:cNvPicPr>
          <p:nvPr/>
        </p:nvPicPr>
        <p:blipFill rotWithShape="1">
          <a:blip r:embed="rId7"/>
          <a:srcRect r="79260" b="1283"/>
          <a:stretch/>
        </p:blipFill>
        <p:spPr>
          <a:xfrm>
            <a:off x="7503706" y="213333"/>
            <a:ext cx="785034" cy="1013709"/>
          </a:xfrm>
          <a:prstGeom prst="rect">
            <a:avLst/>
          </a:prstGeom>
        </p:spPr>
      </p:pic>
    </p:spTree>
    <p:extLst>
      <p:ext uri="{BB962C8B-B14F-4D97-AF65-F5344CB8AC3E}">
        <p14:creationId xmlns:p14="http://schemas.microsoft.com/office/powerpoint/2010/main" val="4245827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0AB-EBC9-7547-9D4A-E1F84C59E8DA}"/>
              </a:ext>
            </a:extLst>
          </p:cNvPr>
          <p:cNvSpPr>
            <a:spLocks noGrp="1"/>
          </p:cNvSpPr>
          <p:nvPr>
            <p:ph type="title"/>
          </p:nvPr>
        </p:nvSpPr>
        <p:spPr/>
        <p:txBody>
          <a:bodyPr>
            <a:normAutofit/>
          </a:bodyPr>
          <a:lstStyle/>
          <a:p>
            <a:pPr algn="ct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Posting on Facebook</a:t>
            </a:r>
            <a:b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&amp;</a:t>
            </a:r>
            <a:b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Instagram</a:t>
            </a:r>
          </a:p>
        </p:txBody>
      </p:sp>
      <p:pic>
        <p:nvPicPr>
          <p:cNvPr id="5" name="Content Placeholder 4">
            <a:extLst>
              <a:ext uri="{FF2B5EF4-FFF2-40B4-BE49-F238E27FC236}">
                <a16:creationId xmlns:a16="http://schemas.microsoft.com/office/drawing/2014/main" id="{D9823B7E-F0A4-4937-9540-60E37788E736}"/>
              </a:ext>
            </a:extLst>
          </p:cNvPr>
          <p:cNvPicPr>
            <a:picLocks noGrp="1" noChangeAspect="1"/>
          </p:cNvPicPr>
          <p:nvPr>
            <p:ph idx="1"/>
          </p:nvPr>
        </p:nvPicPr>
        <p:blipFill rotWithShape="1">
          <a:blip r:embed="rId3"/>
          <a:srcRect r="14554"/>
          <a:stretch/>
        </p:blipFill>
        <p:spPr>
          <a:xfrm>
            <a:off x="5989533" y="184131"/>
            <a:ext cx="1065984" cy="985974"/>
          </a:xfrm>
        </p:spPr>
      </p:pic>
      <p:pic>
        <p:nvPicPr>
          <p:cNvPr id="13" name="Picture 12" descr="A yellow and blue sign sitting on the ground&#10;&#10;Description automatically generated">
            <a:extLst>
              <a:ext uri="{FF2B5EF4-FFF2-40B4-BE49-F238E27FC236}">
                <a16:creationId xmlns:a16="http://schemas.microsoft.com/office/drawing/2014/main" id="{1E97838B-F26B-FA4F-85AE-965C7AABADAF}"/>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19" name="TextBox 18">
            <a:extLst>
              <a:ext uri="{FF2B5EF4-FFF2-40B4-BE49-F238E27FC236}">
                <a16:creationId xmlns:a16="http://schemas.microsoft.com/office/drawing/2014/main" id="{C7618176-6E76-DE4F-A7A2-80FED79DBF18}"/>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7" name="Picture 6" descr="Logo, company name&#10;&#10;Description automatically generated">
            <a:extLst>
              <a:ext uri="{FF2B5EF4-FFF2-40B4-BE49-F238E27FC236}">
                <a16:creationId xmlns:a16="http://schemas.microsoft.com/office/drawing/2014/main" id="{6046BC50-23DF-0C41-8091-863055153B96}"/>
              </a:ext>
            </a:extLst>
          </p:cNvPr>
          <p:cNvPicPr>
            <a:picLocks noChangeAspect="1"/>
          </p:cNvPicPr>
          <p:nvPr/>
        </p:nvPicPr>
        <p:blipFill>
          <a:blip r:embed="rId5"/>
          <a:stretch>
            <a:fillRect/>
          </a:stretch>
        </p:blipFill>
        <p:spPr>
          <a:xfrm>
            <a:off x="10910634" y="5467410"/>
            <a:ext cx="1107139" cy="117725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A241D29E-5D92-4A73-ABC4-5B04B1883EB0}"/>
              </a:ext>
            </a:extLst>
          </p:cNvPr>
          <p:cNvPicPr>
            <a:picLocks noChangeAspect="1"/>
          </p:cNvPicPr>
          <p:nvPr/>
        </p:nvPicPr>
        <p:blipFill>
          <a:blip r:embed="rId6"/>
          <a:stretch>
            <a:fillRect/>
          </a:stretch>
        </p:blipFill>
        <p:spPr>
          <a:xfrm>
            <a:off x="3902468" y="1272514"/>
            <a:ext cx="7402635" cy="4191982"/>
          </a:xfrm>
          <a:prstGeom prst="rect">
            <a:avLst/>
          </a:prstGeom>
        </p:spPr>
      </p:pic>
      <p:pic>
        <p:nvPicPr>
          <p:cNvPr id="8" name="Picture 7">
            <a:extLst>
              <a:ext uri="{FF2B5EF4-FFF2-40B4-BE49-F238E27FC236}">
                <a16:creationId xmlns:a16="http://schemas.microsoft.com/office/drawing/2014/main" id="{A884256D-32D5-40AE-A449-26EF6723E7D0}"/>
              </a:ext>
            </a:extLst>
          </p:cNvPr>
          <p:cNvPicPr>
            <a:picLocks noChangeAspect="1"/>
          </p:cNvPicPr>
          <p:nvPr/>
        </p:nvPicPr>
        <p:blipFill rotWithShape="1">
          <a:blip r:embed="rId7"/>
          <a:srcRect r="79260" b="1283"/>
          <a:stretch/>
        </p:blipFill>
        <p:spPr>
          <a:xfrm>
            <a:off x="7503706" y="213333"/>
            <a:ext cx="785034" cy="1013709"/>
          </a:xfrm>
          <a:prstGeom prst="rect">
            <a:avLst/>
          </a:prstGeom>
        </p:spPr>
      </p:pic>
    </p:spTree>
    <p:extLst>
      <p:ext uri="{BB962C8B-B14F-4D97-AF65-F5344CB8AC3E}">
        <p14:creationId xmlns:p14="http://schemas.microsoft.com/office/powerpoint/2010/main" val="153333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blue sign sitting on the ground&#10;&#10;Description automatically generated">
            <a:extLst>
              <a:ext uri="{FF2B5EF4-FFF2-40B4-BE49-F238E27FC236}">
                <a16:creationId xmlns:a16="http://schemas.microsoft.com/office/drawing/2014/main" id="{78E31FD8-F612-8245-AE0F-FAB5A845DB5A}"/>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11" name="TextBox 10">
            <a:extLst>
              <a:ext uri="{FF2B5EF4-FFF2-40B4-BE49-F238E27FC236}">
                <a16:creationId xmlns:a16="http://schemas.microsoft.com/office/drawing/2014/main" id="{B37BC932-DA0B-8441-B312-6F91B9579A8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10" name="Picture 9" descr="Logo, company name&#10;&#10;Description automatically generated">
            <a:extLst>
              <a:ext uri="{FF2B5EF4-FFF2-40B4-BE49-F238E27FC236}">
                <a16:creationId xmlns:a16="http://schemas.microsoft.com/office/drawing/2014/main" id="{B31F3482-E5CC-F941-9694-4C2C5EE1C4B6}"/>
              </a:ext>
            </a:extLst>
          </p:cNvPr>
          <p:cNvPicPr>
            <a:picLocks noChangeAspect="1"/>
          </p:cNvPicPr>
          <p:nvPr/>
        </p:nvPicPr>
        <p:blipFill>
          <a:blip r:embed="rId4"/>
          <a:stretch>
            <a:fillRect/>
          </a:stretch>
        </p:blipFill>
        <p:spPr>
          <a:xfrm>
            <a:off x="10910634" y="5467410"/>
            <a:ext cx="1107139" cy="1177257"/>
          </a:xfrm>
          <a:prstGeom prst="rect">
            <a:avLst/>
          </a:prstGeom>
        </p:spPr>
      </p:pic>
      <p:sp>
        <p:nvSpPr>
          <p:cNvPr id="13" name="TextBox 12">
            <a:extLst>
              <a:ext uri="{FF2B5EF4-FFF2-40B4-BE49-F238E27FC236}">
                <a16:creationId xmlns:a16="http://schemas.microsoft.com/office/drawing/2014/main" id="{CFF48339-5A23-4BF1-9A44-B3B30B95D9A2}"/>
              </a:ext>
            </a:extLst>
          </p:cNvPr>
          <p:cNvSpPr txBox="1"/>
          <p:nvPr/>
        </p:nvSpPr>
        <p:spPr>
          <a:xfrm>
            <a:off x="6827993" y="1763754"/>
            <a:ext cx="4915398" cy="3539430"/>
          </a:xfrm>
          <a:prstGeom prst="rect">
            <a:avLst/>
          </a:prstGeom>
          <a:noFill/>
        </p:spPr>
        <p:txBody>
          <a:bodyPr wrap="square" rtlCol="0">
            <a:spAutoFit/>
          </a:bodyPr>
          <a:lstStyle/>
          <a:p>
            <a:r>
              <a:rPr lang="en-US" sz="2800" kern="1200" dirty="0">
                <a:solidFill>
                  <a:schemeClr val="tx1"/>
                </a:solidFill>
                <a:effectLst/>
                <a:latin typeface="+mn-lt"/>
                <a:ea typeface="+mn-ea"/>
                <a:cs typeface="+mn-cs"/>
              </a:rPr>
              <a:t>Get out and show your support.  </a:t>
            </a:r>
          </a:p>
          <a:p>
            <a:r>
              <a:rPr lang="en-US" sz="2800" kern="1200" dirty="0">
                <a:solidFill>
                  <a:schemeClr val="tx1"/>
                </a:solidFill>
                <a:effectLst/>
                <a:latin typeface="+mn-lt"/>
                <a:ea typeface="+mn-ea"/>
                <a:cs typeface="+mn-cs"/>
              </a:rPr>
              <a:t>Say NO to Violence Against Women</a:t>
            </a:r>
          </a:p>
          <a:p>
            <a:r>
              <a:rPr lang="en-US" sz="2800" dirty="0"/>
              <a:t>#ZontaSayNo #ZontaD4 #Aworldwithoutviolence</a:t>
            </a:r>
            <a:r>
              <a:rPr lang="en-US" sz="2800" kern="1200" dirty="0">
                <a:solidFill>
                  <a:schemeClr val="tx1"/>
                </a:solidFill>
                <a:effectLst/>
                <a:latin typeface="+mn-lt"/>
                <a:ea typeface="+mn-ea"/>
                <a:cs typeface="+mn-cs"/>
              </a:rPr>
              <a:t> @ZontaIntl @ZontaD4</a:t>
            </a:r>
          </a:p>
          <a:p>
            <a:endParaRPr lang="en-US" sz="2800" dirty="0"/>
          </a:p>
          <a:p>
            <a:r>
              <a:rPr lang="en-US" sz="2800" dirty="0"/>
              <a:t>www.zontasaysno.com</a:t>
            </a:r>
          </a:p>
        </p:txBody>
      </p:sp>
      <p:pic>
        <p:nvPicPr>
          <p:cNvPr id="7" name="Picture 6">
            <a:extLst>
              <a:ext uri="{FF2B5EF4-FFF2-40B4-BE49-F238E27FC236}">
                <a16:creationId xmlns:a16="http://schemas.microsoft.com/office/drawing/2014/main" id="{DBCC712C-CB8B-4B24-96FC-F470674B63B4}"/>
              </a:ext>
            </a:extLst>
          </p:cNvPr>
          <p:cNvPicPr>
            <a:picLocks noChangeAspect="1"/>
          </p:cNvPicPr>
          <p:nvPr/>
        </p:nvPicPr>
        <p:blipFill>
          <a:blip r:embed="rId5"/>
          <a:stretch>
            <a:fillRect/>
          </a:stretch>
        </p:blipFill>
        <p:spPr>
          <a:xfrm>
            <a:off x="8490857" y="402015"/>
            <a:ext cx="1698171" cy="1386838"/>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46DE34FE-A33A-4BE7-BB1C-1F1DA760D449}"/>
              </a:ext>
            </a:extLst>
          </p:cNvPr>
          <p:cNvPicPr>
            <a:picLocks noChangeAspect="1"/>
          </p:cNvPicPr>
          <p:nvPr/>
        </p:nvPicPr>
        <p:blipFill>
          <a:blip r:embed="rId6"/>
          <a:stretch>
            <a:fillRect/>
          </a:stretch>
        </p:blipFill>
        <p:spPr>
          <a:xfrm>
            <a:off x="0" y="581572"/>
            <a:ext cx="6807982" cy="5707117"/>
          </a:xfrm>
          <a:prstGeom prst="rect">
            <a:avLst/>
          </a:prstGeom>
        </p:spPr>
      </p:pic>
    </p:spTree>
    <p:extLst>
      <p:ext uri="{BB962C8B-B14F-4D97-AF65-F5344CB8AC3E}">
        <p14:creationId xmlns:p14="http://schemas.microsoft.com/office/powerpoint/2010/main" val="2580089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0AB-EBC9-7547-9D4A-E1F84C59E8DA}"/>
              </a:ext>
            </a:extLst>
          </p:cNvPr>
          <p:cNvSpPr>
            <a:spLocks noGrp="1"/>
          </p:cNvSpPr>
          <p:nvPr>
            <p:ph type="title"/>
          </p:nvPr>
        </p:nvSpPr>
        <p:spPr/>
        <p:txBody>
          <a:bodyPr>
            <a:normAutofit/>
          </a:bodyPr>
          <a:lstStyle/>
          <a:p>
            <a:pPr algn="ctr"/>
            <a:r>
              <a:rPr lang="en-US" sz="4800" b="1" dirty="0">
                <a:solidFill>
                  <a:srgbClr val="515254"/>
                </a:solidFill>
                <a:latin typeface="Lato" panose="020F0502020204030203" pitchFamily="34" charset="0"/>
                <a:ea typeface="Lato" panose="020F0502020204030203" pitchFamily="34" charset="0"/>
                <a:cs typeface="Lato" panose="020F0502020204030203" pitchFamily="34" charset="0"/>
              </a:rPr>
              <a:t>Posting on</a:t>
            </a:r>
            <a:br>
              <a:rPr lang="en-US" sz="4800"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800" b="1" dirty="0">
                <a:solidFill>
                  <a:srgbClr val="515254"/>
                </a:solidFill>
                <a:latin typeface="Lato" panose="020F0502020204030203" pitchFamily="34" charset="0"/>
                <a:ea typeface="Lato" panose="020F0502020204030203" pitchFamily="34" charset="0"/>
                <a:cs typeface="Lato" panose="020F0502020204030203" pitchFamily="34" charset="0"/>
              </a:rPr>
              <a:t>Twitter</a:t>
            </a:r>
          </a:p>
        </p:txBody>
      </p:sp>
      <p:pic>
        <p:nvPicPr>
          <p:cNvPr id="13" name="Picture 12" descr="A yellow and blue sign sitting on the ground&#10;&#10;Description automatically generated">
            <a:extLst>
              <a:ext uri="{FF2B5EF4-FFF2-40B4-BE49-F238E27FC236}">
                <a16:creationId xmlns:a16="http://schemas.microsoft.com/office/drawing/2014/main" id="{1E97838B-F26B-FA4F-85AE-965C7AABADAF}"/>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19" name="TextBox 18">
            <a:extLst>
              <a:ext uri="{FF2B5EF4-FFF2-40B4-BE49-F238E27FC236}">
                <a16:creationId xmlns:a16="http://schemas.microsoft.com/office/drawing/2014/main" id="{C7618176-6E76-DE4F-A7A2-80FED79DBF18}"/>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7" name="Picture 6" descr="Logo, company name&#10;&#10;Description automatically generated">
            <a:extLst>
              <a:ext uri="{FF2B5EF4-FFF2-40B4-BE49-F238E27FC236}">
                <a16:creationId xmlns:a16="http://schemas.microsoft.com/office/drawing/2014/main" id="{6046BC50-23DF-0C41-8091-863055153B96}"/>
              </a:ext>
            </a:extLst>
          </p:cNvPr>
          <p:cNvPicPr>
            <a:picLocks noChangeAspect="1"/>
          </p:cNvPicPr>
          <p:nvPr/>
        </p:nvPicPr>
        <p:blipFill>
          <a:blip r:embed="rId4"/>
          <a:stretch>
            <a:fillRect/>
          </a:stretch>
        </p:blipFill>
        <p:spPr>
          <a:xfrm>
            <a:off x="10910634" y="5467410"/>
            <a:ext cx="1107139" cy="1177257"/>
          </a:xfrm>
          <a:prstGeom prst="rect">
            <a:avLst/>
          </a:prstGeom>
        </p:spPr>
      </p:pic>
      <p:pic>
        <p:nvPicPr>
          <p:cNvPr id="12" name="Content Placeholder 11">
            <a:extLst>
              <a:ext uri="{FF2B5EF4-FFF2-40B4-BE49-F238E27FC236}">
                <a16:creationId xmlns:a16="http://schemas.microsoft.com/office/drawing/2014/main" id="{43D4C2CE-7682-4397-97F7-29A33176BE89}"/>
              </a:ext>
            </a:extLst>
          </p:cNvPr>
          <p:cNvPicPr>
            <a:picLocks noGrp="1" noChangeAspect="1"/>
          </p:cNvPicPr>
          <p:nvPr>
            <p:ph idx="1"/>
          </p:nvPr>
        </p:nvPicPr>
        <p:blipFill>
          <a:blip r:embed="rId5"/>
          <a:stretch>
            <a:fillRect/>
          </a:stretch>
        </p:blipFill>
        <p:spPr>
          <a:xfrm>
            <a:off x="6636390" y="630805"/>
            <a:ext cx="2111522" cy="1724408"/>
          </a:xfrm>
        </p:spPr>
      </p:pic>
      <p:pic>
        <p:nvPicPr>
          <p:cNvPr id="15" name="Picture 14" descr="Graphical user interface, text, application&#10;&#10;Description automatically generated">
            <a:extLst>
              <a:ext uri="{FF2B5EF4-FFF2-40B4-BE49-F238E27FC236}">
                <a16:creationId xmlns:a16="http://schemas.microsoft.com/office/drawing/2014/main" id="{8EC98BF2-9B12-4662-813D-8B4A8C18DF73}"/>
              </a:ext>
            </a:extLst>
          </p:cNvPr>
          <p:cNvPicPr>
            <a:picLocks noChangeAspect="1"/>
          </p:cNvPicPr>
          <p:nvPr/>
        </p:nvPicPr>
        <p:blipFill>
          <a:blip r:embed="rId6"/>
          <a:stretch>
            <a:fillRect/>
          </a:stretch>
        </p:blipFill>
        <p:spPr>
          <a:xfrm>
            <a:off x="3825020" y="2614850"/>
            <a:ext cx="7402635" cy="2187423"/>
          </a:xfrm>
          <a:prstGeom prst="rect">
            <a:avLst/>
          </a:prstGeom>
        </p:spPr>
      </p:pic>
    </p:spTree>
    <p:extLst>
      <p:ext uri="{BB962C8B-B14F-4D97-AF65-F5344CB8AC3E}">
        <p14:creationId xmlns:p14="http://schemas.microsoft.com/office/powerpoint/2010/main" val="242210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and blue sign sitting on the ground&#10;&#10;Description automatically generated">
            <a:extLst>
              <a:ext uri="{FF2B5EF4-FFF2-40B4-BE49-F238E27FC236}">
                <a16:creationId xmlns:a16="http://schemas.microsoft.com/office/drawing/2014/main" id="{9FCB6E35-AB93-EE49-A763-C1712E5CE89B}"/>
              </a:ext>
            </a:extLst>
          </p:cNvPr>
          <p:cNvPicPr>
            <a:picLocks noChangeAspect="1"/>
          </p:cNvPicPr>
          <p:nvPr/>
        </p:nvPicPr>
        <p:blipFill rotWithShape="1">
          <a:blip r:embed="rId2"/>
          <a:srcRect l="6530" r="1" b="1"/>
          <a:stretch/>
        </p:blipFill>
        <p:spPr>
          <a:xfrm>
            <a:off x="633999" y="1237661"/>
            <a:ext cx="5462001" cy="4382677"/>
          </a:xfrm>
          <a:prstGeom prst="rect">
            <a:avLst/>
          </a:prstGeom>
        </p:spPr>
      </p:pic>
      <p:sp>
        <p:nvSpPr>
          <p:cNvPr id="2" name="Title 1">
            <a:extLst>
              <a:ext uri="{FF2B5EF4-FFF2-40B4-BE49-F238E27FC236}">
                <a16:creationId xmlns:a16="http://schemas.microsoft.com/office/drawing/2014/main" id="{CE23C8C4-1B12-E44A-AFAD-9EA2DE4B833C}"/>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6000" dirty="0">
                <a:solidFill>
                  <a:srgbClr val="26B7CE"/>
                </a:solidFill>
                <a:ea typeface="Lato" panose="020F0502020204030203" pitchFamily="34" charset="0"/>
                <a:cs typeface="Lato" panose="020F0502020204030203" pitchFamily="34" charset="0"/>
              </a:rPr>
              <a:t>D4</a:t>
            </a:r>
            <a:br>
              <a:rPr lang="en-US" sz="6000" dirty="0">
                <a:solidFill>
                  <a:srgbClr val="26B7CE"/>
                </a:solidFill>
                <a:ea typeface="Lato" panose="020F0502020204030203" pitchFamily="34" charset="0"/>
                <a:cs typeface="Lato" panose="020F0502020204030203" pitchFamily="34" charset="0"/>
              </a:rPr>
            </a:br>
            <a:r>
              <a:rPr lang="en-US" sz="6000" dirty="0">
                <a:solidFill>
                  <a:srgbClr val="26B7CE"/>
                </a:solidFill>
                <a:ea typeface="Lato" panose="020F0502020204030203" pitchFamily="34" charset="0"/>
                <a:cs typeface="Lato" panose="020F0502020204030203" pitchFamily="34" charset="0"/>
              </a:rPr>
              <a:t>Learning</a:t>
            </a: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br>
              <a:rPr lang="en-US" dirty="0">
                <a:blipFill dpi="0" rotWithShape="1">
                  <a:blip r:embed="rId3"/>
                  <a:srcRect/>
                  <a:tile tx="6350" ty="-127000" sx="65000" sy="64000" flip="none" algn="tl"/>
                </a:blipFill>
                <a:ea typeface="Lato" panose="020F0502020204030203" pitchFamily="34" charset="0"/>
                <a:cs typeface="Lato" panose="020F0502020204030203" pitchFamily="34" charset="0"/>
              </a:rPr>
            </a:br>
            <a:r>
              <a:rPr lang="en-US" sz="4400" dirty="0">
                <a:solidFill>
                  <a:srgbClr val="A9A8A9"/>
                </a:solidFill>
                <a:ea typeface="Lato" panose="020F0502020204030203" pitchFamily="34" charset="0"/>
                <a:cs typeface="Lato" panose="020F0502020204030203" pitchFamily="34" charset="0"/>
              </a:rPr>
              <a:t>Amelia Earhart</a:t>
            </a:r>
          </a:p>
        </p:txBody>
      </p:sp>
      <p:sp>
        <p:nvSpPr>
          <p:cNvPr id="3" name="TextBox 2">
            <a:extLst>
              <a:ext uri="{FF2B5EF4-FFF2-40B4-BE49-F238E27FC236}">
                <a16:creationId xmlns:a16="http://schemas.microsoft.com/office/drawing/2014/main" id="{A33395D7-CD16-1E48-86B0-6B034157F2B5}"/>
              </a:ext>
            </a:extLst>
          </p:cNvPr>
          <p:cNvSpPr txBox="1"/>
          <p:nvPr/>
        </p:nvSpPr>
        <p:spPr>
          <a:xfrm>
            <a:off x="3307088" y="6034594"/>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B0D6F059-4D43-854D-952F-E99989CE271B}"/>
              </a:ext>
            </a:extLst>
          </p:cNvPr>
          <p:cNvPicPr>
            <a:picLocks noChangeAspect="1"/>
          </p:cNvPicPr>
          <p:nvPr/>
        </p:nvPicPr>
        <p:blipFill>
          <a:blip r:embed="rId4"/>
          <a:stretch>
            <a:fillRect/>
          </a:stretch>
        </p:blipFill>
        <p:spPr>
          <a:xfrm>
            <a:off x="10709723" y="5442112"/>
            <a:ext cx="1107139" cy="1177257"/>
          </a:xfrm>
          <a:prstGeom prst="rect">
            <a:avLst/>
          </a:prstGeom>
        </p:spPr>
      </p:pic>
      <p:sp>
        <p:nvSpPr>
          <p:cNvPr id="5" name="TextBox 4">
            <a:extLst>
              <a:ext uri="{FF2B5EF4-FFF2-40B4-BE49-F238E27FC236}">
                <a16:creationId xmlns:a16="http://schemas.microsoft.com/office/drawing/2014/main" id="{716F355A-F804-DF4C-816F-833E6BADEAC5}"/>
              </a:ext>
            </a:extLst>
          </p:cNvPr>
          <p:cNvSpPr txBox="1"/>
          <p:nvPr/>
        </p:nvSpPr>
        <p:spPr>
          <a:xfrm>
            <a:off x="6713220" y="4467033"/>
            <a:ext cx="4333815" cy="646331"/>
          </a:xfrm>
          <a:prstGeom prst="rect">
            <a:avLst/>
          </a:prstGeom>
          <a:noFill/>
        </p:spPr>
        <p:txBody>
          <a:bodyPr wrap="none" rtlCol="0">
            <a:spAutoFit/>
          </a:bodyPr>
          <a:lstStyle/>
          <a:p>
            <a:r>
              <a:rPr lang="en-CA" dirty="0"/>
              <a:t>Holly Anderson, </a:t>
            </a:r>
          </a:p>
          <a:p>
            <a:r>
              <a:rPr lang="en-CA" dirty="0"/>
              <a:t>Zonta International &amp; District 4 Chairperson</a:t>
            </a:r>
          </a:p>
        </p:txBody>
      </p:sp>
    </p:spTree>
    <p:extLst>
      <p:ext uri="{BB962C8B-B14F-4D97-AF65-F5344CB8AC3E}">
        <p14:creationId xmlns:p14="http://schemas.microsoft.com/office/powerpoint/2010/main" val="414487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ue sign sitting on the ground&#10;&#10;Description automatically generated">
            <a:extLst>
              <a:ext uri="{FF2B5EF4-FFF2-40B4-BE49-F238E27FC236}">
                <a16:creationId xmlns:a16="http://schemas.microsoft.com/office/drawing/2014/main" id="{DB79D0A7-6B23-DA49-8771-D57CF41CB4BF}"/>
              </a:ext>
            </a:extLst>
          </p:cNvPr>
          <p:cNvPicPr>
            <a:picLocks noChangeAspect="1"/>
          </p:cNvPicPr>
          <p:nvPr/>
        </p:nvPicPr>
        <p:blipFill rotWithShape="1">
          <a:blip r:embed="rId3"/>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96E69606-06C8-9346-8E9A-85693E39A4A7}"/>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4F22360F-C749-C341-B486-207BA0B18F5E}"/>
              </a:ext>
            </a:extLst>
          </p:cNvPr>
          <p:cNvPicPr>
            <a:picLocks noChangeAspect="1"/>
          </p:cNvPicPr>
          <p:nvPr/>
        </p:nvPicPr>
        <p:blipFill>
          <a:blip r:embed="rId4"/>
          <a:stretch>
            <a:fillRect/>
          </a:stretch>
        </p:blipFill>
        <p:spPr>
          <a:xfrm>
            <a:off x="10910634" y="5467410"/>
            <a:ext cx="1107139" cy="1177257"/>
          </a:xfrm>
          <a:prstGeom prst="rect">
            <a:avLst/>
          </a:prstGeom>
        </p:spPr>
      </p:pic>
      <p:sp>
        <p:nvSpPr>
          <p:cNvPr id="16" name="TextBox 15">
            <a:extLst>
              <a:ext uri="{FF2B5EF4-FFF2-40B4-BE49-F238E27FC236}">
                <a16:creationId xmlns:a16="http://schemas.microsoft.com/office/drawing/2014/main" id="{D049E221-A8E5-479E-AB92-68EE7FCF5DA1}"/>
              </a:ext>
            </a:extLst>
          </p:cNvPr>
          <p:cNvSpPr txBox="1"/>
          <p:nvPr/>
        </p:nvSpPr>
        <p:spPr>
          <a:xfrm>
            <a:off x="4201885" y="2341734"/>
            <a:ext cx="6235221" cy="1754326"/>
          </a:xfrm>
          <a:prstGeom prst="rect">
            <a:avLst/>
          </a:prstGeom>
          <a:noFill/>
        </p:spPr>
        <p:txBody>
          <a:bodyPr wrap="square" rtlCol="0">
            <a:spAutoFit/>
          </a:bodyPr>
          <a:lstStyle/>
          <a:p>
            <a:pPr algn="ctr"/>
            <a:r>
              <a:rPr lang="en-US" sz="8800" dirty="0">
                <a:latin typeface="Amasis MT Pro Black" panose="02040A04050005020304" pitchFamily="18" charset="0"/>
              </a:rPr>
              <a:t>Live Demo</a:t>
            </a:r>
            <a:endParaRPr lang="en-US" sz="3600" dirty="0">
              <a:latin typeface="Amasis MT Pro Black" panose="02040A04050005020304" pitchFamily="18" charset="0"/>
            </a:endParaRPr>
          </a:p>
          <a:p>
            <a:endParaRPr lang="en-US" sz="2000" dirty="0"/>
          </a:p>
        </p:txBody>
      </p:sp>
      <p:sp>
        <p:nvSpPr>
          <p:cNvPr id="18" name="Title 1">
            <a:extLst>
              <a:ext uri="{FF2B5EF4-FFF2-40B4-BE49-F238E27FC236}">
                <a16:creationId xmlns:a16="http://schemas.microsoft.com/office/drawing/2014/main" id="{77294B58-B035-4AF7-B6BB-E208E8C7201D}"/>
              </a:ext>
            </a:extLst>
          </p:cNvPr>
          <p:cNvSpPr>
            <a:spLocks noGrp="1"/>
          </p:cNvSpPr>
          <p:nvPr>
            <p:ph type="title"/>
          </p:nvPr>
        </p:nvSpPr>
        <p:spPr>
          <a:xfrm>
            <a:off x="252919" y="1123838"/>
            <a:ext cx="2947482" cy="2435792"/>
          </a:xfrm>
        </p:spPr>
        <p:txBody>
          <a:bodyPr>
            <a:normAutofit/>
          </a:bodyPr>
          <a:lstStyle/>
          <a:p>
            <a:pPr algn="ct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Let’s try it</a:t>
            </a:r>
          </a:p>
        </p:txBody>
      </p:sp>
    </p:spTree>
    <p:extLst>
      <p:ext uri="{BB962C8B-B14F-4D97-AF65-F5344CB8AC3E}">
        <p14:creationId xmlns:p14="http://schemas.microsoft.com/office/powerpoint/2010/main" val="270107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2607-BF45-0F40-B7A6-704BED448AE4}"/>
              </a:ext>
            </a:extLst>
          </p:cNvPr>
          <p:cNvSpPr>
            <a:spLocks noGrp="1"/>
          </p:cNvSpPr>
          <p:nvPr>
            <p:ph type="title"/>
          </p:nvPr>
        </p:nvSpPr>
        <p:spPr/>
        <p:txBody>
          <a:bodyPr>
            <a:normAutofit/>
          </a:bodyPr>
          <a:lstStyle/>
          <a:p>
            <a:pPr algn="ctr"/>
            <a:r>
              <a:rPr lang="en-US" sz="4400" b="1" dirty="0">
                <a:solidFill>
                  <a:srgbClr val="515254"/>
                </a:solidFill>
                <a:latin typeface="Lato" panose="020F0502020204030203" pitchFamily="34" charset="0"/>
                <a:ea typeface="Lato" panose="020F0502020204030203" pitchFamily="34" charset="0"/>
                <a:cs typeface="Lato" panose="020F0502020204030203" pitchFamily="34" charset="0"/>
              </a:rPr>
              <a:t>Putting it all together </a:t>
            </a:r>
          </a:p>
        </p:txBody>
      </p:sp>
      <p:pic>
        <p:nvPicPr>
          <p:cNvPr id="7" name="Content Placeholder 6"/>
          <p:cNvPicPr>
            <a:picLocks noGrp="1" noChangeAspect="1"/>
          </p:cNvPicPr>
          <p:nvPr>
            <p:ph idx="1"/>
          </p:nvPr>
        </p:nvPicPr>
        <p:blipFill>
          <a:blip r:embed="rId3"/>
          <a:stretch>
            <a:fillRect/>
          </a:stretch>
        </p:blipFill>
        <p:spPr>
          <a:xfrm>
            <a:off x="3867150" y="1617618"/>
            <a:ext cx="7315200" cy="3622765"/>
          </a:xfrm>
          <a:prstGeom prst="rect">
            <a:avLst/>
          </a:prstGeom>
        </p:spPr>
      </p:pic>
      <p:pic>
        <p:nvPicPr>
          <p:cNvPr id="6" name="Picture 5" descr="A yellow and blue sign sitting on the ground&#10;&#10;Description automatically generated">
            <a:extLst>
              <a:ext uri="{FF2B5EF4-FFF2-40B4-BE49-F238E27FC236}">
                <a16:creationId xmlns:a16="http://schemas.microsoft.com/office/drawing/2014/main" id="{72681578-5B40-6949-B27E-BA1329B3EF01}"/>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6CF118A5-9ECC-064E-BFAB-666C45CB9E65}"/>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6FEB868B-E4B9-4645-A0A3-9232C3394AE8}"/>
              </a:ext>
            </a:extLst>
          </p:cNvPr>
          <p:cNvPicPr>
            <a:picLocks noChangeAspect="1"/>
          </p:cNvPicPr>
          <p:nvPr/>
        </p:nvPicPr>
        <p:blipFill>
          <a:blip r:embed="rId5"/>
          <a:stretch>
            <a:fillRect/>
          </a:stretch>
        </p:blipFill>
        <p:spPr>
          <a:xfrm>
            <a:off x="10910634" y="5467410"/>
            <a:ext cx="1107139" cy="1177257"/>
          </a:xfrm>
          <a:prstGeom prst="rect">
            <a:avLst/>
          </a:prstGeom>
        </p:spPr>
      </p:pic>
    </p:spTree>
    <p:extLst>
      <p:ext uri="{BB962C8B-B14F-4D97-AF65-F5344CB8AC3E}">
        <p14:creationId xmlns:p14="http://schemas.microsoft.com/office/powerpoint/2010/main" val="181261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20934530">
            <a:off x="4618982" y="309880"/>
            <a:ext cx="1792529" cy="2132377"/>
          </a:xfrm>
          <a:prstGeom prst="rect">
            <a:avLst/>
          </a:prstGeom>
        </p:spPr>
      </p:pic>
      <p:pic>
        <p:nvPicPr>
          <p:cNvPr id="3" name="Picture 2"/>
          <p:cNvPicPr>
            <a:picLocks noChangeAspect="1"/>
          </p:cNvPicPr>
          <p:nvPr/>
        </p:nvPicPr>
        <p:blipFill>
          <a:blip r:embed="rId4"/>
          <a:stretch>
            <a:fillRect/>
          </a:stretch>
        </p:blipFill>
        <p:spPr>
          <a:xfrm rot="21105712">
            <a:off x="4272862" y="1838774"/>
            <a:ext cx="3188458" cy="1793086"/>
          </a:xfrm>
          <a:prstGeom prst="rect">
            <a:avLst/>
          </a:prstGeom>
        </p:spPr>
      </p:pic>
      <p:sp>
        <p:nvSpPr>
          <p:cNvPr id="2" name="Title 1">
            <a:extLst>
              <a:ext uri="{FF2B5EF4-FFF2-40B4-BE49-F238E27FC236}">
                <a16:creationId xmlns:a16="http://schemas.microsoft.com/office/drawing/2014/main" id="{71C615CA-776C-6C4A-A71D-CAD8213FBA96}"/>
              </a:ext>
            </a:extLst>
          </p:cNvPr>
          <p:cNvSpPr>
            <a:spLocks noGrp="1"/>
          </p:cNvSpPr>
          <p:nvPr>
            <p:ph type="title"/>
          </p:nvPr>
        </p:nvSpPr>
        <p:spPr>
          <a:xfrm>
            <a:off x="122801" y="788894"/>
            <a:ext cx="2947482" cy="3892847"/>
          </a:xfrm>
        </p:spPr>
        <p:txBody>
          <a:bodyPr>
            <a:normAutofit/>
          </a:bodyPr>
          <a:lstStyle/>
          <a:p>
            <a:pPr algn="ctr"/>
            <a:r>
              <a:rPr lang="en-US" sz="3200" dirty="0">
                <a:solidFill>
                  <a:srgbClr val="515254"/>
                </a:solidFill>
              </a:rPr>
              <a:t>Sharing Zonta posts on your personal social media pages increase the traffic </a:t>
            </a:r>
          </a:p>
        </p:txBody>
      </p:sp>
      <p:pic>
        <p:nvPicPr>
          <p:cNvPr id="4" name="Picture 3" descr="A yellow and blue sign sitting on the ground&#10;&#10;Description automatically generated">
            <a:extLst>
              <a:ext uri="{FF2B5EF4-FFF2-40B4-BE49-F238E27FC236}">
                <a16:creationId xmlns:a16="http://schemas.microsoft.com/office/drawing/2014/main" id="{81480EC4-BF5F-C84F-9B01-D152E5A496B5}"/>
              </a:ext>
            </a:extLst>
          </p:cNvPr>
          <p:cNvPicPr>
            <a:picLocks noChangeAspect="1"/>
          </p:cNvPicPr>
          <p:nvPr/>
        </p:nvPicPr>
        <p:blipFill rotWithShape="1">
          <a:blip r:embed="rId5"/>
          <a:srcRect l="6530" r="1" b="1"/>
          <a:stretch/>
        </p:blipFill>
        <p:spPr>
          <a:xfrm>
            <a:off x="9549114" y="5552192"/>
            <a:ext cx="1361520" cy="1092475"/>
          </a:xfrm>
          <a:prstGeom prst="rect">
            <a:avLst/>
          </a:prstGeom>
        </p:spPr>
      </p:pic>
      <p:sp>
        <p:nvSpPr>
          <p:cNvPr id="7" name="TextBox 6">
            <a:extLst>
              <a:ext uri="{FF2B5EF4-FFF2-40B4-BE49-F238E27FC236}">
                <a16:creationId xmlns:a16="http://schemas.microsoft.com/office/drawing/2014/main" id="{2EDA1A8D-1C7C-0D4E-AA50-59FAB228510E}"/>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6" name="Picture 5" descr="Logo, company name&#10;&#10;Description automatically generated">
            <a:extLst>
              <a:ext uri="{FF2B5EF4-FFF2-40B4-BE49-F238E27FC236}">
                <a16:creationId xmlns:a16="http://schemas.microsoft.com/office/drawing/2014/main" id="{557C3446-C3EB-CD44-999E-C6BE3A74CD16}"/>
              </a:ext>
            </a:extLst>
          </p:cNvPr>
          <p:cNvPicPr>
            <a:picLocks noChangeAspect="1"/>
          </p:cNvPicPr>
          <p:nvPr/>
        </p:nvPicPr>
        <p:blipFill>
          <a:blip r:embed="rId6"/>
          <a:stretch>
            <a:fillRect/>
          </a:stretch>
        </p:blipFill>
        <p:spPr>
          <a:xfrm>
            <a:off x="10910634" y="5467410"/>
            <a:ext cx="1107139" cy="1177257"/>
          </a:xfrm>
          <a:prstGeom prst="rect">
            <a:avLst/>
          </a:prstGeom>
        </p:spPr>
      </p:pic>
      <p:pic>
        <p:nvPicPr>
          <p:cNvPr id="5" name="Picture 4"/>
          <p:cNvPicPr>
            <a:picLocks noChangeAspect="1"/>
          </p:cNvPicPr>
          <p:nvPr/>
        </p:nvPicPr>
        <p:blipFill>
          <a:blip r:embed="rId7"/>
          <a:stretch>
            <a:fillRect/>
          </a:stretch>
        </p:blipFill>
        <p:spPr>
          <a:xfrm rot="20301994">
            <a:off x="5898250" y="4118667"/>
            <a:ext cx="3961367" cy="1074736"/>
          </a:xfrm>
          <a:prstGeom prst="rect">
            <a:avLst/>
          </a:prstGeom>
        </p:spPr>
      </p:pic>
      <p:pic>
        <p:nvPicPr>
          <p:cNvPr id="8" name="Picture 7"/>
          <p:cNvPicPr>
            <a:picLocks noChangeAspect="1"/>
          </p:cNvPicPr>
          <p:nvPr/>
        </p:nvPicPr>
        <p:blipFill>
          <a:blip r:embed="rId8"/>
          <a:stretch>
            <a:fillRect/>
          </a:stretch>
        </p:blipFill>
        <p:spPr>
          <a:xfrm rot="2730593">
            <a:off x="8503917" y="1470284"/>
            <a:ext cx="2260983" cy="1843754"/>
          </a:xfrm>
          <a:prstGeom prst="rect">
            <a:avLst/>
          </a:prstGeom>
        </p:spPr>
      </p:pic>
      <p:pic>
        <p:nvPicPr>
          <p:cNvPr id="9" name="Picture 8"/>
          <p:cNvPicPr>
            <a:picLocks noChangeAspect="1"/>
          </p:cNvPicPr>
          <p:nvPr/>
        </p:nvPicPr>
        <p:blipFill>
          <a:blip r:embed="rId9"/>
          <a:stretch>
            <a:fillRect/>
          </a:stretch>
        </p:blipFill>
        <p:spPr>
          <a:xfrm>
            <a:off x="590170" y="4513623"/>
            <a:ext cx="2012744" cy="1230050"/>
          </a:xfrm>
          <a:prstGeom prst="rect">
            <a:avLst/>
          </a:prstGeom>
        </p:spPr>
      </p:pic>
    </p:spTree>
    <p:extLst>
      <p:ext uri="{BB962C8B-B14F-4D97-AF65-F5344CB8AC3E}">
        <p14:creationId xmlns:p14="http://schemas.microsoft.com/office/powerpoint/2010/main" val="156932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4091-47E3-C249-8250-7C28D51BE859}"/>
              </a:ext>
            </a:extLst>
          </p:cNvPr>
          <p:cNvSpPr>
            <a:spLocks noGrp="1"/>
          </p:cNvSpPr>
          <p:nvPr>
            <p:ph type="title"/>
          </p:nvPr>
        </p:nvSpPr>
        <p:spPr>
          <a:xfrm>
            <a:off x="256032" y="1142999"/>
            <a:ext cx="2834640" cy="4679577"/>
          </a:xfrm>
        </p:spPr>
        <p:txBody>
          <a:bodyPr>
            <a:normAutofit/>
          </a:bodyPr>
          <a:lstStyle/>
          <a:p>
            <a:pPr algn="ctr"/>
            <a:r>
              <a:rPr lang="en-US" b="1" dirty="0">
                <a:solidFill>
                  <a:srgbClr val="515254"/>
                </a:solidFill>
                <a:latin typeface="Lato" panose="020F0502020204030203" pitchFamily="34" charset="0"/>
                <a:ea typeface="Lato" panose="020F0502020204030203" pitchFamily="34" charset="0"/>
                <a:cs typeface="Lato" panose="020F0502020204030203" pitchFamily="34" charset="0"/>
              </a:rPr>
              <a:t>Thank you for attending this session on </a:t>
            </a:r>
            <a:br>
              <a:rPr lang="en-US" b="1" dirty="0">
                <a:solidFill>
                  <a:srgbClr val="515254"/>
                </a:solidFill>
                <a:latin typeface="Lato" panose="020F0502020204030203" pitchFamily="34" charset="0"/>
                <a:ea typeface="Lato" panose="020F0502020204030203" pitchFamily="34" charset="0"/>
                <a:cs typeface="Lato" panose="020F0502020204030203" pitchFamily="34" charset="0"/>
              </a:rPr>
            </a:br>
            <a:br>
              <a:rPr lang="en-US" b="1" dirty="0">
                <a:solidFill>
                  <a:srgbClr val="515254"/>
                </a:solidFill>
                <a:latin typeface="Lato" panose="020F0502020204030203" pitchFamily="34" charset="0"/>
                <a:ea typeface="Lato" panose="020F0502020204030203" pitchFamily="34" charset="0"/>
                <a:cs typeface="Lato" panose="020F0502020204030203" pitchFamily="34" charset="0"/>
              </a:rPr>
            </a:br>
            <a:r>
              <a:rPr lang="en-US" sz="4000" dirty="0"/>
              <a:t>Getting the Word Out!</a:t>
            </a:r>
            <a:br>
              <a:rPr lang="en-US" dirty="0"/>
            </a:br>
            <a:br>
              <a:rPr lang="en-US" dirty="0"/>
            </a:br>
            <a:r>
              <a:rPr lang="en-US" sz="3600" b="1" dirty="0">
                <a:solidFill>
                  <a:srgbClr val="515254"/>
                </a:solidFill>
              </a:rPr>
              <a:t>Questions?</a:t>
            </a:r>
            <a:br>
              <a:rPr lang="en-US" sz="3600" b="1" dirty="0">
                <a:solidFill>
                  <a:srgbClr val="515254"/>
                </a:solidFill>
              </a:rPr>
            </a:br>
            <a:endParaRPr lang="en-US" b="1" dirty="0">
              <a:solidFill>
                <a:srgbClr val="515254"/>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Placeholder 4"/>
          <p:cNvPicPr>
            <a:picLocks noGrp="1" noChangeAspect="1"/>
          </p:cNvPicPr>
          <p:nvPr>
            <p:ph type="pic" idx="1"/>
          </p:nvPr>
        </p:nvPicPr>
        <p:blipFill>
          <a:blip r:embed="rId3"/>
          <a:srcRect t="11838" b="11838"/>
          <a:stretch>
            <a:fillRect/>
          </a:stretch>
        </p:blipFill>
        <p:spPr>
          <a:xfrm>
            <a:off x="4229446" y="851294"/>
            <a:ext cx="6681188" cy="4388920"/>
          </a:xfrm>
          <a:prstGeom prst="rect">
            <a:avLst/>
          </a:prstGeom>
        </p:spPr>
      </p:pic>
      <p:pic>
        <p:nvPicPr>
          <p:cNvPr id="6" name="Picture 5" descr="A yellow and blue sign sitting on the ground&#10;&#10;Description automatically generated">
            <a:extLst>
              <a:ext uri="{FF2B5EF4-FFF2-40B4-BE49-F238E27FC236}">
                <a16:creationId xmlns:a16="http://schemas.microsoft.com/office/drawing/2014/main" id="{DB79D0A7-6B23-DA49-8771-D57CF41CB4BF}"/>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9" name="TextBox 8">
            <a:extLst>
              <a:ext uri="{FF2B5EF4-FFF2-40B4-BE49-F238E27FC236}">
                <a16:creationId xmlns:a16="http://schemas.microsoft.com/office/drawing/2014/main" id="{96E69606-06C8-9346-8E9A-85693E39A4A7}"/>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4F22360F-C749-C341-B486-207BA0B18F5E}"/>
              </a:ext>
            </a:extLst>
          </p:cNvPr>
          <p:cNvPicPr>
            <a:picLocks noChangeAspect="1"/>
          </p:cNvPicPr>
          <p:nvPr/>
        </p:nvPicPr>
        <p:blipFill>
          <a:blip r:embed="rId5"/>
          <a:stretch>
            <a:fillRect/>
          </a:stretch>
        </p:blipFill>
        <p:spPr>
          <a:xfrm>
            <a:off x="10910634" y="5467410"/>
            <a:ext cx="1107139" cy="1177257"/>
          </a:xfrm>
          <a:prstGeom prst="rect">
            <a:avLst/>
          </a:prstGeom>
        </p:spPr>
      </p:pic>
    </p:spTree>
    <p:extLst>
      <p:ext uri="{BB962C8B-B14F-4D97-AF65-F5344CB8AC3E}">
        <p14:creationId xmlns:p14="http://schemas.microsoft.com/office/powerpoint/2010/main" val="2372687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B6E35-AB93-EE49-A763-C1712E5CE89B}"/>
              </a:ext>
            </a:extLst>
          </p:cNvPr>
          <p:cNvPicPr>
            <a:picLocks noChangeAspect="1"/>
          </p:cNvPicPr>
          <p:nvPr/>
        </p:nvPicPr>
        <p:blipFill>
          <a:blip r:embed="rId3"/>
          <a:srcRect t="8917" b="8917"/>
          <a:stretch/>
        </p:blipFill>
        <p:spPr>
          <a:xfrm>
            <a:off x="633999" y="1237661"/>
            <a:ext cx="5462001" cy="4382677"/>
          </a:xfrm>
          <a:prstGeom prst="rect">
            <a:avLst/>
          </a:prstGeom>
        </p:spPr>
      </p:pic>
      <p:sp>
        <p:nvSpPr>
          <p:cNvPr id="2" name="Title 1">
            <a:extLst>
              <a:ext uri="{FF2B5EF4-FFF2-40B4-BE49-F238E27FC236}">
                <a16:creationId xmlns:a16="http://schemas.microsoft.com/office/drawing/2014/main" id="{CE23C8C4-1B12-E44A-AFAD-9EA2DE4B833C}"/>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6000" dirty="0">
                <a:solidFill>
                  <a:srgbClr val="26B7CE"/>
                </a:solidFill>
                <a:ea typeface="Lato" panose="020F0502020204030203" pitchFamily="34" charset="0"/>
                <a:cs typeface="Lato" panose="020F0502020204030203" pitchFamily="34" charset="0"/>
              </a:rPr>
              <a:t>D4 Update</a:t>
            </a:r>
            <a:br>
              <a:rPr lang="en-US" dirty="0">
                <a:blipFill dpi="0" rotWithShape="1">
                  <a:blip r:embed="rId4"/>
                  <a:srcRect/>
                  <a:tile tx="6350" ty="-127000" sx="65000" sy="64000" flip="none" algn="tl"/>
                </a:blipFill>
                <a:ea typeface="Lato" panose="020F0502020204030203" pitchFamily="34" charset="0"/>
                <a:cs typeface="Lato" panose="020F0502020204030203" pitchFamily="34" charset="0"/>
              </a:rPr>
            </a:br>
            <a:br>
              <a:rPr lang="en-US" dirty="0">
                <a:blipFill dpi="0" rotWithShape="1">
                  <a:blip r:embed="rId4"/>
                  <a:srcRect/>
                  <a:tile tx="6350" ty="-127000" sx="65000" sy="64000" flip="none" algn="tl"/>
                </a:blipFill>
                <a:ea typeface="Lato" panose="020F0502020204030203" pitchFamily="34" charset="0"/>
                <a:cs typeface="Lato" panose="020F0502020204030203" pitchFamily="34" charset="0"/>
              </a:rPr>
            </a:br>
            <a:r>
              <a:rPr lang="en-US" sz="3200" dirty="0">
                <a:solidFill>
                  <a:srgbClr val="A9A8A9"/>
                </a:solidFill>
                <a:ea typeface="Lato" panose="020F0502020204030203" pitchFamily="34" charset="0"/>
                <a:cs typeface="Lato" panose="020F0502020204030203" pitchFamily="34" charset="0"/>
              </a:rPr>
              <a:t>Governor Janice Durmis</a:t>
            </a:r>
            <a:endParaRPr lang="en-US" sz="4400" dirty="0">
              <a:solidFill>
                <a:srgbClr val="A9A8A9"/>
              </a:solidFill>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33395D7-CD16-1E48-86B0-6B034157F2B5}"/>
              </a:ext>
            </a:extLst>
          </p:cNvPr>
          <p:cNvSpPr txBox="1"/>
          <p:nvPr/>
        </p:nvSpPr>
        <p:spPr>
          <a:xfrm>
            <a:off x="3307088" y="6034594"/>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Logo, company name&#10;&#10;Description automatically generated">
            <a:extLst>
              <a:ext uri="{FF2B5EF4-FFF2-40B4-BE49-F238E27FC236}">
                <a16:creationId xmlns:a16="http://schemas.microsoft.com/office/drawing/2014/main" id="{B0D6F059-4D43-854D-952F-E99989CE271B}"/>
              </a:ext>
            </a:extLst>
          </p:cNvPr>
          <p:cNvPicPr>
            <a:picLocks noChangeAspect="1"/>
          </p:cNvPicPr>
          <p:nvPr/>
        </p:nvPicPr>
        <p:blipFill>
          <a:blip r:embed="rId5"/>
          <a:stretch>
            <a:fillRect/>
          </a:stretch>
        </p:blipFill>
        <p:spPr>
          <a:xfrm>
            <a:off x="10709723" y="5442112"/>
            <a:ext cx="1107139" cy="1177257"/>
          </a:xfrm>
          <a:prstGeom prst="rect">
            <a:avLst/>
          </a:prstGeom>
        </p:spPr>
      </p:pic>
    </p:spTree>
    <p:extLst>
      <p:ext uri="{BB962C8B-B14F-4D97-AF65-F5344CB8AC3E}">
        <p14:creationId xmlns:p14="http://schemas.microsoft.com/office/powerpoint/2010/main" val="3558504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3806E-9984-4E47-AB03-3221454C6070}"/>
              </a:ext>
            </a:extLst>
          </p:cNvPr>
          <p:cNvSpPr>
            <a:spLocks noGrp="1"/>
          </p:cNvSpPr>
          <p:nvPr>
            <p:ph type="title"/>
          </p:nvPr>
        </p:nvSpPr>
        <p:spPr/>
        <p:txBody>
          <a:bodyPr/>
          <a:lstStyle/>
          <a:p>
            <a:r>
              <a:rPr lang="en-US" b="1" dirty="0">
                <a:solidFill>
                  <a:srgbClr val="515254"/>
                </a:solidFill>
                <a:latin typeface="Lato" panose="020F0502020204030203" pitchFamily="34" charset="0"/>
                <a:ea typeface="Lato" panose="020F0502020204030203" pitchFamily="34" charset="0"/>
                <a:cs typeface="Lato" panose="020F0502020204030203" pitchFamily="34" charset="0"/>
              </a:rPr>
              <a:t>Thank You for Attending</a:t>
            </a:r>
          </a:p>
        </p:txBody>
      </p:sp>
      <p:pic>
        <p:nvPicPr>
          <p:cNvPr id="9" name="Content Placeholder 8" descr="A picture containing text, map&#10;&#10;Description automatically generated">
            <a:extLst>
              <a:ext uri="{FF2B5EF4-FFF2-40B4-BE49-F238E27FC236}">
                <a16:creationId xmlns:a16="http://schemas.microsoft.com/office/drawing/2014/main" id="{8762BD24-404B-F244-9AC0-7A7148B99F7C}"/>
              </a:ext>
            </a:extLst>
          </p:cNvPr>
          <p:cNvPicPr>
            <a:picLocks noGrp="1" noChangeAspect="1"/>
          </p:cNvPicPr>
          <p:nvPr>
            <p:ph sz="half" idx="2"/>
          </p:nvPr>
        </p:nvPicPr>
        <p:blipFill>
          <a:blip r:embed="rId2"/>
          <a:stretch>
            <a:fillRect/>
          </a:stretch>
        </p:blipFill>
        <p:spPr>
          <a:xfrm>
            <a:off x="3414081" y="1885074"/>
            <a:ext cx="4404382" cy="2936254"/>
          </a:xfrm>
        </p:spPr>
      </p:pic>
      <p:sp>
        <p:nvSpPr>
          <p:cNvPr id="5" name="Content Placeholder 4">
            <a:extLst>
              <a:ext uri="{FF2B5EF4-FFF2-40B4-BE49-F238E27FC236}">
                <a16:creationId xmlns:a16="http://schemas.microsoft.com/office/drawing/2014/main" id="{F0C84FDF-8EAC-7646-9ACC-7C36252F134A}"/>
              </a:ext>
            </a:extLst>
          </p:cNvPr>
          <p:cNvSpPr>
            <a:spLocks noGrp="1"/>
          </p:cNvSpPr>
          <p:nvPr>
            <p:ph sz="quarter" idx="4"/>
          </p:nvPr>
        </p:nvSpPr>
        <p:spPr>
          <a:xfrm>
            <a:off x="7818463" y="1123837"/>
            <a:ext cx="3474720" cy="4601183"/>
          </a:xfrm>
        </p:spPr>
        <p:txBody>
          <a:bodyPr>
            <a:normAutofit/>
          </a:bodyPr>
          <a:lstStyle/>
          <a:p>
            <a:pPr marL="0" indent="0">
              <a:buNone/>
            </a:pPr>
            <a:r>
              <a:rPr lang="en-US" sz="3200" b="1" dirty="0">
                <a:solidFill>
                  <a:srgbClr val="515254"/>
                </a:solidFill>
                <a:latin typeface="Lato" panose="020F0502020204030203" pitchFamily="34" charset="0"/>
                <a:ea typeface="Lato" panose="020F0502020204030203" pitchFamily="34" charset="0"/>
                <a:cs typeface="Lato" panose="020F0502020204030203" pitchFamily="34" charset="0"/>
              </a:rPr>
              <a:t>Contact Us </a:t>
            </a:r>
          </a:p>
          <a:p>
            <a:pPr marL="0" indent="0">
              <a:buNone/>
            </a:pPr>
            <a:r>
              <a:rPr lang="en-US" sz="3200" b="1" dirty="0">
                <a:solidFill>
                  <a:srgbClr val="515254"/>
                </a:solidFill>
                <a:latin typeface="Lato" panose="020F0502020204030203" pitchFamily="34" charset="0"/>
                <a:ea typeface="Lato" panose="020F0502020204030203" pitchFamily="34" charset="0"/>
                <a:cs typeface="Lato" panose="020F0502020204030203" pitchFamily="34" charset="0"/>
              </a:rPr>
              <a:t>for Help </a:t>
            </a:r>
          </a:p>
          <a:p>
            <a:pPr marL="0" indent="0">
              <a:buNone/>
            </a:pPr>
            <a:r>
              <a:rPr lang="en-US" sz="3200" b="1" dirty="0">
                <a:solidFill>
                  <a:srgbClr val="515254"/>
                </a:solidFill>
                <a:latin typeface="Lato" panose="020F0502020204030203" pitchFamily="34" charset="0"/>
                <a:ea typeface="Lato" panose="020F0502020204030203" pitchFamily="34" charset="0"/>
                <a:cs typeface="Lato" panose="020F0502020204030203" pitchFamily="34" charset="0"/>
              </a:rPr>
              <a:t>or to Share</a:t>
            </a:r>
          </a:p>
          <a:p>
            <a:pPr marL="0" indent="0">
              <a:buNone/>
            </a:pPr>
            <a:endParaRPr lang="en-US" sz="3200" dirty="0">
              <a:solidFill>
                <a:srgbClr val="515254"/>
              </a:solidFill>
              <a:latin typeface="Lato" panose="020F0502020204030203" pitchFamily="34" charset="0"/>
              <a:ea typeface="Lato" panose="020F0502020204030203" pitchFamily="34" charset="0"/>
              <a:cs typeface="Lato" panose="020F0502020204030203" pitchFamily="34" charset="0"/>
            </a:endParaRPr>
          </a:p>
          <a:p>
            <a:pPr marL="0" indent="0">
              <a:spcBef>
                <a:spcPts val="0"/>
              </a:spcBef>
              <a:buNone/>
            </a:pPr>
            <a:r>
              <a:rPr lang="en-US" sz="2400" dirty="0">
                <a:solidFill>
                  <a:srgbClr val="80252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communications@zontadistrict4.org</a:t>
            </a:r>
            <a:endParaRPr lang="en-US" sz="2400" dirty="0">
              <a:solidFill>
                <a:srgbClr val="802528"/>
              </a:solidFill>
              <a:latin typeface="Arial" panose="020B0604020202020204" pitchFamily="34" charset="0"/>
              <a:cs typeface="Arial" panose="020B0604020202020204" pitchFamily="34" charset="0"/>
            </a:endParaRPr>
          </a:p>
        </p:txBody>
      </p:sp>
      <p:pic>
        <p:nvPicPr>
          <p:cNvPr id="8" name="Picture 7" descr="A yellow and blue sign sitting on the ground&#10;&#10;Description automatically generated">
            <a:extLst>
              <a:ext uri="{FF2B5EF4-FFF2-40B4-BE49-F238E27FC236}">
                <a16:creationId xmlns:a16="http://schemas.microsoft.com/office/drawing/2014/main" id="{78E31FD8-F612-8245-AE0F-FAB5A845DB5A}"/>
              </a:ext>
            </a:extLst>
          </p:cNvPr>
          <p:cNvPicPr>
            <a:picLocks noChangeAspect="1"/>
          </p:cNvPicPr>
          <p:nvPr/>
        </p:nvPicPr>
        <p:blipFill rotWithShape="1">
          <a:blip r:embed="rId4"/>
          <a:srcRect l="6530" r="1" b="1"/>
          <a:stretch/>
        </p:blipFill>
        <p:spPr>
          <a:xfrm>
            <a:off x="9549114" y="5540617"/>
            <a:ext cx="1361520" cy="1092475"/>
          </a:xfrm>
          <a:prstGeom prst="rect">
            <a:avLst/>
          </a:prstGeom>
        </p:spPr>
      </p:pic>
      <p:sp>
        <p:nvSpPr>
          <p:cNvPr id="11" name="TextBox 10">
            <a:extLst>
              <a:ext uri="{FF2B5EF4-FFF2-40B4-BE49-F238E27FC236}">
                <a16:creationId xmlns:a16="http://schemas.microsoft.com/office/drawing/2014/main" id="{B37BC932-DA0B-8441-B312-6F91B9579A80}"/>
              </a:ext>
            </a:extLst>
          </p:cNvPr>
          <p:cNvSpPr txBox="1"/>
          <p:nvPr/>
        </p:nvSpPr>
        <p:spPr>
          <a:xfrm>
            <a:off x="2146479" y="6059892"/>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10" name="Picture 9" descr="Logo, company name&#10;&#10;Description automatically generated">
            <a:extLst>
              <a:ext uri="{FF2B5EF4-FFF2-40B4-BE49-F238E27FC236}">
                <a16:creationId xmlns:a16="http://schemas.microsoft.com/office/drawing/2014/main" id="{B31F3482-E5CC-F941-9694-4C2C5EE1C4B6}"/>
              </a:ext>
            </a:extLst>
          </p:cNvPr>
          <p:cNvPicPr>
            <a:picLocks noChangeAspect="1"/>
          </p:cNvPicPr>
          <p:nvPr/>
        </p:nvPicPr>
        <p:blipFill>
          <a:blip r:embed="rId5"/>
          <a:stretch>
            <a:fillRect/>
          </a:stretch>
        </p:blipFill>
        <p:spPr>
          <a:xfrm>
            <a:off x="10910634" y="5467410"/>
            <a:ext cx="1107139" cy="1177257"/>
          </a:xfrm>
          <a:prstGeom prst="rect">
            <a:avLst/>
          </a:prstGeom>
        </p:spPr>
      </p:pic>
    </p:spTree>
    <p:extLst>
      <p:ext uri="{BB962C8B-B14F-4D97-AF65-F5344CB8AC3E}">
        <p14:creationId xmlns:p14="http://schemas.microsoft.com/office/powerpoint/2010/main" val="394608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0F44-02F4-684A-AA2B-32D0A684F592}"/>
              </a:ext>
            </a:extLst>
          </p:cNvPr>
          <p:cNvSpPr>
            <a:spLocks noGrp="1"/>
          </p:cNvSpPr>
          <p:nvPr>
            <p:ph type="title"/>
          </p:nvPr>
        </p:nvSpPr>
        <p:spPr>
          <a:xfrm>
            <a:off x="0" y="1435074"/>
            <a:ext cx="3545259" cy="2945495"/>
          </a:xfrm>
        </p:spPr>
        <p:txBody>
          <a:bodyPr>
            <a:noAutofit/>
          </a:bodyPr>
          <a:lstStyle/>
          <a:p>
            <a:r>
              <a:rPr lang="en-US" sz="4400" b="1" spc="0" dirty="0">
                <a:ln/>
                <a:solidFill>
                  <a:srgbClr val="515254"/>
                </a:solidFill>
                <a:latin typeface="Lato" panose="020F0502020204030203" pitchFamily="34" charset="0"/>
                <a:ea typeface="Lato" panose="020F0502020204030203" pitchFamily="34" charset="0"/>
                <a:cs typeface="Lato" panose="020F0502020204030203" pitchFamily="34" charset="0"/>
              </a:rPr>
              <a:t>What is the Amelia Earhart Fellowship? </a:t>
            </a:r>
            <a:endParaRPr lang="en-US" sz="4400" b="1" dirty="0">
              <a:solidFill>
                <a:srgbClr val="515254"/>
              </a:solidFill>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82D05841-610F-6C4D-AEA9-3CB755FB5B77}"/>
              </a:ext>
            </a:extLst>
          </p:cNvPr>
          <p:cNvSpPr>
            <a:spLocks noGrp="1"/>
          </p:cNvSpPr>
          <p:nvPr>
            <p:ph type="body" idx="1"/>
          </p:nvPr>
        </p:nvSpPr>
        <p:spPr>
          <a:xfrm>
            <a:off x="3737599" y="702128"/>
            <a:ext cx="7402634" cy="5129495"/>
          </a:xfrm>
        </p:spPr>
        <p:txBody>
          <a:bodyPr>
            <a:normAutofit fontScale="92500" lnSpcReduction="20000"/>
          </a:bodyPr>
          <a:lstStyle/>
          <a:p>
            <a:pPr marL="342900" indent="-342900">
              <a:lnSpc>
                <a:spcPct val="120000"/>
              </a:lnSpc>
              <a:buFont typeface="Arial" panose="020B0604020202020204" pitchFamily="34" charset="0"/>
              <a:buChar char="•"/>
            </a:pPr>
            <a:r>
              <a:rPr lang="en-US" sz="2400" dirty="0"/>
              <a:t>The Amelia Earhart Fellowships Program, launched in 1938, commemorates groundbreaking aviator and </a:t>
            </a:r>
            <a:r>
              <a:rPr lang="en-US" sz="2400" dirty="0" err="1"/>
              <a:t>Zontian</a:t>
            </a:r>
            <a:r>
              <a:rPr lang="en-US" sz="2400" dirty="0"/>
              <a:t> Amelia Earhart. </a:t>
            </a:r>
          </a:p>
          <a:p>
            <a:pPr marL="800100" lvl="1" indent="-342900">
              <a:lnSpc>
                <a:spcPct val="120000"/>
              </a:lnSpc>
              <a:buFont typeface="Arial" panose="020B0604020202020204" pitchFamily="34" charset="0"/>
              <a:buChar char="•"/>
            </a:pPr>
            <a:r>
              <a:rPr lang="en-US" dirty="0">
                <a:solidFill>
                  <a:schemeClr val="tx1"/>
                </a:solidFill>
              </a:rPr>
              <a:t>The fellowship was for women studying at the post-graduate level in Aerospace engineering and space sciences. </a:t>
            </a:r>
          </a:p>
          <a:p>
            <a:pPr marL="800100" lvl="1" indent="-342900">
              <a:lnSpc>
                <a:spcPct val="120000"/>
              </a:lnSpc>
              <a:buFont typeface="Arial" panose="020B0604020202020204" pitchFamily="34" charset="0"/>
              <a:buChar char="•"/>
            </a:pPr>
            <a:r>
              <a:rPr lang="en-US" dirty="0">
                <a:solidFill>
                  <a:schemeClr val="tx1"/>
                </a:solidFill>
              </a:rPr>
              <a:t>Ellen Parks, then serving as </a:t>
            </a:r>
            <a:r>
              <a:rPr lang="en-US" dirty="0" err="1">
                <a:solidFill>
                  <a:schemeClr val="tx1"/>
                </a:solidFill>
              </a:rPr>
              <a:t>Zonta</a:t>
            </a:r>
            <a:r>
              <a:rPr lang="en-US" dirty="0">
                <a:solidFill>
                  <a:schemeClr val="tx1"/>
                </a:solidFill>
              </a:rPr>
              <a:t> International President, remembered, "At that time few women considered a career in aerospace engineering, yet not one voice of doubt was raised as to the success of such a scholarship." </a:t>
            </a:r>
          </a:p>
          <a:p>
            <a:pPr marL="342900" indent="-342900">
              <a:lnSpc>
                <a:spcPct val="120000"/>
              </a:lnSpc>
              <a:buFont typeface="Arial" panose="020B0604020202020204" pitchFamily="34" charset="0"/>
              <a:buChar char="•"/>
            </a:pPr>
            <a:r>
              <a:rPr lang="en-CA" sz="2400" dirty="0"/>
              <a:t>Even today women make up only 25 percent of the workforce in the aerospace industry. </a:t>
            </a:r>
          </a:p>
          <a:p>
            <a:pPr marL="342900" indent="-342900">
              <a:lnSpc>
                <a:spcPct val="120000"/>
              </a:lnSpc>
              <a:spcBef>
                <a:spcPts val="600"/>
              </a:spcBef>
              <a:buFont typeface="Arial" panose="020B0604020202020204" pitchFamily="34" charset="0"/>
              <a:buChar char="•"/>
            </a:pPr>
            <a:r>
              <a:rPr lang="en-CA" sz="2400" dirty="0" err="1"/>
              <a:t>Zonta</a:t>
            </a:r>
            <a:r>
              <a:rPr lang="en-CA" sz="2400" dirty="0"/>
              <a:t> International offers the Amelia Earhart Fellowship as part of its mission that women have access to all resources and are represented in decision-making positions on an equal basis with men.</a:t>
            </a:r>
            <a:endParaRPr lang="en-US" sz="2400" dirty="0"/>
          </a:p>
        </p:txBody>
      </p:sp>
      <p:sp>
        <p:nvSpPr>
          <p:cNvPr id="10" name="TextBox 9">
            <a:extLst>
              <a:ext uri="{FF2B5EF4-FFF2-40B4-BE49-F238E27FC236}">
                <a16:creationId xmlns:a16="http://schemas.microsoft.com/office/drawing/2014/main" id="{CC00759F-5804-124B-9B98-FFFC3AA5A415}"/>
              </a:ext>
            </a:extLst>
          </p:cNvPr>
          <p:cNvSpPr txBox="1"/>
          <p:nvPr/>
        </p:nvSpPr>
        <p:spPr>
          <a:xfrm>
            <a:off x="3071446" y="6073275"/>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A yellow and blue sign sitting on the ground&#10;&#10;Description automatically generated">
            <a:extLst>
              <a:ext uri="{FF2B5EF4-FFF2-40B4-BE49-F238E27FC236}">
                <a16:creationId xmlns:a16="http://schemas.microsoft.com/office/drawing/2014/main" id="{15FFE74D-A191-7E4A-8D4C-819C212C88D7}"/>
              </a:ext>
            </a:extLst>
          </p:cNvPr>
          <p:cNvPicPr>
            <a:picLocks noChangeAspect="1"/>
          </p:cNvPicPr>
          <p:nvPr/>
        </p:nvPicPr>
        <p:blipFill rotWithShape="1">
          <a:blip r:embed="rId3"/>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156349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7323-4DDA-6843-BA2D-59B849C92C20}"/>
              </a:ext>
            </a:extLst>
          </p:cNvPr>
          <p:cNvSpPr>
            <a:spLocks noGrp="1"/>
          </p:cNvSpPr>
          <p:nvPr>
            <p:ph type="title"/>
          </p:nvPr>
        </p:nvSpPr>
        <p:spPr>
          <a:xfrm>
            <a:off x="259733" y="1763486"/>
            <a:ext cx="2940667" cy="2073728"/>
          </a:xfrm>
        </p:spPr>
        <p:txBody>
          <a:bodyPr>
            <a:normAutofit/>
          </a:bodyPr>
          <a:lstStyle/>
          <a:p>
            <a:r>
              <a:rPr lang="en-CA" sz="3200" b="1" cap="all" dirty="0">
                <a:solidFill>
                  <a:srgbClr val="515254"/>
                </a:solidFill>
              </a:rPr>
              <a:t>FELLOWSHIP DESCRIPTION </a:t>
            </a:r>
            <a:br>
              <a:rPr lang="en-CA" b="1" cap="all" dirty="0">
                <a:solidFill>
                  <a:srgbClr val="802528"/>
                </a:solidFill>
              </a:rPr>
            </a:br>
            <a:endParaRPr lang="en-US" dirty="0">
              <a:solidFill>
                <a:srgbClr val="802528"/>
              </a:solidFill>
            </a:endParaRPr>
          </a:p>
        </p:txBody>
      </p:sp>
      <p:sp>
        <p:nvSpPr>
          <p:cNvPr id="3" name="Content Placeholder 2">
            <a:extLst>
              <a:ext uri="{FF2B5EF4-FFF2-40B4-BE49-F238E27FC236}">
                <a16:creationId xmlns:a16="http://schemas.microsoft.com/office/drawing/2014/main" id="{0B4D4995-4CE8-164D-BF3E-765B12D0EDEB}"/>
              </a:ext>
            </a:extLst>
          </p:cNvPr>
          <p:cNvSpPr>
            <a:spLocks noGrp="1"/>
          </p:cNvSpPr>
          <p:nvPr>
            <p:ph idx="1"/>
          </p:nvPr>
        </p:nvSpPr>
        <p:spPr>
          <a:xfrm>
            <a:off x="3510643" y="718457"/>
            <a:ext cx="8111381" cy="5323114"/>
          </a:xfrm>
        </p:spPr>
        <p:txBody>
          <a:bodyPr anchor="t">
            <a:normAutofit lnSpcReduction="10000"/>
          </a:bodyPr>
          <a:lstStyle/>
          <a:p>
            <a:pPr>
              <a:lnSpc>
                <a:spcPct val="110000"/>
              </a:lnSpc>
              <a:spcBef>
                <a:spcPts val="600"/>
              </a:spcBef>
            </a:pPr>
            <a:r>
              <a:rPr lang="en-CA" sz="2400" dirty="0"/>
              <a:t>The US$10,000 Fellowship is awarded annually to up to 35 women pursuing Ph.D./doctoral degrees in aerospace engineering and space sciences. It may be used at any university or college offering accredited post-graduate courses and degrees in these fields. </a:t>
            </a:r>
          </a:p>
          <a:p>
            <a:pPr>
              <a:lnSpc>
                <a:spcPct val="110000"/>
              </a:lnSpc>
              <a:spcBef>
                <a:spcPts val="600"/>
              </a:spcBef>
            </a:pPr>
            <a:r>
              <a:rPr lang="en-CA" sz="2400" dirty="0"/>
              <a:t>Since the program’s inception in 1938, </a:t>
            </a:r>
            <a:r>
              <a:rPr lang="en-CA" sz="2400" dirty="0" err="1"/>
              <a:t>Zonta</a:t>
            </a:r>
            <a:r>
              <a:rPr lang="en-CA" sz="2400" dirty="0"/>
              <a:t> has awarded 1,674 Amelia Earhart Fellowships, totaling more than US$11 million, to 1,245 women from 75 countries.</a:t>
            </a:r>
          </a:p>
          <a:p>
            <a:pPr>
              <a:lnSpc>
                <a:spcPct val="110000"/>
              </a:lnSpc>
              <a:spcBef>
                <a:spcPts val="600"/>
              </a:spcBef>
            </a:pPr>
            <a:r>
              <a:rPr lang="en-CA" sz="2400" dirty="0"/>
              <a:t>Our Fellows have gone on to become astronauts, aerospace engineers, astronomers, professors, geologists, business owners, heads of companies, even Secretary of the US Air Force. In 2020 AE Fellow Andrea </a:t>
            </a:r>
            <a:r>
              <a:rPr lang="en-CA" sz="2400" dirty="0" err="1"/>
              <a:t>Ghez</a:t>
            </a:r>
            <a:r>
              <a:rPr lang="en-CA" sz="2400" dirty="0"/>
              <a:t> (1987) won the Nobel Prize for Physics!</a:t>
            </a:r>
          </a:p>
        </p:txBody>
      </p:sp>
      <p:sp>
        <p:nvSpPr>
          <p:cNvPr id="5" name="TextBox 4">
            <a:extLst>
              <a:ext uri="{FF2B5EF4-FFF2-40B4-BE49-F238E27FC236}">
                <a16:creationId xmlns:a16="http://schemas.microsoft.com/office/drawing/2014/main" id="{B7F4C693-0646-9B43-BC05-AC090BC274C6}"/>
              </a:ext>
            </a:extLst>
          </p:cNvPr>
          <p:cNvSpPr txBox="1"/>
          <p:nvPr/>
        </p:nvSpPr>
        <p:spPr>
          <a:xfrm>
            <a:off x="2873859" y="6015726"/>
            <a:ext cx="7670318" cy="646331"/>
          </a:xfrm>
          <a:prstGeom prst="rect">
            <a:avLst/>
          </a:prstGeom>
          <a:noFill/>
        </p:spPr>
        <p:txBody>
          <a:bodyPr wrap="square">
            <a:spAutoFit/>
          </a:bodyPr>
          <a:lstStyle/>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endParaRPr lang="en-US" dirty="0"/>
          </a:p>
        </p:txBody>
      </p:sp>
      <p:pic>
        <p:nvPicPr>
          <p:cNvPr id="9" name="Picture 8" descr="A yellow and blue sign sitting on the ground&#10;&#10;Description automatically generated">
            <a:extLst>
              <a:ext uri="{FF2B5EF4-FFF2-40B4-BE49-F238E27FC236}">
                <a16:creationId xmlns:a16="http://schemas.microsoft.com/office/drawing/2014/main" id="{6A96F5DA-B4B8-8541-ACAB-396269A3428D}"/>
              </a:ext>
            </a:extLst>
          </p:cNvPr>
          <p:cNvPicPr>
            <a:picLocks noChangeAspect="1"/>
          </p:cNvPicPr>
          <p:nvPr/>
        </p:nvPicPr>
        <p:blipFill rotWithShape="1">
          <a:blip r:embed="rId2"/>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170768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0F44-02F4-684A-AA2B-32D0A684F592}"/>
              </a:ext>
            </a:extLst>
          </p:cNvPr>
          <p:cNvSpPr>
            <a:spLocks noGrp="1"/>
          </p:cNvSpPr>
          <p:nvPr>
            <p:ph type="title"/>
          </p:nvPr>
        </p:nvSpPr>
        <p:spPr>
          <a:xfrm>
            <a:off x="333404" y="1568592"/>
            <a:ext cx="2647188" cy="3765408"/>
          </a:xfrm>
        </p:spPr>
        <p:txBody>
          <a:bodyPr anchor="t">
            <a:noAutofit/>
          </a:bodyPr>
          <a:lstStyle/>
          <a:p>
            <a:r>
              <a:rPr lang="en-US" sz="4400" b="1" dirty="0">
                <a:solidFill>
                  <a:srgbClr val="515254"/>
                </a:solidFill>
                <a:ea typeface="Lato" panose="020F0502020204030203" pitchFamily="34" charset="0"/>
                <a:cs typeface="Lato" panose="020F0502020204030203" pitchFamily="34" charset="0"/>
              </a:rPr>
              <a:t>Who Funds the Amelia Earhart Fellowship Program?</a:t>
            </a:r>
          </a:p>
        </p:txBody>
      </p:sp>
      <p:sp>
        <p:nvSpPr>
          <p:cNvPr id="3" name="Text Placeholder 2">
            <a:extLst>
              <a:ext uri="{FF2B5EF4-FFF2-40B4-BE49-F238E27FC236}">
                <a16:creationId xmlns:a16="http://schemas.microsoft.com/office/drawing/2014/main" id="{82D05841-610F-6C4D-AEA9-3CB755FB5B77}"/>
              </a:ext>
            </a:extLst>
          </p:cNvPr>
          <p:cNvSpPr>
            <a:spLocks noGrp="1"/>
          </p:cNvSpPr>
          <p:nvPr>
            <p:ph type="body" idx="1"/>
          </p:nvPr>
        </p:nvSpPr>
        <p:spPr>
          <a:xfrm>
            <a:off x="3512382" y="958557"/>
            <a:ext cx="6961699" cy="4168614"/>
          </a:xfrm>
        </p:spPr>
        <p:txBody>
          <a:bodyPr>
            <a:normAutofit lnSpcReduction="10000"/>
          </a:bodyPr>
          <a:lstStyle/>
          <a:p>
            <a:r>
              <a:rPr lang="en-CA" sz="3200" dirty="0" err="1"/>
              <a:t>Zonta</a:t>
            </a:r>
            <a:r>
              <a:rPr lang="en-CA" sz="3200" dirty="0"/>
              <a:t> International relies on the members in the districts to support the program.</a:t>
            </a:r>
          </a:p>
          <a:p>
            <a:pPr marL="457200" indent="-457200">
              <a:buFont typeface="Arial" panose="020B0604020202020204" pitchFamily="34" charset="0"/>
              <a:buChar char="•"/>
            </a:pPr>
            <a:r>
              <a:rPr lang="en-CA" sz="3200" dirty="0"/>
              <a:t>Clubs can help support the program: </a:t>
            </a:r>
          </a:p>
          <a:p>
            <a:pPr marL="914400" lvl="1" indent="-457200">
              <a:buFont typeface="Arial" panose="020B0604020202020204" pitchFamily="34" charset="0"/>
              <a:buChar char="•"/>
            </a:pPr>
            <a:r>
              <a:rPr lang="en-CA" sz="2800" dirty="0">
                <a:solidFill>
                  <a:schemeClr val="tx1">
                    <a:lumMod val="65000"/>
                    <a:lumOff val="35000"/>
                  </a:schemeClr>
                </a:solidFill>
              </a:rPr>
              <a:t>By raising awareness of the fellowship among your members, educational institutions and young women in your district</a:t>
            </a:r>
          </a:p>
          <a:p>
            <a:pPr marL="914400" lvl="1" indent="-457200">
              <a:buFont typeface="Arial" panose="020B0604020202020204" pitchFamily="34" charset="0"/>
              <a:buChar char="•"/>
            </a:pPr>
            <a:r>
              <a:rPr lang="en-CA" sz="2800" dirty="0">
                <a:solidFill>
                  <a:schemeClr val="tx1">
                    <a:lumMod val="65000"/>
                    <a:lumOff val="35000"/>
                  </a:schemeClr>
                </a:solidFill>
              </a:rPr>
              <a:t>By fundraising for the program in your club and area gatherings</a:t>
            </a:r>
          </a:p>
          <a:p>
            <a:endParaRPr lang="en-US" sz="2400" dirty="0"/>
          </a:p>
        </p:txBody>
      </p:sp>
      <p:sp>
        <p:nvSpPr>
          <p:cNvPr id="10" name="TextBox 9">
            <a:extLst>
              <a:ext uri="{FF2B5EF4-FFF2-40B4-BE49-F238E27FC236}">
                <a16:creationId xmlns:a16="http://schemas.microsoft.com/office/drawing/2014/main" id="{CC00759F-5804-124B-9B98-FFFC3AA5A415}"/>
              </a:ext>
            </a:extLst>
          </p:cNvPr>
          <p:cNvSpPr txBox="1"/>
          <p:nvPr/>
        </p:nvSpPr>
        <p:spPr>
          <a:xfrm>
            <a:off x="3071446" y="6073275"/>
            <a:ext cx="7402635" cy="584775"/>
          </a:xfrm>
          <a:prstGeom prst="rect">
            <a:avLst/>
          </a:prstGeom>
          <a:noFill/>
        </p:spPr>
        <p:txBody>
          <a:bodyPr wrap="square" rtlCol="0">
            <a:spAutoFit/>
          </a:bodyPr>
          <a:lstStyle/>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6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p>
        </p:txBody>
      </p:sp>
      <p:pic>
        <p:nvPicPr>
          <p:cNvPr id="8" name="Picture 7" descr="A yellow and blue sign sitting on the ground&#10;&#10;Description automatically generated">
            <a:extLst>
              <a:ext uri="{FF2B5EF4-FFF2-40B4-BE49-F238E27FC236}">
                <a16:creationId xmlns:a16="http://schemas.microsoft.com/office/drawing/2014/main" id="{15FFE74D-A191-7E4A-8D4C-819C212C88D7}"/>
              </a:ext>
            </a:extLst>
          </p:cNvPr>
          <p:cNvPicPr>
            <a:picLocks noChangeAspect="1"/>
          </p:cNvPicPr>
          <p:nvPr/>
        </p:nvPicPr>
        <p:blipFill rotWithShape="1">
          <a:blip r:embed="rId2"/>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3426483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B2EE-4194-1247-AB64-B3DD866D731D}"/>
              </a:ext>
            </a:extLst>
          </p:cNvPr>
          <p:cNvSpPr>
            <a:spLocks noGrp="1"/>
          </p:cNvSpPr>
          <p:nvPr>
            <p:ph type="title"/>
          </p:nvPr>
        </p:nvSpPr>
        <p:spPr>
          <a:xfrm>
            <a:off x="252919" y="1128409"/>
            <a:ext cx="2947482" cy="4601183"/>
          </a:xfrm>
        </p:spPr>
        <p:txBody>
          <a:bodyPr anchor="t">
            <a:normAutofit/>
          </a:bodyPr>
          <a:lstStyle/>
          <a:p>
            <a:br>
              <a:rPr lang="en-US" sz="4400" b="1" dirty="0">
                <a:solidFill>
                  <a:srgbClr val="802528"/>
                </a:solidFill>
              </a:rPr>
            </a:br>
            <a:r>
              <a:rPr lang="en-US" sz="4400" b="1" dirty="0">
                <a:solidFill>
                  <a:srgbClr val="515254"/>
                </a:solidFill>
              </a:rPr>
              <a:t>What clubs can do to raise awareness of  the program?</a:t>
            </a:r>
          </a:p>
        </p:txBody>
      </p:sp>
      <p:sp>
        <p:nvSpPr>
          <p:cNvPr id="3" name="Content Placeholder 2">
            <a:extLst>
              <a:ext uri="{FF2B5EF4-FFF2-40B4-BE49-F238E27FC236}">
                <a16:creationId xmlns:a16="http://schemas.microsoft.com/office/drawing/2014/main" id="{8906A96E-6435-B344-81E6-D03EDD0C375F}"/>
              </a:ext>
            </a:extLst>
          </p:cNvPr>
          <p:cNvSpPr>
            <a:spLocks noGrp="1"/>
          </p:cNvSpPr>
          <p:nvPr>
            <p:ph idx="1"/>
          </p:nvPr>
        </p:nvSpPr>
        <p:spPr>
          <a:xfrm>
            <a:off x="3715512" y="816864"/>
            <a:ext cx="7342632" cy="5291328"/>
          </a:xfrm>
        </p:spPr>
        <p:txBody>
          <a:bodyPr anchor="t">
            <a:normAutofit fontScale="85000" lnSpcReduction="10000"/>
          </a:bodyPr>
          <a:lstStyle/>
          <a:p>
            <a:pPr>
              <a:lnSpc>
                <a:spcPct val="110000"/>
              </a:lnSpc>
              <a:spcBef>
                <a:spcPts val="600"/>
              </a:spcBef>
            </a:pPr>
            <a:r>
              <a:rPr lang="en-US" sz="2400" dirty="0"/>
              <a:t>Hold a program meeting to provide information on the award</a:t>
            </a:r>
          </a:p>
          <a:p>
            <a:pPr lvl="1">
              <a:lnSpc>
                <a:spcPct val="110000"/>
              </a:lnSpc>
              <a:spcBef>
                <a:spcPts val="600"/>
              </a:spcBef>
            </a:pPr>
            <a:r>
              <a:rPr lang="en-US" sz="2200" dirty="0"/>
              <a:t>Describe the purpose of the award and its history;</a:t>
            </a:r>
          </a:p>
          <a:p>
            <a:pPr lvl="1">
              <a:lnSpc>
                <a:spcPct val="110000"/>
              </a:lnSpc>
              <a:spcBef>
                <a:spcPts val="600"/>
              </a:spcBef>
            </a:pPr>
            <a:r>
              <a:rPr lang="en-US" sz="2200" dirty="0"/>
              <a:t>Encourage support through the ZI Foundation</a:t>
            </a:r>
          </a:p>
          <a:p>
            <a:pPr>
              <a:lnSpc>
                <a:spcPct val="110000"/>
              </a:lnSpc>
              <a:spcBef>
                <a:spcPts val="600"/>
              </a:spcBef>
            </a:pPr>
            <a:r>
              <a:rPr lang="en-US" sz="2400" dirty="0"/>
              <a:t>Show the videos suggested in this presentation and discuss what your club can do to: </a:t>
            </a:r>
          </a:p>
          <a:p>
            <a:pPr lvl="1">
              <a:lnSpc>
                <a:spcPct val="110000"/>
              </a:lnSpc>
              <a:spcBef>
                <a:spcPts val="600"/>
              </a:spcBef>
            </a:pPr>
            <a:r>
              <a:rPr lang="en-US" sz="2200" dirty="0"/>
              <a:t>Promote the importance of the award to women who are striving to make significant progress in their careers</a:t>
            </a:r>
          </a:p>
          <a:p>
            <a:pPr lvl="1">
              <a:lnSpc>
                <a:spcPct val="110000"/>
              </a:lnSpc>
              <a:spcBef>
                <a:spcPts val="600"/>
              </a:spcBef>
            </a:pPr>
            <a:r>
              <a:rPr lang="en-US" sz="2200" dirty="0"/>
              <a:t>Encourage young women in your area to continue with science, technology and math studies to keep their post-secondary options open by working with young women in your area; e.g., in your Z-clubs </a:t>
            </a:r>
            <a:endParaRPr lang="en-US" sz="1900" dirty="0"/>
          </a:p>
          <a:p>
            <a:pPr>
              <a:lnSpc>
                <a:spcPct val="110000"/>
              </a:lnSpc>
              <a:spcBef>
                <a:spcPts val="600"/>
              </a:spcBef>
            </a:pPr>
            <a:r>
              <a:rPr lang="en-US" sz="2400" dirty="0"/>
              <a:t>If a university in your area offers aerospace or space science studies at the PhD level, speak to the registrar about the award and ask them to encourage young women in their PhD programs to apply</a:t>
            </a:r>
          </a:p>
        </p:txBody>
      </p:sp>
      <p:sp>
        <p:nvSpPr>
          <p:cNvPr id="5" name="TextBox 4">
            <a:extLst>
              <a:ext uri="{FF2B5EF4-FFF2-40B4-BE49-F238E27FC236}">
                <a16:creationId xmlns:a16="http://schemas.microsoft.com/office/drawing/2014/main" id="{458BB149-1AAA-F041-9E6F-FEBE1DA73421}"/>
              </a:ext>
            </a:extLst>
          </p:cNvPr>
          <p:cNvSpPr txBox="1"/>
          <p:nvPr/>
        </p:nvSpPr>
        <p:spPr>
          <a:xfrm>
            <a:off x="3200401" y="6108192"/>
            <a:ext cx="7498896" cy="646331"/>
          </a:xfrm>
          <a:prstGeom prst="rect">
            <a:avLst/>
          </a:prstGeom>
          <a:noFill/>
        </p:spPr>
        <p:txBody>
          <a:bodyPr wrap="square">
            <a:spAutoFit/>
          </a:bodyPr>
          <a:lstStyle/>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endParaRPr lang="en-US" dirty="0"/>
          </a:p>
        </p:txBody>
      </p:sp>
      <p:pic>
        <p:nvPicPr>
          <p:cNvPr id="9" name="Picture 8" descr="A yellow and blue sign sitting on the ground&#10;&#10;Description automatically generated">
            <a:extLst>
              <a:ext uri="{FF2B5EF4-FFF2-40B4-BE49-F238E27FC236}">
                <a16:creationId xmlns:a16="http://schemas.microsoft.com/office/drawing/2014/main" id="{9D577A3A-61F5-2743-A840-78ACB5B4B435}"/>
              </a:ext>
            </a:extLst>
          </p:cNvPr>
          <p:cNvPicPr>
            <a:picLocks noChangeAspect="1"/>
          </p:cNvPicPr>
          <p:nvPr/>
        </p:nvPicPr>
        <p:blipFill rotWithShape="1">
          <a:blip r:embed="rId2"/>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171880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74E580-9FDA-C447-9AAE-7A6BA9E271B3}"/>
              </a:ext>
            </a:extLst>
          </p:cNvPr>
          <p:cNvSpPr>
            <a:spLocks noGrp="1"/>
          </p:cNvSpPr>
          <p:nvPr>
            <p:ph type="title"/>
          </p:nvPr>
        </p:nvSpPr>
        <p:spPr/>
        <p:txBody>
          <a:bodyPr>
            <a:normAutofit/>
          </a:bodyPr>
          <a:lstStyle/>
          <a:p>
            <a:r>
              <a:rPr lang="en-US" sz="4400" b="1" dirty="0">
                <a:solidFill>
                  <a:srgbClr val="515254"/>
                </a:solidFill>
              </a:rPr>
              <a:t>Suggested Videos for Promotion of the AE program</a:t>
            </a:r>
          </a:p>
        </p:txBody>
      </p:sp>
      <p:sp>
        <p:nvSpPr>
          <p:cNvPr id="5" name="Content Placeholder 4">
            <a:extLst>
              <a:ext uri="{FF2B5EF4-FFF2-40B4-BE49-F238E27FC236}">
                <a16:creationId xmlns:a16="http://schemas.microsoft.com/office/drawing/2014/main" id="{BE32CE9D-918E-EA42-AE58-08CD76ED4E83}"/>
              </a:ext>
            </a:extLst>
          </p:cNvPr>
          <p:cNvSpPr>
            <a:spLocks noGrp="1"/>
          </p:cNvSpPr>
          <p:nvPr>
            <p:ph idx="1"/>
          </p:nvPr>
        </p:nvSpPr>
        <p:spPr/>
        <p:txBody>
          <a:bodyPr anchor="t">
            <a:normAutofit/>
          </a:bodyPr>
          <a:lstStyle/>
          <a:p>
            <a:r>
              <a:rPr lang="en-US" sz="2400" b="1" dirty="0"/>
              <a:t>Amelia Earhart’s vision of economic independence     ( 3 minutes):</a:t>
            </a:r>
          </a:p>
          <a:p>
            <a:pPr marL="502920" lvl="1" indent="0">
              <a:buNone/>
            </a:pPr>
            <a:r>
              <a:rPr lang="en-US" sz="2200" b="1" dirty="0">
                <a:solidFill>
                  <a:srgbClr val="802528"/>
                </a:solidFill>
              </a:rPr>
              <a:t> </a:t>
            </a:r>
            <a:r>
              <a:rPr lang="en-US" sz="2200" dirty="0">
                <a:solidFill>
                  <a:srgbClr val="802528"/>
                </a:solidFill>
                <a:hlinkClick r:id="rId2">
                  <a:extLst>
                    <a:ext uri="{A12FA001-AC4F-418D-AE19-62706E023703}">
                      <ahyp:hlinkClr xmlns:ahyp="http://schemas.microsoft.com/office/drawing/2018/hyperlinkcolor" val="tx"/>
                    </a:ext>
                  </a:extLst>
                </a:hlinkClick>
              </a:rPr>
              <a:t>https://www.youtube.com/watch?v=lqi-VFvQVKg</a:t>
            </a:r>
            <a:endParaRPr lang="en-US" sz="2200" dirty="0">
              <a:solidFill>
                <a:srgbClr val="802528"/>
              </a:solidFill>
            </a:endParaRPr>
          </a:p>
          <a:p>
            <a:r>
              <a:rPr lang="en-US" sz="2400" b="1" dirty="0"/>
              <a:t>Meet Sharon (5 minutes): </a:t>
            </a:r>
          </a:p>
          <a:p>
            <a:pPr marL="502920" lvl="1" indent="0">
              <a:buNone/>
            </a:pPr>
            <a:r>
              <a:rPr lang="en-US" sz="2000" dirty="0">
                <a:solidFill>
                  <a:srgbClr val="802528"/>
                </a:solidFill>
                <a:hlinkClick r:id="rId3">
                  <a:extLst>
                    <a:ext uri="{A12FA001-AC4F-418D-AE19-62706E023703}">
                      <ahyp:hlinkClr xmlns:ahyp="http://schemas.microsoft.com/office/drawing/2018/hyperlinkcolor" val="tx"/>
                    </a:ext>
                  </a:extLst>
                </a:hlinkClick>
              </a:rPr>
              <a:t>https://</a:t>
            </a:r>
            <a:r>
              <a:rPr lang="en-US" sz="2000" dirty="0" err="1">
                <a:solidFill>
                  <a:srgbClr val="802528"/>
                </a:solidFill>
                <a:hlinkClick r:id="rId3">
                  <a:extLst>
                    <a:ext uri="{A12FA001-AC4F-418D-AE19-62706E023703}">
                      <ahyp:hlinkClr xmlns:ahyp="http://schemas.microsoft.com/office/drawing/2018/hyperlinkcolor" val="tx"/>
                    </a:ext>
                  </a:extLst>
                </a:hlinkClick>
              </a:rPr>
              <a:t>www.youtube.com</a:t>
            </a:r>
            <a:r>
              <a:rPr lang="en-US" sz="2000" dirty="0">
                <a:solidFill>
                  <a:srgbClr val="802528"/>
                </a:solidFill>
                <a:hlinkClick r:id="rId3">
                  <a:extLst>
                    <a:ext uri="{A12FA001-AC4F-418D-AE19-62706E023703}">
                      <ahyp:hlinkClr xmlns:ahyp="http://schemas.microsoft.com/office/drawing/2018/hyperlinkcolor" val="tx"/>
                    </a:ext>
                  </a:extLst>
                </a:hlinkClick>
              </a:rPr>
              <a:t>/</a:t>
            </a:r>
            <a:r>
              <a:rPr lang="en-US" sz="2000" dirty="0" err="1">
                <a:solidFill>
                  <a:srgbClr val="802528"/>
                </a:solidFill>
                <a:hlinkClick r:id="rId3">
                  <a:extLst>
                    <a:ext uri="{A12FA001-AC4F-418D-AE19-62706E023703}">
                      <ahyp:hlinkClr xmlns:ahyp="http://schemas.microsoft.com/office/drawing/2018/hyperlinkcolor" val="tx"/>
                    </a:ext>
                  </a:extLst>
                </a:hlinkClick>
              </a:rPr>
              <a:t>watch?v</a:t>
            </a:r>
            <a:r>
              <a:rPr lang="en-US" sz="2000" dirty="0">
                <a:solidFill>
                  <a:srgbClr val="802528"/>
                </a:solidFill>
                <a:hlinkClick r:id="rId3">
                  <a:extLst>
                    <a:ext uri="{A12FA001-AC4F-418D-AE19-62706E023703}">
                      <ahyp:hlinkClr xmlns:ahyp="http://schemas.microsoft.com/office/drawing/2018/hyperlinkcolor" val="tx"/>
                    </a:ext>
                  </a:extLst>
                </a:hlinkClick>
              </a:rPr>
              <a:t>=jFoT5cuteio</a:t>
            </a:r>
            <a:endParaRPr lang="en-US" sz="2000" dirty="0">
              <a:solidFill>
                <a:srgbClr val="802528"/>
              </a:solidFill>
            </a:endParaRPr>
          </a:p>
          <a:p>
            <a:r>
              <a:rPr lang="en-US" sz="2400" b="1" dirty="0"/>
              <a:t>2017 Fellow Bella Kim (3 minutes):</a:t>
            </a:r>
          </a:p>
          <a:p>
            <a:pPr marL="502920" lvl="1" indent="0">
              <a:buNone/>
            </a:pPr>
            <a:r>
              <a:rPr lang="en-US" sz="2200" b="1" dirty="0"/>
              <a:t> </a:t>
            </a:r>
            <a:r>
              <a:rPr lang="en-US" sz="2200" dirty="0">
                <a:solidFill>
                  <a:srgbClr val="802528"/>
                </a:solidFill>
                <a:hlinkClick r:id="rId4">
                  <a:extLst>
                    <a:ext uri="{A12FA001-AC4F-418D-AE19-62706E023703}">
                      <ahyp:hlinkClr xmlns:ahyp="http://schemas.microsoft.com/office/drawing/2018/hyperlinkcolor" val="tx"/>
                    </a:ext>
                  </a:extLst>
                </a:hlinkClick>
              </a:rPr>
              <a:t>https://www.youtube.com/watch?v=uPEhdUErpok</a:t>
            </a:r>
            <a:endParaRPr lang="en-US" sz="2200" dirty="0">
              <a:solidFill>
                <a:srgbClr val="802528"/>
              </a:solidFill>
            </a:endParaRPr>
          </a:p>
          <a:p>
            <a:r>
              <a:rPr lang="en-US" sz="2400" b="1" dirty="0"/>
              <a:t>2012 Fellow Catharine Evans interviewed by PIP Lynn McKenzie(4 minutes):</a:t>
            </a:r>
          </a:p>
          <a:p>
            <a:pPr marL="502920" lvl="1" indent="0">
              <a:buNone/>
            </a:pPr>
            <a:r>
              <a:rPr lang="en-US" sz="2200" dirty="0">
                <a:solidFill>
                  <a:srgbClr val="802528"/>
                </a:solidFill>
                <a:hlinkClick r:id="rId5">
                  <a:extLst>
                    <a:ext uri="{A12FA001-AC4F-418D-AE19-62706E023703}">
                      <ahyp:hlinkClr xmlns:ahyp="http://schemas.microsoft.com/office/drawing/2018/hyperlinkcolor" val="tx"/>
                    </a:ext>
                  </a:extLst>
                </a:hlinkClick>
              </a:rPr>
              <a:t>https://www.youtube.com/watch?v=14eoamjAQrU</a:t>
            </a:r>
            <a:endParaRPr lang="en-US" sz="2200" dirty="0">
              <a:solidFill>
                <a:srgbClr val="802528"/>
              </a:solidFill>
            </a:endParaRPr>
          </a:p>
          <a:p>
            <a:r>
              <a:rPr lang="en-US" sz="2400" b="1" dirty="0"/>
              <a:t>AE Fellow Beth Jens( 8 minutes):</a:t>
            </a:r>
          </a:p>
          <a:p>
            <a:pPr marL="502920" lvl="1" indent="0">
              <a:buNone/>
            </a:pPr>
            <a:r>
              <a:rPr lang="en-US" sz="2200" dirty="0">
                <a:solidFill>
                  <a:srgbClr val="802528"/>
                </a:solidFill>
                <a:hlinkClick r:id="rId6">
                  <a:extLst>
                    <a:ext uri="{A12FA001-AC4F-418D-AE19-62706E023703}">
                      <ahyp:hlinkClr xmlns:ahyp="http://schemas.microsoft.com/office/drawing/2018/hyperlinkcolor" val="tx"/>
                    </a:ext>
                  </a:extLst>
                </a:hlinkClick>
              </a:rPr>
              <a:t>https://www.youtube.com/watch?v=lXPkeOsOONo</a:t>
            </a:r>
            <a:endParaRPr lang="en-US" sz="2200" dirty="0">
              <a:solidFill>
                <a:srgbClr val="802528"/>
              </a:solidFill>
            </a:endParaRPr>
          </a:p>
          <a:p>
            <a:endParaRPr lang="en-US" dirty="0"/>
          </a:p>
        </p:txBody>
      </p:sp>
      <p:sp>
        <p:nvSpPr>
          <p:cNvPr id="7" name="TextBox 6">
            <a:extLst>
              <a:ext uri="{FF2B5EF4-FFF2-40B4-BE49-F238E27FC236}">
                <a16:creationId xmlns:a16="http://schemas.microsoft.com/office/drawing/2014/main" id="{970FE0DE-48E9-BD41-ACED-5E321E8AA678}"/>
              </a:ext>
            </a:extLst>
          </p:cNvPr>
          <p:cNvSpPr txBox="1"/>
          <p:nvPr/>
        </p:nvSpPr>
        <p:spPr>
          <a:xfrm>
            <a:off x="3200401" y="6108192"/>
            <a:ext cx="7498896" cy="646331"/>
          </a:xfrm>
          <a:prstGeom prst="rect">
            <a:avLst/>
          </a:prstGeom>
          <a:noFill/>
        </p:spPr>
        <p:txBody>
          <a:bodyPr wrap="square">
            <a:spAutoFit/>
          </a:bodyPr>
          <a:lstStyle/>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endParaRPr lang="en-US" dirty="0"/>
          </a:p>
        </p:txBody>
      </p:sp>
      <p:pic>
        <p:nvPicPr>
          <p:cNvPr id="8" name="Picture 7" descr="A yellow and blue sign sitting on the ground&#10;&#10;Description automatically generated">
            <a:extLst>
              <a:ext uri="{FF2B5EF4-FFF2-40B4-BE49-F238E27FC236}">
                <a16:creationId xmlns:a16="http://schemas.microsoft.com/office/drawing/2014/main" id="{32ABC249-A775-504E-85E2-0314DF90BAE4}"/>
              </a:ext>
            </a:extLst>
          </p:cNvPr>
          <p:cNvPicPr>
            <a:picLocks noChangeAspect="1"/>
          </p:cNvPicPr>
          <p:nvPr/>
        </p:nvPicPr>
        <p:blipFill rotWithShape="1">
          <a:blip r:embed="rId7"/>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388431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4D7E-7E36-EA46-B77E-CFA9BF751676}"/>
              </a:ext>
            </a:extLst>
          </p:cNvPr>
          <p:cNvSpPr>
            <a:spLocks noGrp="1"/>
          </p:cNvSpPr>
          <p:nvPr>
            <p:ph type="title"/>
          </p:nvPr>
        </p:nvSpPr>
        <p:spPr>
          <a:xfrm>
            <a:off x="472925" y="1948996"/>
            <a:ext cx="2580518" cy="2378075"/>
          </a:xfrm>
        </p:spPr>
        <p:txBody>
          <a:bodyPr>
            <a:noAutofit/>
          </a:bodyPr>
          <a:lstStyle/>
          <a:p>
            <a:r>
              <a:rPr lang="en-US" b="1" dirty="0">
                <a:solidFill>
                  <a:srgbClr val="515254"/>
                </a:solidFill>
              </a:rPr>
              <a:t>Amelia Earhart Promotional  Materials</a:t>
            </a:r>
          </a:p>
        </p:txBody>
      </p:sp>
      <p:sp>
        <p:nvSpPr>
          <p:cNvPr id="3" name="Content Placeholder 2">
            <a:extLst>
              <a:ext uri="{FF2B5EF4-FFF2-40B4-BE49-F238E27FC236}">
                <a16:creationId xmlns:a16="http://schemas.microsoft.com/office/drawing/2014/main" id="{6EE50881-12FD-934D-A304-2FE7D11FD31F}"/>
              </a:ext>
            </a:extLst>
          </p:cNvPr>
          <p:cNvSpPr>
            <a:spLocks noGrp="1"/>
          </p:cNvSpPr>
          <p:nvPr>
            <p:ph idx="1"/>
          </p:nvPr>
        </p:nvSpPr>
        <p:spPr>
          <a:xfrm>
            <a:off x="3640669" y="868680"/>
            <a:ext cx="7315200" cy="5254534"/>
          </a:xfrm>
        </p:spPr>
        <p:txBody>
          <a:bodyPr>
            <a:normAutofit/>
          </a:bodyPr>
          <a:lstStyle/>
          <a:p>
            <a:r>
              <a:rPr lang="en-US" sz="2400" b="1" dirty="0"/>
              <a:t>AE Fellowship Program description:</a:t>
            </a:r>
          </a:p>
          <a:p>
            <a:pPr marL="502920" lvl="1" indent="0">
              <a:buNone/>
            </a:pPr>
            <a:r>
              <a:rPr lang="en-US" sz="2200" dirty="0">
                <a:solidFill>
                  <a:srgbClr val="802528"/>
                </a:solidFill>
                <a:hlinkClick r:id="rId2">
                  <a:extLst>
                    <a:ext uri="{A12FA001-AC4F-418D-AE19-62706E023703}">
                      <ahyp:hlinkClr xmlns:ahyp="http://schemas.microsoft.com/office/drawing/2018/hyperlinkcolor" val="tx"/>
                    </a:ext>
                  </a:extLst>
                </a:hlinkClick>
              </a:rPr>
              <a:t>https://www.zonta.org/images/docs/MyZonta/Tools/AwardScholarshipFellowshipTools/AE/AEFellowshipStatsProgramOverview.pdf</a:t>
            </a:r>
            <a:endParaRPr lang="en-US" sz="2200" dirty="0">
              <a:solidFill>
                <a:srgbClr val="802528"/>
              </a:solidFill>
            </a:endParaRPr>
          </a:p>
          <a:p>
            <a:r>
              <a:rPr lang="en-US" sz="2400" b="1" dirty="0"/>
              <a:t>AE Fellows Biographies:</a:t>
            </a:r>
          </a:p>
          <a:p>
            <a:pPr marL="502920" lvl="1" indent="0">
              <a:buNone/>
            </a:pPr>
            <a:r>
              <a:rPr lang="en-US" sz="2200" dirty="0">
                <a:solidFill>
                  <a:srgbClr val="802528"/>
                </a:solidFill>
                <a:hlinkClick r:id="rId3">
                  <a:extLst>
                    <a:ext uri="{A12FA001-AC4F-418D-AE19-62706E023703}">
                      <ahyp:hlinkClr xmlns:ahyp="http://schemas.microsoft.com/office/drawing/2018/hyperlinkcolor" val="tx"/>
                    </a:ext>
                  </a:extLst>
                </a:hlinkClick>
              </a:rPr>
              <a:t>https://www.zonta.org/images/docs/MyZonta/Tools/AwardScholarshipFellowshipTools/AE/AEFellowsBios.pdf</a:t>
            </a:r>
            <a:endParaRPr lang="en-US" sz="2200" dirty="0">
              <a:solidFill>
                <a:srgbClr val="802528"/>
              </a:solidFill>
            </a:endParaRPr>
          </a:p>
          <a:p>
            <a:r>
              <a:rPr lang="en-US" sz="2400" b="1" dirty="0"/>
              <a:t>AE Fellows Map:</a:t>
            </a:r>
          </a:p>
          <a:p>
            <a:pPr marL="502920" lvl="1" indent="0">
              <a:buNone/>
            </a:pPr>
            <a:r>
              <a:rPr lang="en-US" sz="2200" dirty="0">
                <a:solidFill>
                  <a:srgbClr val="802528"/>
                </a:solidFill>
                <a:hlinkClick r:id="rId4">
                  <a:extLst>
                    <a:ext uri="{A12FA001-AC4F-418D-AE19-62706E023703}">
                      <ahyp:hlinkClr xmlns:ahyp="http://schemas.microsoft.com/office/drawing/2018/hyperlinkcolor" val="tx"/>
                    </a:ext>
                  </a:extLst>
                </a:hlinkClick>
              </a:rPr>
              <a:t>https://www.zonta.org/images/docs/MyZonta/Tools/AwardScholarshipFellowshipTools/AE/AEMap.pdf</a:t>
            </a:r>
            <a:endParaRPr lang="en-US" sz="2200" dirty="0">
              <a:solidFill>
                <a:srgbClr val="802528"/>
              </a:solidFill>
            </a:endParaRPr>
          </a:p>
          <a:p>
            <a:r>
              <a:rPr lang="en-US" sz="2400" b="1" dirty="0"/>
              <a:t>AE Fellowship Poster:</a:t>
            </a:r>
          </a:p>
          <a:p>
            <a:pPr marL="502920" lvl="1" indent="0">
              <a:buNone/>
            </a:pPr>
            <a:r>
              <a:rPr lang="en-US" sz="2200" dirty="0">
                <a:solidFill>
                  <a:srgbClr val="802528"/>
                </a:solidFill>
                <a:hlinkClick r:id="rId5">
                  <a:extLst>
                    <a:ext uri="{A12FA001-AC4F-418D-AE19-62706E023703}">
                      <ahyp:hlinkClr xmlns:ahyp="http://schemas.microsoft.com/office/drawing/2018/hyperlinkcolor" val="tx"/>
                    </a:ext>
                  </a:extLst>
                </a:hlinkClick>
              </a:rPr>
              <a:t>https://www.zonta.org/images/docs/MyZonta/Tools/AwardScholarshipFellowshipTools/AE/AEPoster.pdf</a:t>
            </a:r>
            <a:endParaRPr lang="en-US" sz="2200" dirty="0">
              <a:solidFill>
                <a:srgbClr val="802528"/>
              </a:solidFill>
            </a:endParaRPr>
          </a:p>
        </p:txBody>
      </p:sp>
      <p:sp>
        <p:nvSpPr>
          <p:cNvPr id="5" name="TextBox 4">
            <a:extLst>
              <a:ext uri="{FF2B5EF4-FFF2-40B4-BE49-F238E27FC236}">
                <a16:creationId xmlns:a16="http://schemas.microsoft.com/office/drawing/2014/main" id="{90A021E6-9B86-E746-8AB8-EE21847C292A}"/>
              </a:ext>
            </a:extLst>
          </p:cNvPr>
          <p:cNvSpPr txBox="1"/>
          <p:nvPr/>
        </p:nvSpPr>
        <p:spPr>
          <a:xfrm>
            <a:off x="3200401" y="6108192"/>
            <a:ext cx="7498896" cy="646331"/>
          </a:xfrm>
          <a:prstGeom prst="rect">
            <a:avLst/>
          </a:prstGeom>
          <a:noFill/>
        </p:spPr>
        <p:txBody>
          <a:bodyPr wrap="square">
            <a:spAutoFit/>
          </a:bodyPr>
          <a:lstStyle/>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Building Our Future: </a:t>
            </a:r>
          </a:p>
          <a:p>
            <a:pPr algn="r"/>
            <a:r>
              <a:rPr lang="en-CA" sz="1800" i="1" dirty="0">
                <a:solidFill>
                  <a:srgbClr val="26B7CE"/>
                </a:solidFill>
                <a:latin typeface="Lato" panose="020F0502020204030203" pitchFamily="34" charset="0"/>
                <a:ea typeface="Lato" panose="020F0502020204030203" pitchFamily="34" charset="0"/>
                <a:cs typeface="Lato" panose="020F0502020204030203" pitchFamily="34" charset="0"/>
              </a:rPr>
              <a:t>Transitions, Changes &amp; New Opportunities Accomplished Through Teamwork</a:t>
            </a:r>
            <a:endParaRPr lang="en-US" dirty="0"/>
          </a:p>
        </p:txBody>
      </p:sp>
      <p:pic>
        <p:nvPicPr>
          <p:cNvPr id="7" name="Picture 6" descr="A yellow and blue sign sitting on the ground&#10;&#10;Description automatically generated">
            <a:extLst>
              <a:ext uri="{FF2B5EF4-FFF2-40B4-BE49-F238E27FC236}">
                <a16:creationId xmlns:a16="http://schemas.microsoft.com/office/drawing/2014/main" id="{CB9DC70B-FDA2-8C42-AC47-0DABD56C1073}"/>
              </a:ext>
            </a:extLst>
          </p:cNvPr>
          <p:cNvPicPr>
            <a:picLocks noChangeAspect="1"/>
          </p:cNvPicPr>
          <p:nvPr/>
        </p:nvPicPr>
        <p:blipFill rotWithShape="1">
          <a:blip r:embed="rId6"/>
          <a:srcRect l="6530" r="1" b="1"/>
          <a:stretch/>
        </p:blipFill>
        <p:spPr>
          <a:xfrm>
            <a:off x="10699298" y="5831623"/>
            <a:ext cx="994246" cy="797777"/>
          </a:xfrm>
          <a:prstGeom prst="rect">
            <a:avLst/>
          </a:prstGeom>
        </p:spPr>
      </p:pic>
    </p:spTree>
    <p:extLst>
      <p:ext uri="{BB962C8B-B14F-4D97-AF65-F5344CB8AC3E}">
        <p14:creationId xmlns:p14="http://schemas.microsoft.com/office/powerpoint/2010/main" val="45736554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85AF4A7-6457-3546-9CDC-9DBDBE790788}" vid="{3B497948-8BD5-2745-818E-59E978774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426</TotalTime>
  <Words>3791</Words>
  <Application>Microsoft Office PowerPoint</Application>
  <PresentationFormat>Widescreen</PresentationFormat>
  <Paragraphs>388</Paragraphs>
  <Slides>35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Amasis MT Pro Black</vt:lpstr>
      <vt:lpstr>Arial</vt:lpstr>
      <vt:lpstr>Calibri</vt:lpstr>
      <vt:lpstr>Corbel</vt:lpstr>
      <vt:lpstr>Lato</vt:lpstr>
      <vt:lpstr>Wingdings</vt:lpstr>
      <vt:lpstr>Wingdings 2</vt:lpstr>
      <vt:lpstr>Frame</vt:lpstr>
      <vt:lpstr>D4 Learning  November 1, 2021</vt:lpstr>
      <vt:lpstr>Welcome  Governor Janice Durmis</vt:lpstr>
      <vt:lpstr>D4 Learning  Amelia Earhart</vt:lpstr>
      <vt:lpstr>What is the Amelia Earhart Fellowship? </vt:lpstr>
      <vt:lpstr>FELLOWSHIP DESCRIPTION  </vt:lpstr>
      <vt:lpstr>Who Funds the Amelia Earhart Fellowship Program?</vt:lpstr>
      <vt:lpstr> What clubs can do to raise awareness of  the program?</vt:lpstr>
      <vt:lpstr>Suggested Videos for Promotion of the AE program</vt:lpstr>
      <vt:lpstr>Amelia Earhart Promotional  Materials</vt:lpstr>
      <vt:lpstr> </vt:lpstr>
      <vt:lpstr>The 16 Days of Activism is fast approaching.   </vt:lpstr>
      <vt:lpstr>D4 Learning  Communications</vt:lpstr>
      <vt:lpstr>Welcome  to Everyone</vt:lpstr>
      <vt:lpstr>Outline of tonight’s agenda:</vt:lpstr>
      <vt:lpstr>Zonta D4 Communication Guidelines  Help Us Post Your Information Easily &amp; Accurately</vt:lpstr>
      <vt:lpstr>Zonta D4 Communication Guidelines</vt:lpstr>
      <vt:lpstr>Zonta D4 Communication Guidelines</vt:lpstr>
      <vt:lpstr>Zonta D4 Communication Guidelines</vt:lpstr>
      <vt:lpstr>Zonta D4 Communication Guidelines</vt:lpstr>
      <vt:lpstr>Where to Find Advocacy (ZSN)  &amp; Other Committee Resources</vt:lpstr>
      <vt:lpstr>Zonta D4 Communication Tools</vt:lpstr>
      <vt:lpstr>Zonta D4 Communication Tools</vt:lpstr>
      <vt:lpstr>3 Elements to creating a Social Media Post</vt:lpstr>
      <vt:lpstr>Where are the tools?</vt:lpstr>
      <vt:lpstr>PowerPoint Presentation</vt:lpstr>
      <vt:lpstr>Posting on Facebook &amp; Instagram</vt:lpstr>
      <vt:lpstr>Posting on Facebook &amp; Instagram</vt:lpstr>
      <vt:lpstr>PowerPoint Presentation</vt:lpstr>
      <vt:lpstr>Posting on Twitter</vt:lpstr>
      <vt:lpstr>Let’s try it</vt:lpstr>
      <vt:lpstr>Putting it all together </vt:lpstr>
      <vt:lpstr>Sharing Zonta posts on your personal social media pages increase the traffic </vt:lpstr>
      <vt:lpstr>Thank you for attending this session on   Getting the Word Out!  Questions? </vt:lpstr>
      <vt:lpstr>D4 Update  Governor Janice Durmis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D4 Learning  Title</dc:title>
  <dc:creator>Sheena Poole</dc:creator>
  <cp:lastModifiedBy>Kathryn Bunyan McClendon</cp:lastModifiedBy>
  <cp:revision>88</cp:revision>
  <dcterms:created xsi:type="dcterms:W3CDTF">2021-10-22T15:17:08Z</dcterms:created>
  <dcterms:modified xsi:type="dcterms:W3CDTF">2021-11-06T01:45:23Z</dcterms:modified>
</cp:coreProperties>
</file>