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4"/>
  </p:notesMasterIdLst>
  <p:sldIdLst>
    <p:sldId id="302" r:id="rId2"/>
    <p:sldId id="358" r:id="rId3"/>
    <p:sldId id="359" r:id="rId4"/>
    <p:sldId id="360" r:id="rId5"/>
    <p:sldId id="361" r:id="rId6"/>
    <p:sldId id="356" r:id="rId7"/>
    <p:sldId id="355" r:id="rId8"/>
    <p:sldId id="259" r:id="rId9"/>
    <p:sldId id="349" r:id="rId10"/>
    <p:sldId id="327" r:id="rId11"/>
    <p:sldId id="353" r:id="rId12"/>
    <p:sldId id="357" r:id="rId13"/>
    <p:sldId id="328" r:id="rId14"/>
    <p:sldId id="350" r:id="rId15"/>
    <p:sldId id="330" r:id="rId16"/>
    <p:sldId id="261" r:id="rId17"/>
    <p:sldId id="340" r:id="rId18"/>
    <p:sldId id="354" r:id="rId19"/>
    <p:sldId id="342" r:id="rId20"/>
    <p:sldId id="331" r:id="rId21"/>
    <p:sldId id="280"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86"/>
    <p:restoredTop sz="96327"/>
  </p:normalViewPr>
  <p:slideViewPr>
    <p:cSldViewPr snapToGrid="0">
      <p:cViewPr varScale="1">
        <p:scale>
          <a:sx n="134" d="100"/>
          <a:sy n="134" d="100"/>
        </p:scale>
        <p:origin x="3072"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hyperlink" Target="https://en.wikipedia.org/wiki/New_York_University" TargetMode="External"/><Relationship Id="rId2" Type="http://schemas.openxmlformats.org/officeDocument/2006/relationships/hyperlink" Target="https://en.wikipedia.org/wiki/Isabel_Ebel" TargetMode="External"/><Relationship Id="rId1" Type="http://schemas.openxmlformats.org/officeDocument/2006/relationships/hyperlink" Target="https://en.wikipedia.org/wiki/Cosmopolitan_(magazine)"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hyperlink" Target="https://en.wikipedia.org/wiki/New_York_University" TargetMode="External"/><Relationship Id="rId2" Type="http://schemas.openxmlformats.org/officeDocument/2006/relationships/hyperlink" Target="https://en.wikipedia.org/wiki/Isabel_Ebel" TargetMode="External"/><Relationship Id="rId1" Type="http://schemas.openxmlformats.org/officeDocument/2006/relationships/hyperlink" Target="https://en.wikipedia.org/wiki/Cosmopolitan_(magazine)"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D8FAB-AEFE-4EB4-89C5-D1B254B647F7}"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A8693AA-46B2-43A7-BE71-142AB595D3EF}">
      <dgm:prSet/>
      <dgm:spPr/>
      <dgm:t>
        <a:bodyPr/>
        <a:lstStyle/>
        <a:p>
          <a:r>
            <a:rPr lang="en-CA"/>
            <a:t>Beyond Amelia’s accomplishments as a pilot, she wanted to make a statement about the role and worth of women’s ability to contribute to society </a:t>
          </a:r>
          <a:endParaRPr lang="en-US"/>
        </a:p>
      </dgm:t>
    </dgm:pt>
    <dgm:pt modelId="{48873B52-C61A-45DB-9A39-2CB745268C7F}" type="parTrans" cxnId="{32AA5DF3-0D9A-4606-A2F1-80EB4B5C4721}">
      <dgm:prSet/>
      <dgm:spPr/>
      <dgm:t>
        <a:bodyPr/>
        <a:lstStyle/>
        <a:p>
          <a:endParaRPr lang="en-US"/>
        </a:p>
      </dgm:t>
    </dgm:pt>
    <dgm:pt modelId="{1F9EC771-40FD-4222-AE95-9CD61A158910}" type="sibTrans" cxnId="{32AA5DF3-0D9A-4606-A2F1-80EB4B5C4721}">
      <dgm:prSet/>
      <dgm:spPr/>
      <dgm:t>
        <a:bodyPr/>
        <a:lstStyle/>
        <a:p>
          <a:endParaRPr lang="en-US"/>
        </a:p>
      </dgm:t>
    </dgm:pt>
    <dgm:pt modelId="{7B786993-BDE3-4EF1-8203-69E9B9ADC9F3}">
      <dgm:prSet/>
      <dgm:spPr/>
      <dgm:t>
        <a:bodyPr/>
        <a:lstStyle/>
        <a:p>
          <a:r>
            <a:rPr lang="en-CA"/>
            <a:t>She dedicated much of her life to prove that women could excel in their chosen professions just like men and have equal value.</a:t>
          </a:r>
          <a:endParaRPr lang="en-US"/>
        </a:p>
      </dgm:t>
    </dgm:pt>
    <dgm:pt modelId="{1A2F4EED-9150-4229-B3BE-974799AF61DF}" type="parTrans" cxnId="{AEC6A695-87B9-41CC-87E1-E5A5B8642D6A}">
      <dgm:prSet/>
      <dgm:spPr/>
      <dgm:t>
        <a:bodyPr/>
        <a:lstStyle/>
        <a:p>
          <a:endParaRPr lang="en-US"/>
        </a:p>
      </dgm:t>
    </dgm:pt>
    <dgm:pt modelId="{17C61672-FEF2-4B56-B0E9-A41EEF015D1B}" type="sibTrans" cxnId="{AEC6A695-87B9-41CC-87E1-E5A5B8642D6A}">
      <dgm:prSet/>
      <dgm:spPr/>
      <dgm:t>
        <a:bodyPr/>
        <a:lstStyle/>
        <a:p>
          <a:endParaRPr lang="en-US"/>
        </a:p>
      </dgm:t>
    </dgm:pt>
    <dgm:pt modelId="{69566EAB-BF9D-F34A-A191-A966F4A158C0}" type="pres">
      <dgm:prSet presAssocID="{28ED8FAB-AEFE-4EB4-89C5-D1B254B647F7}" presName="hierChild1" presStyleCnt="0">
        <dgm:presLayoutVars>
          <dgm:chPref val="1"/>
          <dgm:dir/>
          <dgm:animOne val="branch"/>
          <dgm:animLvl val="lvl"/>
          <dgm:resizeHandles/>
        </dgm:presLayoutVars>
      </dgm:prSet>
      <dgm:spPr/>
    </dgm:pt>
    <dgm:pt modelId="{851B35C8-8913-B24F-94A8-042650466010}" type="pres">
      <dgm:prSet presAssocID="{7A8693AA-46B2-43A7-BE71-142AB595D3EF}" presName="hierRoot1" presStyleCnt="0"/>
      <dgm:spPr/>
    </dgm:pt>
    <dgm:pt modelId="{CEB40616-5BDE-D440-9D08-803202DCC155}" type="pres">
      <dgm:prSet presAssocID="{7A8693AA-46B2-43A7-BE71-142AB595D3EF}" presName="composite" presStyleCnt="0"/>
      <dgm:spPr/>
    </dgm:pt>
    <dgm:pt modelId="{9E15DB17-EBC5-9541-89C4-44CCEBB71169}" type="pres">
      <dgm:prSet presAssocID="{7A8693AA-46B2-43A7-BE71-142AB595D3EF}" presName="background" presStyleLbl="node0" presStyleIdx="0" presStyleCnt="2"/>
      <dgm:spPr/>
    </dgm:pt>
    <dgm:pt modelId="{D0C4C7C7-3186-8B43-8C93-EC9AC616094F}" type="pres">
      <dgm:prSet presAssocID="{7A8693AA-46B2-43A7-BE71-142AB595D3EF}" presName="text" presStyleLbl="fgAcc0" presStyleIdx="0" presStyleCnt="2">
        <dgm:presLayoutVars>
          <dgm:chPref val="3"/>
        </dgm:presLayoutVars>
      </dgm:prSet>
      <dgm:spPr/>
    </dgm:pt>
    <dgm:pt modelId="{57F8AA49-E83E-074B-9DDE-C557BBE3F826}" type="pres">
      <dgm:prSet presAssocID="{7A8693AA-46B2-43A7-BE71-142AB595D3EF}" presName="hierChild2" presStyleCnt="0"/>
      <dgm:spPr/>
    </dgm:pt>
    <dgm:pt modelId="{F048F8BC-EA21-3D4A-A65D-291A4DB4AE9A}" type="pres">
      <dgm:prSet presAssocID="{7B786993-BDE3-4EF1-8203-69E9B9ADC9F3}" presName="hierRoot1" presStyleCnt="0"/>
      <dgm:spPr/>
    </dgm:pt>
    <dgm:pt modelId="{0AFC48A6-1FE7-504B-803A-3737B6EFCB16}" type="pres">
      <dgm:prSet presAssocID="{7B786993-BDE3-4EF1-8203-69E9B9ADC9F3}" presName="composite" presStyleCnt="0"/>
      <dgm:spPr/>
    </dgm:pt>
    <dgm:pt modelId="{99DF277B-098D-3945-8075-5168791F2ECD}" type="pres">
      <dgm:prSet presAssocID="{7B786993-BDE3-4EF1-8203-69E9B9ADC9F3}" presName="background" presStyleLbl="node0" presStyleIdx="1" presStyleCnt="2"/>
      <dgm:spPr/>
    </dgm:pt>
    <dgm:pt modelId="{FF6AEC86-93D3-0E4F-AA54-99965B5162DE}" type="pres">
      <dgm:prSet presAssocID="{7B786993-BDE3-4EF1-8203-69E9B9ADC9F3}" presName="text" presStyleLbl="fgAcc0" presStyleIdx="1" presStyleCnt="2">
        <dgm:presLayoutVars>
          <dgm:chPref val="3"/>
        </dgm:presLayoutVars>
      </dgm:prSet>
      <dgm:spPr/>
    </dgm:pt>
    <dgm:pt modelId="{646B8F36-5FC4-1443-BC68-FABBC621638D}" type="pres">
      <dgm:prSet presAssocID="{7B786993-BDE3-4EF1-8203-69E9B9ADC9F3}" presName="hierChild2" presStyleCnt="0"/>
      <dgm:spPr/>
    </dgm:pt>
  </dgm:ptLst>
  <dgm:cxnLst>
    <dgm:cxn modelId="{9E463A08-90AF-D045-8F67-BF8F947960FF}" type="presOf" srcId="{7B786993-BDE3-4EF1-8203-69E9B9ADC9F3}" destId="{FF6AEC86-93D3-0E4F-AA54-99965B5162DE}" srcOrd="0" destOrd="0" presId="urn:microsoft.com/office/officeart/2005/8/layout/hierarchy1"/>
    <dgm:cxn modelId="{015F0691-B0BA-524F-A3C8-1B711D8742F7}" type="presOf" srcId="{7A8693AA-46B2-43A7-BE71-142AB595D3EF}" destId="{D0C4C7C7-3186-8B43-8C93-EC9AC616094F}" srcOrd="0" destOrd="0" presId="urn:microsoft.com/office/officeart/2005/8/layout/hierarchy1"/>
    <dgm:cxn modelId="{AEC6A695-87B9-41CC-87E1-E5A5B8642D6A}" srcId="{28ED8FAB-AEFE-4EB4-89C5-D1B254B647F7}" destId="{7B786993-BDE3-4EF1-8203-69E9B9ADC9F3}" srcOrd="1" destOrd="0" parTransId="{1A2F4EED-9150-4229-B3BE-974799AF61DF}" sibTransId="{17C61672-FEF2-4B56-B0E9-A41EEF015D1B}"/>
    <dgm:cxn modelId="{0E2AD1C2-9B95-774D-8D4D-726CE5FD72D6}" type="presOf" srcId="{28ED8FAB-AEFE-4EB4-89C5-D1B254B647F7}" destId="{69566EAB-BF9D-F34A-A191-A966F4A158C0}" srcOrd="0" destOrd="0" presId="urn:microsoft.com/office/officeart/2005/8/layout/hierarchy1"/>
    <dgm:cxn modelId="{32AA5DF3-0D9A-4606-A2F1-80EB4B5C4721}" srcId="{28ED8FAB-AEFE-4EB4-89C5-D1B254B647F7}" destId="{7A8693AA-46B2-43A7-BE71-142AB595D3EF}" srcOrd="0" destOrd="0" parTransId="{48873B52-C61A-45DB-9A39-2CB745268C7F}" sibTransId="{1F9EC771-40FD-4222-AE95-9CD61A158910}"/>
    <dgm:cxn modelId="{EA52B675-4A20-0B4B-86BE-C0210789750C}" type="presParOf" srcId="{69566EAB-BF9D-F34A-A191-A966F4A158C0}" destId="{851B35C8-8913-B24F-94A8-042650466010}" srcOrd="0" destOrd="0" presId="urn:microsoft.com/office/officeart/2005/8/layout/hierarchy1"/>
    <dgm:cxn modelId="{D034EB22-9E85-744F-927E-E18158529405}" type="presParOf" srcId="{851B35C8-8913-B24F-94A8-042650466010}" destId="{CEB40616-5BDE-D440-9D08-803202DCC155}" srcOrd="0" destOrd="0" presId="urn:microsoft.com/office/officeart/2005/8/layout/hierarchy1"/>
    <dgm:cxn modelId="{AF261EC6-CF83-8F4D-8D65-84158392C44A}" type="presParOf" srcId="{CEB40616-5BDE-D440-9D08-803202DCC155}" destId="{9E15DB17-EBC5-9541-89C4-44CCEBB71169}" srcOrd="0" destOrd="0" presId="urn:microsoft.com/office/officeart/2005/8/layout/hierarchy1"/>
    <dgm:cxn modelId="{B4EB5A67-DA5F-1E47-A0B7-BCB5446399FB}" type="presParOf" srcId="{CEB40616-5BDE-D440-9D08-803202DCC155}" destId="{D0C4C7C7-3186-8B43-8C93-EC9AC616094F}" srcOrd="1" destOrd="0" presId="urn:microsoft.com/office/officeart/2005/8/layout/hierarchy1"/>
    <dgm:cxn modelId="{DFAF99C0-E159-5E4C-AD70-C45876294198}" type="presParOf" srcId="{851B35C8-8913-B24F-94A8-042650466010}" destId="{57F8AA49-E83E-074B-9DDE-C557BBE3F826}" srcOrd="1" destOrd="0" presId="urn:microsoft.com/office/officeart/2005/8/layout/hierarchy1"/>
    <dgm:cxn modelId="{60FBEBFB-B7F5-6E45-AA70-F4FE5A044949}" type="presParOf" srcId="{69566EAB-BF9D-F34A-A191-A966F4A158C0}" destId="{F048F8BC-EA21-3D4A-A65D-291A4DB4AE9A}" srcOrd="1" destOrd="0" presId="urn:microsoft.com/office/officeart/2005/8/layout/hierarchy1"/>
    <dgm:cxn modelId="{B00CC1A6-BA49-3249-B12E-18E76F95413F}" type="presParOf" srcId="{F048F8BC-EA21-3D4A-A65D-291A4DB4AE9A}" destId="{0AFC48A6-1FE7-504B-803A-3737B6EFCB16}" srcOrd="0" destOrd="0" presId="urn:microsoft.com/office/officeart/2005/8/layout/hierarchy1"/>
    <dgm:cxn modelId="{7D8B6506-99B5-9E4B-A199-F9CE65F7F3E0}" type="presParOf" srcId="{0AFC48A6-1FE7-504B-803A-3737B6EFCB16}" destId="{99DF277B-098D-3945-8075-5168791F2ECD}" srcOrd="0" destOrd="0" presId="urn:microsoft.com/office/officeart/2005/8/layout/hierarchy1"/>
    <dgm:cxn modelId="{560881B9-B2BA-8941-83D5-7948249F65D4}" type="presParOf" srcId="{0AFC48A6-1FE7-504B-803A-3737B6EFCB16}" destId="{FF6AEC86-93D3-0E4F-AA54-99965B5162DE}" srcOrd="1" destOrd="0" presId="urn:microsoft.com/office/officeart/2005/8/layout/hierarchy1"/>
    <dgm:cxn modelId="{7C1C19F8-9E5B-4546-A28F-F1344EABF37E}" type="presParOf" srcId="{F048F8BC-EA21-3D4A-A65D-291A4DB4AE9A}" destId="{646B8F36-5FC4-1443-BC68-FABBC621638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12FF5-6F1A-46B9-BF92-0475A3C2823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8E5F4D1-EDCB-44B6-AE02-0FFA00ED796A}">
      <dgm:prSet/>
      <dgm:spPr/>
      <dgm:t>
        <a:bodyPr/>
        <a:lstStyle/>
        <a:p>
          <a:r>
            <a:rPr lang="en-CA" b="0" i="0"/>
            <a:t>Earhart accepted a position as associate editor at </a:t>
          </a:r>
          <a:r>
            <a:rPr lang="en-CA" b="0" i="1">
              <a:hlinkClick xmlns:r="http://schemas.openxmlformats.org/officeDocument/2006/relationships" r:id="rId1"/>
            </a:rPr>
            <a:t>Cosmopolitan</a:t>
          </a:r>
          <a:r>
            <a:rPr lang="en-CA" b="0" i="0"/>
            <a:t> and used it to campaign for greater public acceptance of aviation, especially focusing on the role of women entering the field</a:t>
          </a:r>
          <a:endParaRPr lang="en-US"/>
        </a:p>
      </dgm:t>
    </dgm:pt>
    <dgm:pt modelId="{847E102C-32ED-48CA-8804-972C6366E62E}" type="parTrans" cxnId="{9C839665-7A5C-4D5B-BD2E-00FA809CED8A}">
      <dgm:prSet/>
      <dgm:spPr/>
      <dgm:t>
        <a:bodyPr/>
        <a:lstStyle/>
        <a:p>
          <a:endParaRPr lang="en-US"/>
        </a:p>
      </dgm:t>
    </dgm:pt>
    <dgm:pt modelId="{F1D6F80A-983C-4C4E-BD9B-421848E9C241}" type="sibTrans" cxnId="{9C839665-7A5C-4D5B-BD2E-00FA809CED8A}">
      <dgm:prSet/>
      <dgm:spPr/>
      <dgm:t>
        <a:bodyPr/>
        <a:lstStyle/>
        <a:p>
          <a:endParaRPr lang="en-US"/>
        </a:p>
      </dgm:t>
    </dgm:pt>
    <dgm:pt modelId="{2B87EF3D-EDC4-43CA-B57F-68EC1818BDF7}">
      <dgm:prSet/>
      <dgm:spPr/>
      <dgm:t>
        <a:bodyPr/>
        <a:lstStyle/>
        <a:p>
          <a:r>
            <a:rPr lang="en-CA" b="0" i="0" dirty="0"/>
            <a:t>In 1934, Earhart interceded on behalf of </a:t>
          </a:r>
          <a:r>
            <a:rPr lang="en-CA" b="0" i="0" dirty="0">
              <a:hlinkClick xmlns:r="http://schemas.openxmlformats.org/officeDocument/2006/relationships" r:id="rId2"/>
            </a:rPr>
            <a:t>Isabel Ebel</a:t>
          </a:r>
          <a:r>
            <a:rPr lang="en-CA" b="0" i="0" dirty="0"/>
            <a:t>, who had helped Earhart in 1932, to be accepted as the first woman student of aeronautical engineering at </a:t>
          </a:r>
          <a:r>
            <a:rPr lang="en-CA" b="0" i="0" dirty="0">
              <a:hlinkClick xmlns:r="http://schemas.openxmlformats.org/officeDocument/2006/relationships" r:id="rId3"/>
            </a:rPr>
            <a:t>New York University</a:t>
          </a:r>
          <a:r>
            <a:rPr lang="en-CA" b="0" i="0" dirty="0"/>
            <a:t> (NYU).</a:t>
          </a:r>
          <a:endParaRPr lang="en-US" dirty="0"/>
        </a:p>
      </dgm:t>
    </dgm:pt>
    <dgm:pt modelId="{0014844F-BD5F-450C-8DE5-B1EB4B9438E0}" type="parTrans" cxnId="{20F57C71-B9C1-49C9-B41B-F109B548F85A}">
      <dgm:prSet/>
      <dgm:spPr/>
      <dgm:t>
        <a:bodyPr/>
        <a:lstStyle/>
        <a:p>
          <a:endParaRPr lang="en-US"/>
        </a:p>
      </dgm:t>
    </dgm:pt>
    <dgm:pt modelId="{1936D353-FA59-414A-9AFE-36DFD6DDCC4C}" type="sibTrans" cxnId="{20F57C71-B9C1-49C9-B41B-F109B548F85A}">
      <dgm:prSet/>
      <dgm:spPr/>
      <dgm:t>
        <a:bodyPr/>
        <a:lstStyle/>
        <a:p>
          <a:endParaRPr lang="en-US"/>
        </a:p>
      </dgm:t>
    </dgm:pt>
    <dgm:pt modelId="{4A31A6A0-F91B-D846-AB89-2867086EA6B3}" type="pres">
      <dgm:prSet presAssocID="{15412FF5-6F1A-46B9-BF92-0475A3C28235}" presName="hierChild1" presStyleCnt="0">
        <dgm:presLayoutVars>
          <dgm:chPref val="1"/>
          <dgm:dir/>
          <dgm:animOne val="branch"/>
          <dgm:animLvl val="lvl"/>
          <dgm:resizeHandles/>
        </dgm:presLayoutVars>
      </dgm:prSet>
      <dgm:spPr/>
    </dgm:pt>
    <dgm:pt modelId="{72B301F5-CE65-CE46-B2AE-4FE40016F633}" type="pres">
      <dgm:prSet presAssocID="{68E5F4D1-EDCB-44B6-AE02-0FFA00ED796A}" presName="hierRoot1" presStyleCnt="0"/>
      <dgm:spPr/>
    </dgm:pt>
    <dgm:pt modelId="{F342FED4-7DE1-084D-B506-D00BA2348ED3}" type="pres">
      <dgm:prSet presAssocID="{68E5F4D1-EDCB-44B6-AE02-0FFA00ED796A}" presName="composite" presStyleCnt="0"/>
      <dgm:spPr/>
    </dgm:pt>
    <dgm:pt modelId="{6287176E-69DC-7B42-A067-AA451F6ED1BD}" type="pres">
      <dgm:prSet presAssocID="{68E5F4D1-EDCB-44B6-AE02-0FFA00ED796A}" presName="background" presStyleLbl="node0" presStyleIdx="0" presStyleCnt="2"/>
      <dgm:spPr/>
    </dgm:pt>
    <dgm:pt modelId="{FA8DB6D6-DB78-844D-83E7-AB966406D731}" type="pres">
      <dgm:prSet presAssocID="{68E5F4D1-EDCB-44B6-AE02-0FFA00ED796A}" presName="text" presStyleLbl="fgAcc0" presStyleIdx="0" presStyleCnt="2">
        <dgm:presLayoutVars>
          <dgm:chPref val="3"/>
        </dgm:presLayoutVars>
      </dgm:prSet>
      <dgm:spPr/>
    </dgm:pt>
    <dgm:pt modelId="{D7551BE8-7A64-924E-AD4F-DB498FEEDBBB}" type="pres">
      <dgm:prSet presAssocID="{68E5F4D1-EDCB-44B6-AE02-0FFA00ED796A}" presName="hierChild2" presStyleCnt="0"/>
      <dgm:spPr/>
    </dgm:pt>
    <dgm:pt modelId="{B7A384AA-1DD4-9047-8F83-FCF254E02613}" type="pres">
      <dgm:prSet presAssocID="{2B87EF3D-EDC4-43CA-B57F-68EC1818BDF7}" presName="hierRoot1" presStyleCnt="0"/>
      <dgm:spPr/>
    </dgm:pt>
    <dgm:pt modelId="{0E424F18-57CC-CC4F-8084-CA0003FA30C7}" type="pres">
      <dgm:prSet presAssocID="{2B87EF3D-EDC4-43CA-B57F-68EC1818BDF7}" presName="composite" presStyleCnt="0"/>
      <dgm:spPr/>
    </dgm:pt>
    <dgm:pt modelId="{6330C7F5-AAD9-FC4C-954A-C14D33A7AC90}" type="pres">
      <dgm:prSet presAssocID="{2B87EF3D-EDC4-43CA-B57F-68EC1818BDF7}" presName="background" presStyleLbl="node0" presStyleIdx="1" presStyleCnt="2"/>
      <dgm:spPr/>
    </dgm:pt>
    <dgm:pt modelId="{83C43574-60B2-3647-A226-720B7FF5F2A3}" type="pres">
      <dgm:prSet presAssocID="{2B87EF3D-EDC4-43CA-B57F-68EC1818BDF7}" presName="text" presStyleLbl="fgAcc0" presStyleIdx="1" presStyleCnt="2">
        <dgm:presLayoutVars>
          <dgm:chPref val="3"/>
        </dgm:presLayoutVars>
      </dgm:prSet>
      <dgm:spPr/>
    </dgm:pt>
    <dgm:pt modelId="{1C815853-C18C-914E-863F-A80FAD86B193}" type="pres">
      <dgm:prSet presAssocID="{2B87EF3D-EDC4-43CA-B57F-68EC1818BDF7}" presName="hierChild2" presStyleCnt="0"/>
      <dgm:spPr/>
    </dgm:pt>
  </dgm:ptLst>
  <dgm:cxnLst>
    <dgm:cxn modelId="{BFC60457-95A5-8B45-AB59-21084E4DEB12}" type="presOf" srcId="{68E5F4D1-EDCB-44B6-AE02-0FFA00ED796A}" destId="{FA8DB6D6-DB78-844D-83E7-AB966406D731}" srcOrd="0" destOrd="0" presId="urn:microsoft.com/office/officeart/2005/8/layout/hierarchy1"/>
    <dgm:cxn modelId="{9C839665-7A5C-4D5B-BD2E-00FA809CED8A}" srcId="{15412FF5-6F1A-46B9-BF92-0475A3C28235}" destId="{68E5F4D1-EDCB-44B6-AE02-0FFA00ED796A}" srcOrd="0" destOrd="0" parTransId="{847E102C-32ED-48CA-8804-972C6366E62E}" sibTransId="{F1D6F80A-983C-4C4E-BD9B-421848E9C241}"/>
    <dgm:cxn modelId="{20F57C71-B9C1-49C9-B41B-F109B548F85A}" srcId="{15412FF5-6F1A-46B9-BF92-0475A3C28235}" destId="{2B87EF3D-EDC4-43CA-B57F-68EC1818BDF7}" srcOrd="1" destOrd="0" parTransId="{0014844F-BD5F-450C-8DE5-B1EB4B9438E0}" sibTransId="{1936D353-FA59-414A-9AFE-36DFD6DDCC4C}"/>
    <dgm:cxn modelId="{F939AB71-7B46-C841-B017-79774417EF9C}" type="presOf" srcId="{2B87EF3D-EDC4-43CA-B57F-68EC1818BDF7}" destId="{83C43574-60B2-3647-A226-720B7FF5F2A3}" srcOrd="0" destOrd="0" presId="urn:microsoft.com/office/officeart/2005/8/layout/hierarchy1"/>
    <dgm:cxn modelId="{34BE94A3-0624-E74E-9D2B-B2CC95C2A90B}" type="presOf" srcId="{15412FF5-6F1A-46B9-BF92-0475A3C28235}" destId="{4A31A6A0-F91B-D846-AB89-2867086EA6B3}" srcOrd="0" destOrd="0" presId="urn:microsoft.com/office/officeart/2005/8/layout/hierarchy1"/>
    <dgm:cxn modelId="{75AE7A2E-53A2-2E4B-9451-B21136280CDD}" type="presParOf" srcId="{4A31A6A0-F91B-D846-AB89-2867086EA6B3}" destId="{72B301F5-CE65-CE46-B2AE-4FE40016F633}" srcOrd="0" destOrd="0" presId="urn:microsoft.com/office/officeart/2005/8/layout/hierarchy1"/>
    <dgm:cxn modelId="{C97A422B-9130-0E4D-B8B1-DDF65A47CFE0}" type="presParOf" srcId="{72B301F5-CE65-CE46-B2AE-4FE40016F633}" destId="{F342FED4-7DE1-084D-B506-D00BA2348ED3}" srcOrd="0" destOrd="0" presId="urn:microsoft.com/office/officeart/2005/8/layout/hierarchy1"/>
    <dgm:cxn modelId="{ADA05C22-89EE-E34F-95BD-46160EBF1E86}" type="presParOf" srcId="{F342FED4-7DE1-084D-B506-D00BA2348ED3}" destId="{6287176E-69DC-7B42-A067-AA451F6ED1BD}" srcOrd="0" destOrd="0" presId="urn:microsoft.com/office/officeart/2005/8/layout/hierarchy1"/>
    <dgm:cxn modelId="{633E6B98-F9EC-8747-A599-392EAC458A11}" type="presParOf" srcId="{F342FED4-7DE1-084D-B506-D00BA2348ED3}" destId="{FA8DB6D6-DB78-844D-83E7-AB966406D731}" srcOrd="1" destOrd="0" presId="urn:microsoft.com/office/officeart/2005/8/layout/hierarchy1"/>
    <dgm:cxn modelId="{8F61B800-AAE9-164F-9EB3-022B0A83D103}" type="presParOf" srcId="{72B301F5-CE65-CE46-B2AE-4FE40016F633}" destId="{D7551BE8-7A64-924E-AD4F-DB498FEEDBBB}" srcOrd="1" destOrd="0" presId="urn:microsoft.com/office/officeart/2005/8/layout/hierarchy1"/>
    <dgm:cxn modelId="{435E3A98-1B25-5B49-B8E2-DD9B17692CB7}" type="presParOf" srcId="{4A31A6A0-F91B-D846-AB89-2867086EA6B3}" destId="{B7A384AA-1DD4-9047-8F83-FCF254E02613}" srcOrd="1" destOrd="0" presId="urn:microsoft.com/office/officeart/2005/8/layout/hierarchy1"/>
    <dgm:cxn modelId="{50202CCC-32B0-9C4A-86D4-F17123DC1F21}" type="presParOf" srcId="{B7A384AA-1DD4-9047-8F83-FCF254E02613}" destId="{0E424F18-57CC-CC4F-8084-CA0003FA30C7}" srcOrd="0" destOrd="0" presId="urn:microsoft.com/office/officeart/2005/8/layout/hierarchy1"/>
    <dgm:cxn modelId="{90A782E7-71C2-0F43-B931-D3A0D8428883}" type="presParOf" srcId="{0E424F18-57CC-CC4F-8084-CA0003FA30C7}" destId="{6330C7F5-AAD9-FC4C-954A-C14D33A7AC90}" srcOrd="0" destOrd="0" presId="urn:microsoft.com/office/officeart/2005/8/layout/hierarchy1"/>
    <dgm:cxn modelId="{8A3C2D1B-EB56-A343-A787-EA5DCF8E82F4}" type="presParOf" srcId="{0E424F18-57CC-CC4F-8084-CA0003FA30C7}" destId="{83C43574-60B2-3647-A226-720B7FF5F2A3}" srcOrd="1" destOrd="0" presId="urn:microsoft.com/office/officeart/2005/8/layout/hierarchy1"/>
    <dgm:cxn modelId="{D7C90987-2A66-994A-A3C3-880A7B7F94A1}" type="presParOf" srcId="{B7A384AA-1DD4-9047-8F83-FCF254E02613}" destId="{1C815853-C18C-914E-863F-A80FAD86B1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756C7-345D-4950-9A38-D5E5F62B2CEF}"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1F45509-5339-490F-9E78-FE21044D77D4}">
      <dgm:prSet/>
      <dgm:spPr/>
      <dgm:t>
        <a:bodyPr/>
        <a:lstStyle/>
        <a:p>
          <a:pPr>
            <a:lnSpc>
              <a:spcPct val="100000"/>
            </a:lnSpc>
            <a:defRPr b="1"/>
          </a:pPr>
          <a:r>
            <a:rPr lang="en-CA" dirty="0"/>
            <a:t>Purpose</a:t>
          </a:r>
          <a:endParaRPr lang="en-US" dirty="0"/>
        </a:p>
      </dgm:t>
    </dgm:pt>
    <dgm:pt modelId="{3A07B120-AE3B-469D-BAE7-A70690C78177}" type="parTrans" cxnId="{3168944B-43AD-47E3-A201-511942A81B7D}">
      <dgm:prSet/>
      <dgm:spPr/>
      <dgm:t>
        <a:bodyPr/>
        <a:lstStyle/>
        <a:p>
          <a:endParaRPr lang="en-US"/>
        </a:p>
      </dgm:t>
    </dgm:pt>
    <dgm:pt modelId="{A615E645-456C-41AB-8AA2-25FD7A5EAC4E}" type="sibTrans" cxnId="{3168944B-43AD-47E3-A201-511942A81B7D}">
      <dgm:prSet/>
      <dgm:spPr/>
      <dgm:t>
        <a:bodyPr/>
        <a:lstStyle/>
        <a:p>
          <a:endParaRPr lang="en-US"/>
        </a:p>
      </dgm:t>
    </dgm:pt>
    <dgm:pt modelId="{BCC48AF8-B599-4745-BD18-1C83755D8F91}">
      <dgm:prSet custT="1"/>
      <dgm:spPr/>
      <dgm:t>
        <a:bodyPr/>
        <a:lstStyle/>
        <a:p>
          <a:pPr>
            <a:lnSpc>
              <a:spcPct val="100000"/>
            </a:lnSpc>
          </a:pPr>
          <a:r>
            <a:rPr lang="en-CA" sz="2000" dirty="0"/>
            <a:t>To empower women through encouragement and financial support of women pursuing Ph.D./doctoral degrees in aerospace engineering or space sciences.</a:t>
          </a:r>
          <a:endParaRPr lang="en-US" sz="2000" dirty="0"/>
        </a:p>
      </dgm:t>
    </dgm:pt>
    <dgm:pt modelId="{537668D9-31C0-49D5-9A6A-A747B6E33D1A}" type="parTrans" cxnId="{EFF694CA-751B-4B7F-AB0A-7708BA192F8F}">
      <dgm:prSet/>
      <dgm:spPr/>
      <dgm:t>
        <a:bodyPr/>
        <a:lstStyle/>
        <a:p>
          <a:endParaRPr lang="en-US"/>
        </a:p>
      </dgm:t>
    </dgm:pt>
    <dgm:pt modelId="{AD3A7253-6852-42C9-8B15-DBB15EBCA0EB}" type="sibTrans" cxnId="{EFF694CA-751B-4B7F-AB0A-7708BA192F8F}">
      <dgm:prSet/>
      <dgm:spPr/>
      <dgm:t>
        <a:bodyPr/>
        <a:lstStyle/>
        <a:p>
          <a:endParaRPr lang="en-US"/>
        </a:p>
      </dgm:t>
    </dgm:pt>
    <dgm:pt modelId="{C0D89FE3-13DE-44F7-9196-4B03C6727032}">
      <dgm:prSet/>
      <dgm:spPr/>
      <dgm:t>
        <a:bodyPr/>
        <a:lstStyle/>
        <a:p>
          <a:pPr>
            <a:lnSpc>
              <a:spcPct val="100000"/>
            </a:lnSpc>
            <a:defRPr b="1"/>
          </a:pPr>
          <a:r>
            <a:rPr lang="en-CA" dirty="0"/>
            <a:t>Program Statistics</a:t>
          </a:r>
          <a:endParaRPr lang="en-US" dirty="0"/>
        </a:p>
      </dgm:t>
    </dgm:pt>
    <dgm:pt modelId="{32FD4DD8-4A1C-46E1-8271-CA9952C7D0BB}" type="parTrans" cxnId="{350C5720-732F-4336-BD0C-7E2D065EDD97}">
      <dgm:prSet/>
      <dgm:spPr/>
      <dgm:t>
        <a:bodyPr/>
        <a:lstStyle/>
        <a:p>
          <a:endParaRPr lang="en-US"/>
        </a:p>
      </dgm:t>
    </dgm:pt>
    <dgm:pt modelId="{1C7A1897-BF26-44F9-96C4-6299D0D3C194}" type="sibTrans" cxnId="{350C5720-732F-4336-BD0C-7E2D065EDD97}">
      <dgm:prSet/>
      <dgm:spPr/>
      <dgm:t>
        <a:bodyPr/>
        <a:lstStyle/>
        <a:p>
          <a:endParaRPr lang="en-US"/>
        </a:p>
      </dgm:t>
    </dgm:pt>
    <dgm:pt modelId="{27F4DB79-7805-46EF-9E38-4D8E0AF54AE5}">
      <dgm:prSet custT="1"/>
      <dgm:spPr/>
      <dgm:t>
        <a:bodyPr/>
        <a:lstStyle/>
        <a:p>
          <a:pPr>
            <a:lnSpc>
              <a:spcPct val="100000"/>
            </a:lnSpc>
          </a:pPr>
          <a:r>
            <a:rPr lang="en-CA" sz="2000" dirty="0"/>
            <a:t>Since the inception of the program in 1938, there have been 1,764 Amelia Earhart Fellowships, totaling More than US$11.9 million, given to 1,335 women from 79 countries.</a:t>
          </a:r>
          <a:endParaRPr lang="en-US" sz="2000" dirty="0"/>
        </a:p>
      </dgm:t>
    </dgm:pt>
    <dgm:pt modelId="{A6F0BCBF-A9A7-450B-AE6D-C3B25068B2A4}" type="parTrans" cxnId="{D615D43D-A03D-483E-BB9D-F37EA1602359}">
      <dgm:prSet/>
      <dgm:spPr/>
      <dgm:t>
        <a:bodyPr/>
        <a:lstStyle/>
        <a:p>
          <a:endParaRPr lang="en-US"/>
        </a:p>
      </dgm:t>
    </dgm:pt>
    <dgm:pt modelId="{ECA2CF0F-34A5-43D1-B8A5-A18E39DD80D8}" type="sibTrans" cxnId="{D615D43D-A03D-483E-BB9D-F37EA1602359}">
      <dgm:prSet/>
      <dgm:spPr/>
      <dgm:t>
        <a:bodyPr/>
        <a:lstStyle/>
        <a:p>
          <a:endParaRPr lang="en-US"/>
        </a:p>
      </dgm:t>
    </dgm:pt>
    <dgm:pt modelId="{9DEEE0EA-15AE-4483-A808-326C0806D5C8}" type="pres">
      <dgm:prSet presAssocID="{141756C7-345D-4950-9A38-D5E5F62B2CEF}" presName="root" presStyleCnt="0">
        <dgm:presLayoutVars>
          <dgm:dir/>
          <dgm:resizeHandles val="exact"/>
        </dgm:presLayoutVars>
      </dgm:prSet>
      <dgm:spPr/>
    </dgm:pt>
    <dgm:pt modelId="{125FAA3B-F7BC-4B00-99FA-1DC1E5F27EFC}" type="pres">
      <dgm:prSet presAssocID="{71F45509-5339-490F-9E78-FE21044D77D4}" presName="compNode" presStyleCnt="0"/>
      <dgm:spPr/>
    </dgm:pt>
    <dgm:pt modelId="{D53D37A8-0CAE-414A-BD80-B28DEF1BA8A3}" type="pres">
      <dgm:prSet presAssocID="{71F45509-5339-490F-9E78-FE21044D77D4}" presName="iconRect" presStyleLbl="node1" presStyleIdx="0" presStyleCnt="2" custLinFactNeighborY="-64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stronaut"/>
        </a:ext>
      </dgm:extLst>
    </dgm:pt>
    <dgm:pt modelId="{C3B45E10-7526-43F1-A49D-F174308BE1C9}" type="pres">
      <dgm:prSet presAssocID="{71F45509-5339-490F-9E78-FE21044D77D4}" presName="iconSpace" presStyleCnt="0"/>
      <dgm:spPr/>
    </dgm:pt>
    <dgm:pt modelId="{09586B49-753D-4B44-B032-C6B2CFEE41AC}" type="pres">
      <dgm:prSet presAssocID="{71F45509-5339-490F-9E78-FE21044D77D4}" presName="parTx" presStyleLbl="revTx" presStyleIdx="0" presStyleCnt="4" custLinFactNeighborX="-307" custLinFactNeighborY="-63422">
        <dgm:presLayoutVars>
          <dgm:chMax val="0"/>
          <dgm:chPref val="0"/>
        </dgm:presLayoutVars>
      </dgm:prSet>
      <dgm:spPr/>
    </dgm:pt>
    <dgm:pt modelId="{AC632425-B8B6-4A28-BA04-A3911F199C40}" type="pres">
      <dgm:prSet presAssocID="{71F45509-5339-490F-9E78-FE21044D77D4}" presName="txSpace" presStyleCnt="0"/>
      <dgm:spPr/>
    </dgm:pt>
    <dgm:pt modelId="{508E7959-07CA-441E-9B40-44F8DBC185CA}" type="pres">
      <dgm:prSet presAssocID="{71F45509-5339-490F-9E78-FE21044D77D4}" presName="desTx" presStyleLbl="revTx" presStyleIdx="1" presStyleCnt="4" custLinFactNeighborX="-1534" custLinFactNeighborY="-16736">
        <dgm:presLayoutVars/>
      </dgm:prSet>
      <dgm:spPr/>
    </dgm:pt>
    <dgm:pt modelId="{AC36BF1B-9F9D-497A-91B7-F6EED190D57C}" type="pres">
      <dgm:prSet presAssocID="{A615E645-456C-41AB-8AA2-25FD7A5EAC4E}" presName="sibTrans" presStyleCnt="0"/>
      <dgm:spPr/>
    </dgm:pt>
    <dgm:pt modelId="{DB487231-C018-4C65-8278-EF43B6A19A01}" type="pres">
      <dgm:prSet presAssocID="{C0D89FE3-13DE-44F7-9196-4B03C6727032}" presName="compNode" presStyleCnt="0"/>
      <dgm:spPr/>
    </dgm:pt>
    <dgm:pt modelId="{BDBA8663-6CB1-4E8F-8B85-9E6B5EB71551}" type="pres">
      <dgm:prSet presAssocID="{C0D89FE3-13DE-44F7-9196-4B03C6727032}" presName="iconRect" presStyleLbl="node1" presStyleIdx="1" presStyleCnt="2" custLinFactNeighborY="-101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93E0469-EC5C-4498-8868-753CB6C51183}" type="pres">
      <dgm:prSet presAssocID="{C0D89FE3-13DE-44F7-9196-4B03C6727032}" presName="iconSpace" presStyleCnt="0"/>
      <dgm:spPr/>
    </dgm:pt>
    <dgm:pt modelId="{52E222D5-1AAB-442C-9D74-8D4C85BA9C80}" type="pres">
      <dgm:prSet presAssocID="{C0D89FE3-13DE-44F7-9196-4B03C6727032}" presName="parTx" presStyleLbl="revTx" presStyleIdx="2" presStyleCnt="4" custLinFactNeighborX="-920" custLinFactNeighborY="-50806">
        <dgm:presLayoutVars>
          <dgm:chMax val="0"/>
          <dgm:chPref val="0"/>
        </dgm:presLayoutVars>
      </dgm:prSet>
      <dgm:spPr/>
    </dgm:pt>
    <dgm:pt modelId="{4360F359-0141-4987-BCA4-A2BD256FF551}" type="pres">
      <dgm:prSet presAssocID="{C0D89FE3-13DE-44F7-9196-4B03C6727032}" presName="txSpace" presStyleCnt="0"/>
      <dgm:spPr/>
    </dgm:pt>
    <dgm:pt modelId="{1C3AE0E1-62EC-4EED-9E44-463F8080B971}" type="pres">
      <dgm:prSet presAssocID="{C0D89FE3-13DE-44F7-9196-4B03C6727032}" presName="desTx" presStyleLbl="revTx" presStyleIdx="3" presStyleCnt="4" custScaleX="101950" custScaleY="120973">
        <dgm:presLayoutVars/>
      </dgm:prSet>
      <dgm:spPr/>
    </dgm:pt>
  </dgm:ptLst>
  <dgm:cxnLst>
    <dgm:cxn modelId="{56799209-AAA2-5743-8636-AF15B688C91A}" type="presOf" srcId="{71F45509-5339-490F-9E78-FE21044D77D4}" destId="{09586B49-753D-4B44-B032-C6B2CFEE41AC}" srcOrd="0" destOrd="0" presId="urn:microsoft.com/office/officeart/2018/5/layout/CenteredIconLabelDescriptionList"/>
    <dgm:cxn modelId="{7E6C6D0C-80AD-024C-87DB-1E249131492B}" type="presOf" srcId="{C0D89FE3-13DE-44F7-9196-4B03C6727032}" destId="{52E222D5-1AAB-442C-9D74-8D4C85BA9C80}" srcOrd="0" destOrd="0" presId="urn:microsoft.com/office/officeart/2018/5/layout/CenteredIconLabelDescriptionList"/>
    <dgm:cxn modelId="{350C5720-732F-4336-BD0C-7E2D065EDD97}" srcId="{141756C7-345D-4950-9A38-D5E5F62B2CEF}" destId="{C0D89FE3-13DE-44F7-9196-4B03C6727032}" srcOrd="1" destOrd="0" parTransId="{32FD4DD8-4A1C-46E1-8271-CA9952C7D0BB}" sibTransId="{1C7A1897-BF26-44F9-96C4-6299D0D3C194}"/>
    <dgm:cxn modelId="{D615D43D-A03D-483E-BB9D-F37EA1602359}" srcId="{C0D89FE3-13DE-44F7-9196-4B03C6727032}" destId="{27F4DB79-7805-46EF-9E38-4D8E0AF54AE5}" srcOrd="0" destOrd="0" parTransId="{A6F0BCBF-A9A7-450B-AE6D-C3B25068B2A4}" sibTransId="{ECA2CF0F-34A5-43D1-B8A5-A18E39DD80D8}"/>
    <dgm:cxn modelId="{4AC47747-30EB-E142-91CF-737A952894FB}" type="presOf" srcId="{141756C7-345D-4950-9A38-D5E5F62B2CEF}" destId="{9DEEE0EA-15AE-4483-A808-326C0806D5C8}" srcOrd="0" destOrd="0" presId="urn:microsoft.com/office/officeart/2018/5/layout/CenteredIconLabelDescriptionList"/>
    <dgm:cxn modelId="{3168944B-43AD-47E3-A201-511942A81B7D}" srcId="{141756C7-345D-4950-9A38-D5E5F62B2CEF}" destId="{71F45509-5339-490F-9E78-FE21044D77D4}" srcOrd="0" destOrd="0" parTransId="{3A07B120-AE3B-469D-BAE7-A70690C78177}" sibTransId="{A615E645-456C-41AB-8AA2-25FD7A5EAC4E}"/>
    <dgm:cxn modelId="{E16B2D86-479F-9645-9A57-2E9D02569EF9}" type="presOf" srcId="{27F4DB79-7805-46EF-9E38-4D8E0AF54AE5}" destId="{1C3AE0E1-62EC-4EED-9E44-463F8080B971}" srcOrd="0" destOrd="0" presId="urn:microsoft.com/office/officeart/2018/5/layout/CenteredIconLabelDescriptionList"/>
    <dgm:cxn modelId="{EFF694CA-751B-4B7F-AB0A-7708BA192F8F}" srcId="{71F45509-5339-490F-9E78-FE21044D77D4}" destId="{BCC48AF8-B599-4745-BD18-1C83755D8F91}" srcOrd="0" destOrd="0" parTransId="{537668D9-31C0-49D5-9A6A-A747B6E33D1A}" sibTransId="{AD3A7253-6852-42C9-8B15-DBB15EBCA0EB}"/>
    <dgm:cxn modelId="{FAA1A4D1-F4EF-0F46-B0BD-ED5FB12CB59E}" type="presOf" srcId="{BCC48AF8-B599-4745-BD18-1C83755D8F91}" destId="{508E7959-07CA-441E-9B40-44F8DBC185CA}" srcOrd="0" destOrd="0" presId="urn:microsoft.com/office/officeart/2018/5/layout/CenteredIconLabelDescriptionList"/>
    <dgm:cxn modelId="{A4D58F30-EF04-8C46-AE6F-06F07D65B523}" type="presParOf" srcId="{9DEEE0EA-15AE-4483-A808-326C0806D5C8}" destId="{125FAA3B-F7BC-4B00-99FA-1DC1E5F27EFC}" srcOrd="0" destOrd="0" presId="urn:microsoft.com/office/officeart/2018/5/layout/CenteredIconLabelDescriptionList"/>
    <dgm:cxn modelId="{F6728722-6825-BD44-BCD8-0FB29CF8110D}" type="presParOf" srcId="{125FAA3B-F7BC-4B00-99FA-1DC1E5F27EFC}" destId="{D53D37A8-0CAE-414A-BD80-B28DEF1BA8A3}" srcOrd="0" destOrd="0" presId="urn:microsoft.com/office/officeart/2018/5/layout/CenteredIconLabelDescriptionList"/>
    <dgm:cxn modelId="{5C6657DC-1B67-124B-BC83-F5CAB23DAAE8}" type="presParOf" srcId="{125FAA3B-F7BC-4B00-99FA-1DC1E5F27EFC}" destId="{C3B45E10-7526-43F1-A49D-F174308BE1C9}" srcOrd="1" destOrd="0" presId="urn:microsoft.com/office/officeart/2018/5/layout/CenteredIconLabelDescriptionList"/>
    <dgm:cxn modelId="{63ED5FEB-2718-F744-8D37-8EC9EEE7526A}" type="presParOf" srcId="{125FAA3B-F7BC-4B00-99FA-1DC1E5F27EFC}" destId="{09586B49-753D-4B44-B032-C6B2CFEE41AC}" srcOrd="2" destOrd="0" presId="urn:microsoft.com/office/officeart/2018/5/layout/CenteredIconLabelDescriptionList"/>
    <dgm:cxn modelId="{EBBC64E5-D4DD-0744-86DE-874C5BBF4591}" type="presParOf" srcId="{125FAA3B-F7BC-4B00-99FA-1DC1E5F27EFC}" destId="{AC632425-B8B6-4A28-BA04-A3911F199C40}" srcOrd="3" destOrd="0" presId="urn:microsoft.com/office/officeart/2018/5/layout/CenteredIconLabelDescriptionList"/>
    <dgm:cxn modelId="{9E5E9BA2-108A-334A-A92A-92ACF2595A4C}" type="presParOf" srcId="{125FAA3B-F7BC-4B00-99FA-1DC1E5F27EFC}" destId="{508E7959-07CA-441E-9B40-44F8DBC185CA}" srcOrd="4" destOrd="0" presId="urn:microsoft.com/office/officeart/2018/5/layout/CenteredIconLabelDescriptionList"/>
    <dgm:cxn modelId="{68B65637-34B3-2740-AECB-E69B539791B0}" type="presParOf" srcId="{9DEEE0EA-15AE-4483-A808-326C0806D5C8}" destId="{AC36BF1B-9F9D-497A-91B7-F6EED190D57C}" srcOrd="1" destOrd="0" presId="urn:microsoft.com/office/officeart/2018/5/layout/CenteredIconLabelDescriptionList"/>
    <dgm:cxn modelId="{9901076F-DCA9-D44E-9F53-6BA58C273485}" type="presParOf" srcId="{9DEEE0EA-15AE-4483-A808-326C0806D5C8}" destId="{DB487231-C018-4C65-8278-EF43B6A19A01}" srcOrd="2" destOrd="0" presId="urn:microsoft.com/office/officeart/2018/5/layout/CenteredIconLabelDescriptionList"/>
    <dgm:cxn modelId="{74455E59-AA7A-1543-88F4-31DC41FEC5D8}" type="presParOf" srcId="{DB487231-C018-4C65-8278-EF43B6A19A01}" destId="{BDBA8663-6CB1-4E8F-8B85-9E6B5EB71551}" srcOrd="0" destOrd="0" presId="urn:microsoft.com/office/officeart/2018/5/layout/CenteredIconLabelDescriptionList"/>
    <dgm:cxn modelId="{9135D78E-41E0-224C-AD5B-598EC720C139}" type="presParOf" srcId="{DB487231-C018-4C65-8278-EF43B6A19A01}" destId="{D93E0469-EC5C-4498-8868-753CB6C51183}" srcOrd="1" destOrd="0" presId="urn:microsoft.com/office/officeart/2018/5/layout/CenteredIconLabelDescriptionList"/>
    <dgm:cxn modelId="{D31CF01D-935C-964C-8726-4C146C7AC3C7}" type="presParOf" srcId="{DB487231-C018-4C65-8278-EF43B6A19A01}" destId="{52E222D5-1AAB-442C-9D74-8D4C85BA9C80}" srcOrd="2" destOrd="0" presId="urn:microsoft.com/office/officeart/2018/5/layout/CenteredIconLabelDescriptionList"/>
    <dgm:cxn modelId="{B678911C-CF70-9B40-AB48-BBDCA9FCBD6B}" type="presParOf" srcId="{DB487231-C018-4C65-8278-EF43B6A19A01}" destId="{4360F359-0141-4987-BCA4-A2BD256FF551}" srcOrd="3" destOrd="0" presId="urn:microsoft.com/office/officeart/2018/5/layout/CenteredIconLabelDescriptionList"/>
    <dgm:cxn modelId="{232D79B1-9F03-944E-AB40-B22D7FA51B72}" type="presParOf" srcId="{DB487231-C018-4C65-8278-EF43B6A19A01}" destId="{1C3AE0E1-62EC-4EED-9E44-463F8080B97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DB17-EBC5-9541-89C4-44CCEBB71169}">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4C7C7-3186-8B43-8C93-EC9AC616094F}">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Beyond Amelia’s accomplishments as a pilot, she wanted to make a statement about the role and worth of women’s ability to contribute to society </a:t>
          </a:r>
          <a:endParaRPr lang="en-US" sz="2600" kern="1200"/>
        </a:p>
      </dsp:txBody>
      <dsp:txXfrm>
        <a:off x="585701" y="1067340"/>
        <a:ext cx="4337991" cy="2693452"/>
      </dsp:txXfrm>
    </dsp:sp>
    <dsp:sp modelId="{99DF277B-098D-3945-8075-5168791F2ECD}">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AEC86-93D3-0E4F-AA54-99965B5162DE}">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She dedicated much of her life to prove that women could excel in their chosen professions just like men and have equal value.</a:t>
          </a:r>
          <a:endParaRPr lang="en-US" sz="2600" kern="1200"/>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176E-69DC-7B42-A067-AA451F6ED1B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DB6D6-DB78-844D-83E7-AB966406D73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i="0" kern="1200"/>
            <a:t>Earhart accepted a position as associate editor at </a:t>
          </a:r>
          <a:r>
            <a:rPr lang="en-CA" sz="2400" b="0" i="1" kern="1200">
              <a:hlinkClick xmlns:r="http://schemas.openxmlformats.org/officeDocument/2006/relationships" r:id="rId1"/>
            </a:rPr>
            <a:t>Cosmopolitan</a:t>
          </a:r>
          <a:r>
            <a:rPr lang="en-CA" sz="2400" b="0" i="0" kern="1200"/>
            <a:t> and used it to campaign for greater public acceptance of aviation, especially focusing on the role of women entering the field</a:t>
          </a:r>
          <a:endParaRPr lang="en-US" sz="2400" kern="1200"/>
        </a:p>
      </dsp:txBody>
      <dsp:txXfrm>
        <a:off x="696297" y="538547"/>
        <a:ext cx="4171627" cy="2590157"/>
      </dsp:txXfrm>
    </dsp:sp>
    <dsp:sp modelId="{6330C7F5-AAD9-FC4C-954A-C14D33A7AC9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43574-60B2-3647-A226-720B7FF5F2A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i="0" kern="1200" dirty="0"/>
            <a:t>In 1934, Earhart interceded on behalf of </a:t>
          </a:r>
          <a:r>
            <a:rPr lang="en-CA" sz="2400" b="0" i="0" kern="1200" dirty="0">
              <a:hlinkClick xmlns:r="http://schemas.openxmlformats.org/officeDocument/2006/relationships" r:id="rId2"/>
            </a:rPr>
            <a:t>Isabel Ebel</a:t>
          </a:r>
          <a:r>
            <a:rPr lang="en-CA" sz="2400" b="0" i="0" kern="1200" dirty="0"/>
            <a:t>, who had helped Earhart in 1932, to be accepted as the first woman student of aeronautical engineering at </a:t>
          </a:r>
          <a:r>
            <a:rPr lang="en-CA" sz="2400" b="0" i="0" kern="1200" dirty="0">
              <a:hlinkClick xmlns:r="http://schemas.openxmlformats.org/officeDocument/2006/relationships" r:id="rId3"/>
            </a:rPr>
            <a:t>New York University</a:t>
          </a:r>
          <a:r>
            <a:rPr lang="en-CA" sz="2400" b="0" i="0" kern="1200" dirty="0"/>
            <a:t> (NYU).</a:t>
          </a:r>
          <a:endParaRPr lang="en-US" sz="2400" kern="1200" dirty="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D37A8-0CAE-414A-BD80-B28DEF1BA8A3}">
      <dsp:nvSpPr>
        <dsp:cNvPr id="0" name=""/>
        <dsp:cNvSpPr/>
      </dsp:nvSpPr>
      <dsp:spPr>
        <a:xfrm>
          <a:off x="1917107" y="21034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586B49-753D-4B44-B032-C6B2CFEE41AC}">
      <dsp:nvSpPr>
        <dsp:cNvPr id="0" name=""/>
        <dsp:cNvSpPr/>
      </dsp:nvSpPr>
      <dsp:spPr>
        <a:xfrm>
          <a:off x="499845" y="157953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CA" sz="3600" kern="1200" dirty="0"/>
            <a:t>Purpose</a:t>
          </a:r>
          <a:endParaRPr lang="en-US" sz="3600" kern="1200" dirty="0"/>
        </a:p>
      </dsp:txBody>
      <dsp:txXfrm>
        <a:off x="499845" y="1579532"/>
        <a:ext cx="4320000" cy="648000"/>
      </dsp:txXfrm>
    </dsp:sp>
    <dsp:sp modelId="{508E7959-07CA-441E-9B40-44F8DBC185CA}">
      <dsp:nvSpPr>
        <dsp:cNvPr id="0" name=""/>
        <dsp:cNvSpPr/>
      </dsp:nvSpPr>
      <dsp:spPr>
        <a:xfrm>
          <a:off x="446839" y="2456940"/>
          <a:ext cx="4320000" cy="1559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t>To empower women through encouragement and financial support of women pursuing Ph.D./doctoral degrees in aerospace engineering or space sciences.</a:t>
          </a:r>
          <a:endParaRPr lang="en-US" sz="2000" kern="1200" dirty="0"/>
        </a:p>
      </dsp:txBody>
      <dsp:txXfrm>
        <a:off x="446839" y="2456940"/>
        <a:ext cx="4320000" cy="1559226"/>
      </dsp:txXfrm>
    </dsp:sp>
    <dsp:sp modelId="{BDBA8663-6CB1-4E8F-8B85-9E6B5EB71551}">
      <dsp:nvSpPr>
        <dsp:cNvPr id="0" name=""/>
        <dsp:cNvSpPr/>
      </dsp:nvSpPr>
      <dsp:spPr>
        <a:xfrm>
          <a:off x="7035228" y="7277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E222D5-1AAB-442C-9D74-8D4C85BA9C80}">
      <dsp:nvSpPr>
        <dsp:cNvPr id="0" name=""/>
        <dsp:cNvSpPr/>
      </dsp:nvSpPr>
      <dsp:spPr>
        <a:xfrm>
          <a:off x="5591483" y="157952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CA" sz="3600" kern="1200" dirty="0"/>
            <a:t>Program Statistics</a:t>
          </a:r>
          <a:endParaRPr lang="en-US" sz="3600" kern="1200" dirty="0"/>
        </a:p>
      </dsp:txBody>
      <dsp:txXfrm>
        <a:off x="5591483" y="1579529"/>
        <a:ext cx="4320000" cy="648000"/>
      </dsp:txXfrm>
    </dsp:sp>
    <dsp:sp modelId="{1C3AE0E1-62EC-4EED-9E44-463F8080B971}">
      <dsp:nvSpPr>
        <dsp:cNvPr id="0" name=""/>
        <dsp:cNvSpPr/>
      </dsp:nvSpPr>
      <dsp:spPr>
        <a:xfrm>
          <a:off x="5589107" y="2472630"/>
          <a:ext cx="4404240" cy="188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t>Since the inception of the program in 1938, there have been 1,764 Amelia Earhart Fellowships, totaling More than US$11.9 million, given to 1,335 women from 79 countries.</a:t>
          </a:r>
          <a:endParaRPr lang="en-US" sz="2000" kern="1200" dirty="0"/>
        </a:p>
      </dsp:txBody>
      <dsp:txXfrm>
        <a:off x="5589107" y="2472630"/>
        <a:ext cx="4404240" cy="18862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AB615-9FD2-B545-86BC-38DEF8F716A0}"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39C16-C892-854B-AD38-236F15FE5807}" type="slidenum">
              <a:rPr lang="en-US" smtClean="0"/>
              <a:t>‹#›</a:t>
            </a:fld>
            <a:endParaRPr lang="en-US"/>
          </a:p>
        </p:txBody>
      </p:sp>
    </p:spTree>
    <p:extLst>
      <p:ext uri="{BB962C8B-B14F-4D97-AF65-F5344CB8AC3E}">
        <p14:creationId xmlns:p14="http://schemas.microsoft.com/office/powerpoint/2010/main" val="106381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1</a:t>
            </a:fld>
            <a:endParaRPr lang="en-US"/>
          </a:p>
        </p:txBody>
      </p:sp>
    </p:spTree>
    <p:extLst>
      <p:ext uri="{BB962C8B-B14F-4D97-AF65-F5344CB8AC3E}">
        <p14:creationId xmlns:p14="http://schemas.microsoft.com/office/powerpoint/2010/main" val="344493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17</a:t>
            </a:fld>
            <a:endParaRPr lang="en-US"/>
          </a:p>
        </p:txBody>
      </p:sp>
    </p:spTree>
    <p:extLst>
      <p:ext uri="{BB962C8B-B14F-4D97-AF65-F5344CB8AC3E}">
        <p14:creationId xmlns:p14="http://schemas.microsoft.com/office/powerpoint/2010/main" val="306909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19</a:t>
            </a:fld>
            <a:endParaRPr lang="en-US"/>
          </a:p>
        </p:txBody>
      </p:sp>
    </p:spTree>
    <p:extLst>
      <p:ext uri="{BB962C8B-B14F-4D97-AF65-F5344CB8AC3E}">
        <p14:creationId xmlns:p14="http://schemas.microsoft.com/office/powerpoint/2010/main" val="223608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20</a:t>
            </a:fld>
            <a:endParaRPr lang="en-US"/>
          </a:p>
        </p:txBody>
      </p:sp>
    </p:spTree>
    <p:extLst>
      <p:ext uri="{BB962C8B-B14F-4D97-AF65-F5344CB8AC3E}">
        <p14:creationId xmlns:p14="http://schemas.microsoft.com/office/powerpoint/2010/main" val="108894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21</a:t>
            </a:fld>
            <a:endParaRPr lang="en-US"/>
          </a:p>
        </p:txBody>
      </p:sp>
    </p:spTree>
    <p:extLst>
      <p:ext uri="{BB962C8B-B14F-4D97-AF65-F5344CB8AC3E}">
        <p14:creationId xmlns:p14="http://schemas.microsoft.com/office/powerpoint/2010/main" val="293483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22</a:t>
            </a:fld>
            <a:endParaRPr lang="en-US"/>
          </a:p>
        </p:txBody>
      </p:sp>
    </p:spTree>
    <p:extLst>
      <p:ext uri="{BB962C8B-B14F-4D97-AF65-F5344CB8AC3E}">
        <p14:creationId xmlns:p14="http://schemas.microsoft.com/office/powerpoint/2010/main" val="424017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strength of her achievements, Amelia became famous, working with George Putnam whom she later married. Amelia used her fame to promote the idea that women could be active participants in non-traditional professions.</a:t>
            </a:r>
          </a:p>
        </p:txBody>
      </p:sp>
      <p:sp>
        <p:nvSpPr>
          <p:cNvPr id="4" name="Slide Number Placeholder 3"/>
          <p:cNvSpPr>
            <a:spLocks noGrp="1"/>
          </p:cNvSpPr>
          <p:nvPr>
            <p:ph type="sldNum" sz="quarter" idx="5"/>
          </p:nvPr>
        </p:nvSpPr>
        <p:spPr/>
        <p:txBody>
          <a:bodyPr/>
          <a:lstStyle/>
          <a:p>
            <a:fld id="{46539C16-C892-854B-AD38-236F15FE5807}" type="slidenum">
              <a:rPr lang="en-US" smtClean="0"/>
              <a:t>7</a:t>
            </a:fld>
            <a:endParaRPr lang="en-US"/>
          </a:p>
        </p:txBody>
      </p:sp>
    </p:spTree>
    <p:extLst>
      <p:ext uri="{BB962C8B-B14F-4D97-AF65-F5344CB8AC3E}">
        <p14:creationId xmlns:p14="http://schemas.microsoft.com/office/powerpoint/2010/main" val="114637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8</a:t>
            </a:fld>
            <a:endParaRPr lang="en-US"/>
          </a:p>
        </p:txBody>
      </p:sp>
    </p:spTree>
    <p:extLst>
      <p:ext uri="{BB962C8B-B14F-4D97-AF65-F5344CB8AC3E}">
        <p14:creationId xmlns:p14="http://schemas.microsoft.com/office/powerpoint/2010/main" val="15874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6BF3C8-BD08-A048-866E-0CBBC64180BD}" type="slidenum">
              <a:rPr lang="en-US" smtClean="0"/>
              <a:t>10</a:t>
            </a:fld>
            <a:endParaRPr lang="en-US"/>
          </a:p>
        </p:txBody>
      </p:sp>
    </p:spTree>
    <p:extLst>
      <p:ext uri="{BB962C8B-B14F-4D97-AF65-F5344CB8AC3E}">
        <p14:creationId xmlns:p14="http://schemas.microsoft.com/office/powerpoint/2010/main" val="403558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847C-FABB-38F9-B1F2-D72AEB9DE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F18EF-2D4C-DACE-1CFD-AF375615F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BE797-90D4-9C4C-661C-FF86CCE0A1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098965-8D35-5B45-3D8A-282DDD352EC9}"/>
              </a:ext>
            </a:extLst>
          </p:cNvPr>
          <p:cNvSpPr>
            <a:spLocks noGrp="1"/>
          </p:cNvSpPr>
          <p:nvPr>
            <p:ph type="sldNum" sz="quarter" idx="5"/>
          </p:nvPr>
        </p:nvSpPr>
        <p:spPr/>
        <p:txBody>
          <a:bodyPr/>
          <a:lstStyle/>
          <a:p>
            <a:fld id="{DF6BF3C8-BD08-A048-866E-0CBBC64180BD}" type="slidenum">
              <a:rPr lang="en-US" smtClean="0"/>
              <a:t>12</a:t>
            </a:fld>
            <a:endParaRPr lang="en-US"/>
          </a:p>
        </p:txBody>
      </p:sp>
    </p:spTree>
    <p:extLst>
      <p:ext uri="{BB962C8B-B14F-4D97-AF65-F5344CB8AC3E}">
        <p14:creationId xmlns:p14="http://schemas.microsoft.com/office/powerpoint/2010/main" val="302195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Today, as evidence of the increasing numbers of women in aerospace engineering or space sciences, the challenge for Zonta is choosing the most promising women from among the many qualified applicants.</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13</a:t>
            </a:fld>
            <a:endParaRPr lang="en-US"/>
          </a:p>
        </p:txBody>
      </p:sp>
    </p:spTree>
    <p:extLst>
      <p:ext uri="{BB962C8B-B14F-4D97-AF65-F5344CB8AC3E}">
        <p14:creationId xmlns:p14="http://schemas.microsoft.com/office/powerpoint/2010/main" val="341384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6ACE-2121-954C-9965-5D6602B4C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14E04-51A9-1613-69FF-83A92C2A4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16D1E-C617-2592-2022-2E37D029E8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Today, as evidence of the increasing numbers of women in aerospace engineering or space sciences, the challenge for Zonta is choosing the most promising women from among the many qualified applicants.</a:t>
            </a:r>
            <a:endParaRPr lang="en-US" dirty="0"/>
          </a:p>
        </p:txBody>
      </p:sp>
      <p:sp>
        <p:nvSpPr>
          <p:cNvPr id="4" name="Slide Number Placeholder 3">
            <a:extLst>
              <a:ext uri="{FF2B5EF4-FFF2-40B4-BE49-F238E27FC236}">
                <a16:creationId xmlns:a16="http://schemas.microsoft.com/office/drawing/2014/main" id="{F0E42DF6-6F86-3C51-68E0-0657E95E50A1}"/>
              </a:ext>
            </a:extLst>
          </p:cNvPr>
          <p:cNvSpPr>
            <a:spLocks noGrp="1"/>
          </p:cNvSpPr>
          <p:nvPr>
            <p:ph type="sldNum" sz="quarter" idx="5"/>
          </p:nvPr>
        </p:nvSpPr>
        <p:spPr/>
        <p:txBody>
          <a:bodyPr/>
          <a:lstStyle/>
          <a:p>
            <a:fld id="{DF6BF3C8-BD08-A048-866E-0CBBC64180BD}" type="slidenum">
              <a:rPr lang="en-US" smtClean="0"/>
              <a:t>14</a:t>
            </a:fld>
            <a:endParaRPr lang="en-US"/>
          </a:p>
        </p:txBody>
      </p:sp>
    </p:spTree>
    <p:extLst>
      <p:ext uri="{BB962C8B-B14F-4D97-AF65-F5344CB8AC3E}">
        <p14:creationId xmlns:p14="http://schemas.microsoft.com/office/powerpoint/2010/main" val="410853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latin typeface="Lato" panose="020F0502020204030203" pitchFamily="34" charset="0"/>
                <a:ea typeface="Lato" panose="020F0502020204030203" pitchFamily="34" charset="0"/>
                <a:cs typeface="Lato" panose="020F0502020204030203" pitchFamily="34" charset="0"/>
              </a:rPr>
              <a:t>Zonta’s</a:t>
            </a:r>
            <a:r>
              <a:rPr lang="en-US" b="0" dirty="0">
                <a:latin typeface="Lato" panose="020F0502020204030203" pitchFamily="34" charset="0"/>
                <a:ea typeface="Lato" panose="020F0502020204030203" pitchFamily="34" charset="0"/>
                <a:cs typeface="Lato" panose="020F0502020204030203" pitchFamily="34" charset="0"/>
              </a:rPr>
              <a:t> longest-running program:  Currently 30 fellowships awarded each year: $10,000 </a:t>
            </a:r>
            <a:r>
              <a:rPr lang="en-US" b="0" dirty="0" err="1">
                <a:latin typeface="Lato" panose="020F0502020204030203" pitchFamily="34" charset="0"/>
                <a:ea typeface="Lato" panose="020F0502020204030203" pitchFamily="34" charset="0"/>
                <a:cs typeface="Lato" panose="020F0502020204030203" pitchFamily="34" charset="0"/>
              </a:rPr>
              <a:t>US;Alumnae</a:t>
            </a:r>
            <a:r>
              <a:rPr lang="en-US" b="0" dirty="0">
                <a:latin typeface="Lato" panose="020F0502020204030203" pitchFamily="34" charset="0"/>
                <a:ea typeface="Lato" panose="020F0502020204030203" pitchFamily="34" charset="0"/>
                <a:cs typeface="Lato" panose="020F0502020204030203" pitchFamily="34" charset="0"/>
              </a:rPr>
              <a:t> have gone on to become astronauts, aerospace engineers, professors, CEOs, university presidents, senior managers at NASA….</a:t>
            </a:r>
          </a:p>
          <a:p>
            <a:r>
              <a:rPr lang="en-US" b="0" dirty="0">
                <a:latin typeface="Lato" panose="020F0502020204030203" pitchFamily="34" charset="0"/>
                <a:ea typeface="Lato" panose="020F0502020204030203" pitchFamily="34" charset="0"/>
                <a:cs typeface="Lato" panose="020F0502020204030203" pitchFamily="34" charset="0"/>
              </a:rPr>
              <a:t>Enables women to move beyond constraints of their birth to study at an advanced level abroad</a:t>
            </a:r>
          </a:p>
          <a:p>
            <a:r>
              <a:rPr lang="en-US" dirty="0"/>
              <a:t>Up to end of 2023 total: </a:t>
            </a:r>
            <a:r>
              <a:rPr lang="en-CA" b="0" i="0" u="none" strike="noStrike" dirty="0">
                <a:solidFill>
                  <a:srgbClr val="333333"/>
                </a:solidFill>
                <a:effectLst/>
                <a:highlight>
                  <a:srgbClr val="FFFFFF"/>
                </a:highlight>
                <a:latin typeface="Lato" panose="020F0502020204030203" pitchFamily="34" charset="0"/>
              </a:rPr>
              <a:t>US$11.6 million,</a:t>
            </a:r>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15</a:t>
            </a:fld>
            <a:endParaRPr lang="en-US"/>
          </a:p>
        </p:txBody>
      </p:sp>
    </p:spTree>
    <p:extLst>
      <p:ext uri="{BB962C8B-B14F-4D97-AF65-F5344CB8AC3E}">
        <p14:creationId xmlns:p14="http://schemas.microsoft.com/office/powerpoint/2010/main" val="157782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39C16-C892-854B-AD38-236F15FE5807}" type="slidenum">
              <a:rPr lang="en-US" smtClean="0"/>
              <a:t>16</a:t>
            </a:fld>
            <a:endParaRPr lang="en-US"/>
          </a:p>
        </p:txBody>
      </p:sp>
    </p:spTree>
    <p:extLst>
      <p:ext uri="{BB962C8B-B14F-4D97-AF65-F5344CB8AC3E}">
        <p14:creationId xmlns:p14="http://schemas.microsoft.com/office/powerpoint/2010/main" val="310572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2C9C-C723-8605-C130-22FF0B174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92C07B-297D-A3F1-7C9D-C13D30706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713B90-CBAA-BFE6-0232-D5855505A323}"/>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480E0742-2148-C416-6660-12A075FD8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A104B-6E46-7707-7A44-92FC22A9665B}"/>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151743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1EB9-D9A6-425F-EED4-7B5377EF51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885E6-2EBC-690A-2EB6-FCC0D5752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2EE6C-DE8B-F1CA-A842-7242B794CF5C}"/>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605C1078-B95D-D69F-3301-F1DBCA1E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E056A-922D-D4DE-1204-344EC2E9D8EF}"/>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77396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618C4-626E-25EC-8C33-938F9FE0E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4232E-CA5C-B0AE-F6B2-52CEC0D15C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AF21D-0F57-FB5D-1B04-3A97DDF4B3B9}"/>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7312C610-7DE9-CDBD-1E52-0AA5CBF91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4CFBB-D7D0-0E73-74F1-5B26FEE862DD}"/>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48868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rgbClr val="005F7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4" name="Picture 3">
            <a:extLst>
              <a:ext uri="{FF2B5EF4-FFF2-40B4-BE49-F238E27FC236}">
                <a16:creationId xmlns:a16="http://schemas.microsoft.com/office/drawing/2014/main" id="{CF3B6572-F1DD-760B-BAF2-0C1C949F45CD}"/>
              </a:ext>
            </a:extLst>
          </p:cNvPr>
          <p:cNvPicPr>
            <a:picLocks noChangeAspect="1"/>
          </p:cNvPicPr>
          <p:nvPr userDrawn="1"/>
        </p:nvPicPr>
        <p:blipFill>
          <a:blip r:embed="rId4"/>
          <a:stretch>
            <a:fillRect/>
          </a:stretch>
        </p:blipFill>
        <p:spPr>
          <a:xfrm>
            <a:off x="7419467" y="411320"/>
            <a:ext cx="2299188" cy="2299188"/>
          </a:xfrm>
          <a:prstGeom prst="rect">
            <a:avLst/>
          </a:prstGeom>
        </p:spPr>
      </p:pic>
    </p:spTree>
    <p:extLst>
      <p:ext uri="{BB962C8B-B14F-4D97-AF65-F5344CB8AC3E}">
        <p14:creationId xmlns:p14="http://schemas.microsoft.com/office/powerpoint/2010/main" val="88950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15371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54525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A0E7-DD66-FD4D-8C0E-AE4A8E9BE7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819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368012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449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761046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380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B099-2221-B2A5-982B-29B6A0C6A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2F7EE-10B8-B898-41A5-2BA736F8D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1B1A7-4F19-609D-2643-9B1FB63C9847}"/>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9AEB43E8-4225-2EF1-C9F5-1C2DD734B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DAE50-CB22-3C1E-E00E-0A4EB6F01B70}"/>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222329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E445-F8B4-B33A-DC92-E02F7EA77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7A3E8-B792-3C18-1B3E-AD787F3B98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CE2D9-3CD7-7AB0-013E-D4F441905EA3}"/>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57E18914-8A70-284E-37F9-7EA711820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E4413-ACF2-18AD-4EC3-578BD0F89E7F}"/>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267873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981A-83CD-F7FC-5A94-33F2B0BAB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E6D47-554E-7601-9597-0B428EA8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44544A-3742-65E0-C4B0-F912CB00DE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6E4E3-561B-4979-9964-975DB9F9FC47}"/>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6" name="Footer Placeholder 5">
            <a:extLst>
              <a:ext uri="{FF2B5EF4-FFF2-40B4-BE49-F238E27FC236}">
                <a16:creationId xmlns:a16="http://schemas.microsoft.com/office/drawing/2014/main" id="{6A32793B-A931-7E4F-0C3C-4E80651FE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5C51-641E-06B1-5984-C9235E6A56EE}"/>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231498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784B-6131-CFFB-2D03-14FE21EEE1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3AADDE-C332-02B7-9FD3-F1897DB21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3DFB5-6F8D-D287-2443-50329733C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16F93-9DA0-FD5F-B81D-1F54A9412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6B9BC-4519-F94D-BA39-8DBD51CACF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754D1-C6F6-53CA-94B8-8D34DF34834A}"/>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8" name="Footer Placeholder 7">
            <a:extLst>
              <a:ext uri="{FF2B5EF4-FFF2-40B4-BE49-F238E27FC236}">
                <a16:creationId xmlns:a16="http://schemas.microsoft.com/office/drawing/2014/main" id="{AB1CB913-9C39-BC02-990E-F96B7F000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66C135-DA66-E70E-41F6-A45B95D8D987}"/>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284695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3041-ABBE-E8A5-FB06-8CAE0AF04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1D071-D9AB-40B5-EDBE-42C403C0E4D9}"/>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4" name="Footer Placeholder 3">
            <a:extLst>
              <a:ext uri="{FF2B5EF4-FFF2-40B4-BE49-F238E27FC236}">
                <a16:creationId xmlns:a16="http://schemas.microsoft.com/office/drawing/2014/main" id="{35E35DCA-498E-8249-9949-C0B91B49C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87330-5AF2-0D1A-BAAB-6B26A41013A7}"/>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77977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F75AD-4987-CD69-DCC6-2E6CEC2ABBEC}"/>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3" name="Footer Placeholder 2">
            <a:extLst>
              <a:ext uri="{FF2B5EF4-FFF2-40B4-BE49-F238E27FC236}">
                <a16:creationId xmlns:a16="http://schemas.microsoft.com/office/drawing/2014/main" id="{8D786CE0-7329-00B2-1779-7BDBD34AC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0609B0-CB7C-2313-3F4A-37D34A6C97F9}"/>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91404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C03A-9AF1-6ACD-09F2-09D8FEA4B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388346-507E-267F-04BC-AD7A58781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33625-727B-6FE9-FB4F-2301B5400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41940-C404-7740-9156-AD2100418EE7}"/>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6" name="Footer Placeholder 5">
            <a:extLst>
              <a:ext uri="{FF2B5EF4-FFF2-40B4-BE49-F238E27FC236}">
                <a16:creationId xmlns:a16="http://schemas.microsoft.com/office/drawing/2014/main" id="{C6D4440C-BB27-D859-2466-E99D8605E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8F4AB-D114-3EAA-3CF1-C8FFDD542D16}"/>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131811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1593-5487-E73D-3F37-68BB61ADE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17415-6293-9ED3-2937-17AFE26B9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BD8DCD-3293-F57C-1598-FD5F863DE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C59DD-E56C-5F66-3F2F-DCA1E26460B0}"/>
              </a:ext>
            </a:extLst>
          </p:cNvPr>
          <p:cNvSpPr>
            <a:spLocks noGrp="1"/>
          </p:cNvSpPr>
          <p:nvPr>
            <p:ph type="dt" sz="half" idx="10"/>
          </p:nvPr>
        </p:nvSpPr>
        <p:spPr/>
        <p:txBody>
          <a:bodyPr/>
          <a:lstStyle/>
          <a:p>
            <a:fld id="{DA683F3A-F95E-8F45-96D5-47C2E792E347}" type="datetimeFigureOut">
              <a:rPr lang="en-US" smtClean="0"/>
              <a:t>1/14/25</a:t>
            </a:fld>
            <a:endParaRPr lang="en-US"/>
          </a:p>
        </p:txBody>
      </p:sp>
      <p:sp>
        <p:nvSpPr>
          <p:cNvPr id="6" name="Footer Placeholder 5">
            <a:extLst>
              <a:ext uri="{FF2B5EF4-FFF2-40B4-BE49-F238E27FC236}">
                <a16:creationId xmlns:a16="http://schemas.microsoft.com/office/drawing/2014/main" id="{76D63A54-90D6-D64D-565F-583218806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77571-4C8B-7269-260B-DC11C617FCFE}"/>
              </a:ext>
            </a:extLst>
          </p:cNvPr>
          <p:cNvSpPr>
            <a:spLocks noGrp="1"/>
          </p:cNvSpPr>
          <p:nvPr>
            <p:ph type="sldNum" sz="quarter" idx="12"/>
          </p:nvPr>
        </p:nvSpPr>
        <p:spPr/>
        <p:txBody>
          <a:bodyPr/>
          <a:lstStyle/>
          <a:p>
            <a:fld id="{7FD37132-00AF-2C4A-8FD1-A12B28A9868B}" type="slidenum">
              <a:rPr lang="en-US" smtClean="0"/>
              <a:t>‹#›</a:t>
            </a:fld>
            <a:endParaRPr lang="en-US"/>
          </a:p>
        </p:txBody>
      </p:sp>
    </p:spTree>
    <p:extLst>
      <p:ext uri="{BB962C8B-B14F-4D97-AF65-F5344CB8AC3E}">
        <p14:creationId xmlns:p14="http://schemas.microsoft.com/office/powerpoint/2010/main" val="320672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645BB-4083-C28F-AAAC-9059C8270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08DB7-3291-68DE-07FD-6780749BC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5B7AE-AC2A-4E45-3086-D4FA00665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683F3A-F95E-8F45-96D5-47C2E792E347}" type="datetimeFigureOut">
              <a:rPr lang="en-US" smtClean="0"/>
              <a:t>1/14/25</a:t>
            </a:fld>
            <a:endParaRPr lang="en-US"/>
          </a:p>
        </p:txBody>
      </p:sp>
      <p:sp>
        <p:nvSpPr>
          <p:cNvPr id="5" name="Footer Placeholder 4">
            <a:extLst>
              <a:ext uri="{FF2B5EF4-FFF2-40B4-BE49-F238E27FC236}">
                <a16:creationId xmlns:a16="http://schemas.microsoft.com/office/drawing/2014/main" id="{BCC8BF5C-AF12-94E7-9724-2B183A1C49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E3B79A-8E6A-1DCA-C3A0-78D2F8F6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37132-00AF-2C4A-8FD1-A12B28A9868B}" type="slidenum">
              <a:rPr lang="en-US" smtClean="0"/>
              <a:t>‹#›</a:t>
            </a:fld>
            <a:endParaRPr lang="en-US"/>
          </a:p>
        </p:txBody>
      </p:sp>
    </p:spTree>
    <p:extLst>
      <p:ext uri="{BB962C8B-B14F-4D97-AF65-F5344CB8AC3E}">
        <p14:creationId xmlns:p14="http://schemas.microsoft.com/office/powerpoint/2010/main" val="1448163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 id="2147483686" r:id="rId16"/>
    <p:sldLayoutId id="2147483687" r:id="rId17"/>
    <p:sldLayoutId id="2147483688" r:id="rId18"/>
    <p:sldLayoutId id="214748368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tsgetproof.com/blog/women-in-stem-the-leaky-pipeline"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catalyst.org/research/women-in-science-technology-engineering-and-mathematics-stem/"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tsgetproof.com/blog/women-in-stem-the-leaky-pipelin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outdoor, person, engine&#10;&#10;Description automatically generated">
            <a:extLst>
              <a:ext uri="{FF2B5EF4-FFF2-40B4-BE49-F238E27FC236}">
                <a16:creationId xmlns:a16="http://schemas.microsoft.com/office/drawing/2014/main" id="{0ACF2570-5B22-4F5C-845D-F25319A91C95}"/>
              </a:ext>
            </a:extLst>
          </p:cNvPr>
          <p:cNvPicPr>
            <a:picLocks noGrp="1" noChangeAspect="1"/>
          </p:cNvPicPr>
          <p:nvPr>
            <p:ph type="pic" sz="quarter" idx="31"/>
          </p:nvPr>
        </p:nvPicPr>
        <p:blipFill>
          <a:blip r:embed="rId3"/>
          <a:srcRect t="10979" b="10979"/>
          <a:stretch>
            <a:fillRect/>
          </a:stretch>
        </p:blipFill>
        <p:spPr/>
      </p:pic>
      <p:sp>
        <p:nvSpPr>
          <p:cNvPr id="3" name="Title 2">
            <a:extLst>
              <a:ext uri="{FF2B5EF4-FFF2-40B4-BE49-F238E27FC236}">
                <a16:creationId xmlns:a16="http://schemas.microsoft.com/office/drawing/2014/main" id="{008307BE-BF0F-4664-8CC4-472483E61AEB}"/>
              </a:ext>
            </a:extLst>
          </p:cNvPr>
          <p:cNvSpPr>
            <a:spLocks noGrp="1"/>
          </p:cNvSpPr>
          <p:nvPr>
            <p:ph type="title"/>
          </p:nvPr>
        </p:nvSpPr>
        <p:spPr>
          <a:xfrm>
            <a:off x="5674844" y="3473200"/>
            <a:ext cx="4887139" cy="1827669"/>
          </a:xfrm>
        </p:spPr>
        <p:txBody>
          <a:bodyPr>
            <a:normAutofit fontScale="90000"/>
          </a:bodyPr>
          <a:lstStyle/>
          <a:p>
            <a:r>
              <a:rPr lang="en-US" dirty="0"/>
              <a:t>The</a:t>
            </a:r>
            <a:br>
              <a:rPr lang="en-US" dirty="0"/>
            </a:br>
            <a:r>
              <a:rPr lang="en-US" dirty="0"/>
              <a:t> Amelia Earhart Fellowship</a:t>
            </a:r>
          </a:p>
        </p:txBody>
      </p:sp>
      <p:sp>
        <p:nvSpPr>
          <p:cNvPr id="4" name="Slide Number Placeholder 3">
            <a:extLst>
              <a:ext uri="{FF2B5EF4-FFF2-40B4-BE49-F238E27FC236}">
                <a16:creationId xmlns:a16="http://schemas.microsoft.com/office/drawing/2014/main" id="{298F448B-4E2B-41E9-9E78-8E5945087E4A}"/>
              </a:ext>
            </a:extLst>
          </p:cNvPr>
          <p:cNvSpPr>
            <a:spLocks noGrp="1"/>
          </p:cNvSpPr>
          <p:nvPr>
            <p:ph type="sldNum" sz="quarter" idx="30"/>
          </p:nvPr>
        </p:nvSpPr>
        <p:spPr/>
        <p:txBody>
          <a:bodyPr/>
          <a:lstStyle/>
          <a:p>
            <a:fld id="{71D00C28-2252-7A46-BDE1-23546EACCE2C}" type="slidenum">
              <a:rPr lang="en-US" smtClean="0"/>
              <a:pPr/>
              <a:t>1</a:t>
            </a:fld>
            <a:endParaRPr lang="en-US" dirty="0"/>
          </a:p>
        </p:txBody>
      </p:sp>
    </p:spTree>
    <p:extLst>
      <p:ext uri="{BB962C8B-B14F-4D97-AF65-F5344CB8AC3E}">
        <p14:creationId xmlns:p14="http://schemas.microsoft.com/office/powerpoint/2010/main" val="39146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cap="all" dirty="0">
                <a:solidFill>
                  <a:schemeClr val="accent4">
                    <a:lumMod val="50000"/>
                  </a:schemeClr>
                </a:solidFill>
                <a:latin typeface="+mj-lt"/>
              </a:rPr>
              <a:t>amelia </a:t>
            </a:r>
            <a:r>
              <a:rPr lang="en-US" cap="all" dirty="0" err="1">
                <a:solidFill>
                  <a:schemeClr val="accent4">
                    <a:lumMod val="50000"/>
                  </a:schemeClr>
                </a:solidFill>
                <a:latin typeface="+mj-lt"/>
              </a:rPr>
              <a:t>earhart</a:t>
            </a:r>
            <a:r>
              <a:rPr lang="en-US" cap="all" dirty="0">
                <a:solidFill>
                  <a:schemeClr val="accent4">
                    <a:lumMod val="50000"/>
                  </a:schemeClr>
                </a:solidFill>
                <a:latin typeface="+mj-lt"/>
              </a:rPr>
              <a:t> Disappears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838200" y="2333297"/>
            <a:ext cx="4619621" cy="3843666"/>
          </a:xfrm>
        </p:spPr>
        <p:txBody>
          <a:bodyPr vert="horz" lIns="91440" tIns="45720" rIns="91440" bIns="45720" rtlCol="0">
            <a:normAutofit/>
          </a:bodyPr>
          <a:lstStyle/>
          <a:p>
            <a:pPr marL="0" indent="0">
              <a:buNone/>
            </a:pPr>
            <a:r>
              <a:rPr lang="en-US" dirty="0"/>
              <a:t>She mysteriously disappeared in 1937 while trying to circumnavigate the globe from the equator. Amelia was legally declared dead in 1939.</a:t>
            </a:r>
          </a:p>
        </p:txBody>
      </p:sp>
      <p:pic>
        <p:nvPicPr>
          <p:cNvPr id="6" name="Picture 5" descr="A picture containing text, person, indoor&#10;&#10;Description automatically generated">
            <a:extLst>
              <a:ext uri="{FF2B5EF4-FFF2-40B4-BE49-F238E27FC236}">
                <a16:creationId xmlns:a16="http://schemas.microsoft.com/office/drawing/2014/main" id="{5FD1544C-34F5-40A5-8E53-0303759349C0}"/>
              </a:ext>
            </a:extLst>
          </p:cNvPr>
          <p:cNvPicPr>
            <a:picLocks noChangeAspect="1"/>
          </p:cNvPicPr>
          <p:nvPr/>
        </p:nvPicPr>
        <p:blipFill rotWithShape="1">
          <a:blip r:embed="rId3"/>
          <a:srcRect l="18988" r="16236"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1D00C28-2252-7A46-BDE1-23546EACCE2C}" type="slidenum">
              <a:rPr lang="en-US">
                <a:solidFill>
                  <a:srgbClr val="FFFFFF"/>
                </a:solidFill>
                <a:latin typeface="Calibri" panose="020F0502020204030204"/>
              </a:rPr>
              <a:pPr>
                <a:spcAft>
                  <a:spcPts val="600"/>
                </a:spcAft>
                <a:defRPr/>
              </a:pPr>
              <a:t>10</a:t>
            </a:fld>
            <a:endParaRPr lang="en-US">
              <a:solidFill>
                <a:srgbClr val="FFFFFF"/>
              </a:solidFill>
              <a:latin typeface="Calibri" panose="020F0502020204030204"/>
            </a:endParaRPr>
          </a:p>
        </p:txBody>
      </p:sp>
    </p:spTree>
    <p:extLst>
      <p:ext uri="{BB962C8B-B14F-4D97-AF65-F5344CB8AC3E}">
        <p14:creationId xmlns:p14="http://schemas.microsoft.com/office/powerpoint/2010/main" val="6284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Two people with a book&#10;&#10;Description automatically generated with medium confidence">
            <a:extLst>
              <a:ext uri="{FF2B5EF4-FFF2-40B4-BE49-F238E27FC236}">
                <a16:creationId xmlns:a16="http://schemas.microsoft.com/office/drawing/2014/main" id="{8D09E3D3-E3B6-CFD2-BCF0-A50A078CE34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3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948441-BF6B-9A36-5745-A33FF3D6658B}"/>
            </a:ext>
          </a:extLst>
        </p:cNvPr>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B8AEE-D43F-FBC3-F0CB-3A23A705650B}"/>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cap="all" dirty="0">
                <a:solidFill>
                  <a:schemeClr val="accent4">
                    <a:lumMod val="50000"/>
                  </a:schemeClr>
                </a:solidFill>
                <a:latin typeface="+mj-lt"/>
              </a:rPr>
              <a:t>amelia </a:t>
            </a:r>
            <a:r>
              <a:rPr lang="en-US" sz="4000" cap="all" dirty="0" err="1">
                <a:solidFill>
                  <a:schemeClr val="accent4">
                    <a:lumMod val="50000"/>
                  </a:schemeClr>
                </a:solidFill>
                <a:latin typeface="+mj-lt"/>
              </a:rPr>
              <a:t>earhart</a:t>
            </a:r>
            <a:r>
              <a:rPr lang="en-US" sz="4000" cap="all" dirty="0">
                <a:solidFill>
                  <a:schemeClr val="accent4">
                    <a:lumMod val="50000"/>
                  </a:schemeClr>
                </a:solidFill>
                <a:latin typeface="+mj-lt"/>
              </a:rPr>
              <a:t> Day</a:t>
            </a:r>
          </a:p>
        </p:txBody>
      </p:sp>
      <p:sp>
        <p:nvSpPr>
          <p:cNvPr id="3" name="Content Placeholder 2">
            <a:extLst>
              <a:ext uri="{FF2B5EF4-FFF2-40B4-BE49-F238E27FC236}">
                <a16:creationId xmlns:a16="http://schemas.microsoft.com/office/drawing/2014/main" id="{36A195D7-E29A-2429-08E3-5C680BB0F5EA}"/>
              </a:ext>
            </a:extLst>
          </p:cNvPr>
          <p:cNvSpPr>
            <a:spLocks noGrp="1"/>
          </p:cNvSpPr>
          <p:nvPr>
            <p:ph sz="quarter" idx="10"/>
          </p:nvPr>
        </p:nvSpPr>
        <p:spPr>
          <a:xfrm>
            <a:off x="761802" y="2743200"/>
            <a:ext cx="4646905" cy="3613149"/>
          </a:xfrm>
        </p:spPr>
        <p:txBody>
          <a:bodyPr vert="horz" lIns="91440" tIns="45720" rIns="91440" bIns="45720" rtlCol="0" anchor="ctr">
            <a:normAutofit lnSpcReduction="10000"/>
          </a:bodyPr>
          <a:lstStyle/>
          <a:p>
            <a:r>
              <a:rPr lang="en-US" sz="2400" b="1" dirty="0"/>
              <a:t>Zonta International commemorates January 11 as Amelia Earhart Day: </a:t>
            </a:r>
          </a:p>
          <a:p>
            <a:pPr lvl="1"/>
            <a:r>
              <a:rPr lang="en-US" sz="2400" b="0" i="0" u="none" strike="noStrike" dirty="0">
                <a:effectLst/>
              </a:rPr>
              <a:t>On 11 January 1935, Earhart embarked on a 2,408-mile trip from Honolulu, Hawaii to Oakland, California. The next day, she became the first person to fly solo to the United States mainland from Hawaii. </a:t>
            </a:r>
          </a:p>
        </p:txBody>
      </p:sp>
      <p:pic>
        <p:nvPicPr>
          <p:cNvPr id="6" name="Picture 5" descr="A picture containing text, person, indoor&#10;&#10;Description automatically generated">
            <a:extLst>
              <a:ext uri="{FF2B5EF4-FFF2-40B4-BE49-F238E27FC236}">
                <a16:creationId xmlns:a16="http://schemas.microsoft.com/office/drawing/2014/main" id="{9F135E6F-D7D7-5660-E303-1E69EFEAD4BA}"/>
              </a:ext>
            </a:extLst>
          </p:cNvPr>
          <p:cNvPicPr>
            <a:picLocks noChangeAspect="1"/>
          </p:cNvPicPr>
          <p:nvPr/>
        </p:nvPicPr>
        <p:blipFill rotWithShape="1">
          <a:blip r:embed="rId3"/>
          <a:srcRect l="18227" r="15475" b="-2"/>
          <a:stretch/>
        </p:blipFill>
        <p:spPr>
          <a:xfrm>
            <a:off x="6096000" y="1"/>
            <a:ext cx="6102825" cy="6858000"/>
          </a:xfrm>
          <a:prstGeom prst="rect">
            <a:avLst/>
          </a:prstGeom>
        </p:spPr>
      </p:pic>
      <p:sp>
        <p:nvSpPr>
          <p:cNvPr id="4" name="Slide Number Placeholder 3">
            <a:extLst>
              <a:ext uri="{FF2B5EF4-FFF2-40B4-BE49-F238E27FC236}">
                <a16:creationId xmlns:a16="http://schemas.microsoft.com/office/drawing/2014/main" id="{430DBCD0-0F23-D7B0-1D7E-189CA2D35E51}"/>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71D00C28-2252-7A46-BDE1-23546EACCE2C}" type="slidenum">
              <a:rPr lang="en-US">
                <a:solidFill>
                  <a:srgbClr val="FFFFFF"/>
                </a:solidFill>
                <a:latin typeface="Calibri" panose="020F0502020204030204"/>
              </a:rPr>
              <a:pPr>
                <a:spcAft>
                  <a:spcPts val="600"/>
                </a:spcAft>
                <a:defRPr/>
              </a:pPr>
              <a:t>12</a:t>
            </a:fld>
            <a:endParaRPr lang="en-US">
              <a:solidFill>
                <a:srgbClr val="FFFFFF"/>
              </a:solidFill>
              <a:latin typeface="Calibri" panose="020F0502020204030204"/>
            </a:endParaRPr>
          </a:p>
        </p:txBody>
      </p:sp>
    </p:spTree>
    <p:extLst>
      <p:ext uri="{BB962C8B-B14F-4D97-AF65-F5344CB8AC3E}">
        <p14:creationId xmlns:p14="http://schemas.microsoft.com/office/powerpoint/2010/main" val="71781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a:xfrm>
            <a:off x="5868557" y="1138036"/>
            <a:ext cx="5444382" cy="1199170"/>
          </a:xfrm>
        </p:spPr>
        <p:txBody>
          <a:bodyPr vert="horz" lIns="91440" tIns="45720" rIns="91440" bIns="45720" rtlCol="0" anchor="t">
            <a:normAutofit fontScale="90000"/>
          </a:bodyPr>
          <a:lstStyle/>
          <a:p>
            <a:r>
              <a:rPr lang="en-US" sz="3000" dirty="0">
                <a:solidFill>
                  <a:schemeClr val="accent4">
                    <a:lumMod val="50000"/>
                  </a:schemeClr>
                </a:solidFill>
                <a:latin typeface="+mj-lt"/>
              </a:rPr>
              <a:t>1938: WHEN ZONTA INTERNATIONAL ESTABLISHED THE AMELIA EARHART FELLOWSHIP</a:t>
            </a:r>
          </a:p>
        </p:txBody>
      </p:sp>
      <p:pic>
        <p:nvPicPr>
          <p:cNvPr id="6" name="Picture 5" descr="Black and white airplane">
            <a:extLst>
              <a:ext uri="{FF2B5EF4-FFF2-40B4-BE49-F238E27FC236}">
                <a16:creationId xmlns:a16="http://schemas.microsoft.com/office/drawing/2014/main" id="{7EDD6EC0-96F3-5EB3-30BD-DCD64A640876}"/>
              </a:ext>
            </a:extLst>
          </p:cNvPr>
          <p:cNvPicPr>
            <a:picLocks noChangeAspect="1"/>
          </p:cNvPicPr>
          <p:nvPr/>
        </p:nvPicPr>
        <p:blipFill>
          <a:blip r:embed="rId3"/>
          <a:srcRect l="25434" r="24428" b="-1"/>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5868557" y="2410136"/>
            <a:ext cx="5444382" cy="3591207"/>
          </a:xfrm>
        </p:spPr>
        <p:txBody>
          <a:bodyPr vert="horz" lIns="91440" tIns="45720" rIns="91440" bIns="45720" rtlCol="0">
            <a:normAutofit/>
          </a:bodyPr>
          <a:lstStyle/>
          <a:p>
            <a:r>
              <a:rPr lang="en-US" sz="2400" dirty="0"/>
              <a:t>In 1938-39, aerospace was still in its infancy. </a:t>
            </a:r>
          </a:p>
          <a:p>
            <a:r>
              <a:rPr lang="en-US" sz="2400" dirty="0"/>
              <a:t>It took Zonta two years to find a single qualified applicant to receive the first fellowship.</a:t>
            </a:r>
          </a:p>
          <a:p>
            <a:r>
              <a:rPr lang="en-US" sz="2400" dirty="0"/>
              <a:t>Today women still make up only 25 percent of the workforce in the industries related to aerospace. </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1D00C28-2252-7A46-BDE1-23546EACCE2C}" type="slidenum">
              <a:rPr lang="en-US">
                <a:solidFill>
                  <a:schemeClr val="tx1">
                    <a:lumMod val="50000"/>
                    <a:lumOff val="50000"/>
                  </a:schemeClr>
                </a:solidFill>
                <a:latin typeface="Calibri" panose="020F0502020204030204"/>
              </a:rPr>
              <a:pPr>
                <a:spcAft>
                  <a:spcPts val="600"/>
                </a:spcAft>
                <a:defRPr/>
              </a:pPr>
              <a:t>13</a:t>
            </a:fld>
            <a:endParaRPr lang="en-US">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411974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BCF424-7EB8-7706-0A36-D263F28C7DF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847E1-BFA9-EB2D-5476-9CBE96B1B4D7}"/>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sz="4100" kern="1200" dirty="0">
                <a:solidFill>
                  <a:schemeClr val="accent4">
                    <a:lumMod val="50000"/>
                  </a:schemeClr>
                </a:solidFill>
                <a:latin typeface="+mj-lt"/>
                <a:ea typeface="+mj-ea"/>
                <a:cs typeface="+mj-cs"/>
              </a:rPr>
              <a:t>THE AMELIA EARHART FELLOWSHIP TODAY</a:t>
            </a:r>
          </a:p>
        </p:txBody>
      </p:sp>
      <p:sp>
        <p:nvSpPr>
          <p:cNvPr id="19" name="Rectangle 1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E7790CCD-A43A-60D2-04CD-359F50CE08C8}"/>
              </a:ext>
            </a:extLst>
          </p:cNvPr>
          <p:cNvSpPr>
            <a:spLocks noGrp="1"/>
          </p:cNvSpPr>
          <p:nvPr>
            <p:ph type="sldNum" sz="quarter" idx="12"/>
          </p:nvPr>
        </p:nvSpPr>
        <p:spPr>
          <a:xfrm>
            <a:off x="8860536" y="6356350"/>
            <a:ext cx="2490216" cy="365125"/>
          </a:xfrm>
        </p:spPr>
        <p:txBody>
          <a:bodyPr vert="horz" lIns="91440" tIns="45720" rIns="91440" bIns="45720" rtlCol="0" anchor="ctr">
            <a:normAutofit/>
          </a:bodyPr>
          <a:lstStyle/>
          <a:p>
            <a:pPr>
              <a:spcAft>
                <a:spcPts val="600"/>
              </a:spcAft>
            </a:pPr>
            <a:fld id="{71D00C28-2252-7A46-BDE1-23546EACCE2C}"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752B1B0-8FEC-A447-5471-D62CBDD9DB4A}"/>
              </a:ext>
            </a:extLst>
          </p:cNvPr>
          <p:cNvGraphicFramePr>
            <a:graphicFrameLocks noGrp="1"/>
          </p:cNvGraphicFramePr>
          <p:nvPr>
            <p:ph sz="quarter" idx="10"/>
            <p:extLst>
              <p:ext uri="{D42A27DB-BD31-4B8C-83A1-F6EECF244321}">
                <p14:modId xmlns:p14="http://schemas.microsoft.com/office/powerpoint/2010/main" val="187335227"/>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4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02B186-9366-49B2-A0F9-BC978B5FE356}"/>
              </a:ext>
            </a:extLst>
          </p:cNvPr>
          <p:cNvSpPr>
            <a:spLocks noGrp="1"/>
          </p:cNvSpPr>
          <p:nvPr>
            <p:ph type="sldNum" sz="quarter" idx="4294967295"/>
          </p:nvPr>
        </p:nvSpPr>
        <p:spPr>
          <a:xfrm>
            <a:off x="9448800" y="6561138"/>
            <a:ext cx="2743200" cy="217487"/>
          </a:xfrm>
        </p:spPr>
        <p:txBody>
          <a:bodyPr/>
          <a:lstStyle/>
          <a:p>
            <a:fld id="{71D00C28-2252-7A46-BDE1-23546EACCE2C}" type="slidenum">
              <a:rPr lang="en-US" smtClean="0"/>
              <a:pPr/>
              <a:t>15</a:t>
            </a:fld>
            <a:endParaRPr lang="en-US" dirty="0"/>
          </a:p>
        </p:txBody>
      </p:sp>
      <p:pic>
        <p:nvPicPr>
          <p:cNvPr id="6" name="Picture 5">
            <a:extLst>
              <a:ext uri="{FF2B5EF4-FFF2-40B4-BE49-F238E27FC236}">
                <a16:creationId xmlns:a16="http://schemas.microsoft.com/office/drawing/2014/main" id="{980F0170-091B-DDA5-3A70-B5124F4E9B3D}"/>
              </a:ext>
            </a:extLst>
          </p:cNvPr>
          <p:cNvPicPr>
            <a:picLocks noChangeAspect="1"/>
          </p:cNvPicPr>
          <p:nvPr/>
        </p:nvPicPr>
        <p:blipFill>
          <a:blip r:embed="rId3"/>
          <a:stretch>
            <a:fillRect/>
          </a:stretch>
        </p:blipFill>
        <p:spPr>
          <a:xfrm>
            <a:off x="796635" y="-1"/>
            <a:ext cx="10547225" cy="6824675"/>
          </a:xfrm>
          <a:prstGeom prst="rect">
            <a:avLst/>
          </a:prstGeom>
        </p:spPr>
      </p:pic>
    </p:spTree>
    <p:extLst>
      <p:ext uri="{BB962C8B-B14F-4D97-AF65-F5344CB8AC3E}">
        <p14:creationId xmlns:p14="http://schemas.microsoft.com/office/powerpoint/2010/main" val="264318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EFEF8F-FA4D-5E32-D297-E5F9B84C187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400" kern="1200">
                <a:solidFill>
                  <a:schemeClr val="tx1"/>
                </a:solidFill>
                <a:latin typeface="+mj-lt"/>
                <a:ea typeface="+mj-ea"/>
                <a:cs typeface="+mj-cs"/>
              </a:rPr>
              <a:t>2023 was the 85</a:t>
            </a:r>
            <a:r>
              <a:rPr lang="en-US" sz="3400" kern="1200" baseline="30000">
                <a:solidFill>
                  <a:schemeClr val="tx1"/>
                </a:solidFill>
                <a:latin typeface="+mj-lt"/>
                <a:ea typeface="+mj-ea"/>
                <a:cs typeface="+mj-cs"/>
              </a:rPr>
              <a:t>th</a:t>
            </a:r>
            <a:r>
              <a:rPr lang="en-US" sz="3400" kern="1200">
                <a:solidFill>
                  <a:schemeClr val="tx1"/>
                </a:solidFill>
                <a:latin typeface="+mj-lt"/>
                <a:ea typeface="+mj-ea"/>
                <a:cs typeface="+mj-cs"/>
              </a:rPr>
              <a:t> anniversary of the Fellowship </a:t>
            </a:r>
            <a:endParaRPr lang="en-US" sz="3400" kern="1200" dirty="0">
              <a:solidFill>
                <a:schemeClr val="tx1"/>
              </a:solidFill>
              <a:latin typeface="+mj-lt"/>
              <a:ea typeface="+mj-ea"/>
              <a:cs typeface="+mj-cs"/>
            </a:endParaRPr>
          </a:p>
        </p:txBody>
      </p:sp>
      <p:sp>
        <p:nvSpPr>
          <p:cNvPr id="3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F62466F-61A8-84B6-87A3-34447A78068E}"/>
              </a:ext>
            </a:extLst>
          </p:cNvPr>
          <p:cNvSpPr>
            <a:spLocks noGrp="1"/>
          </p:cNvSpPr>
          <p:nvPr>
            <p:ph sz="quarter" idx="10"/>
          </p:nvPr>
        </p:nvSpPr>
        <p:spPr>
          <a:xfrm>
            <a:off x="630936" y="2807208"/>
            <a:ext cx="3429000" cy="3410712"/>
          </a:xfrm>
        </p:spPr>
        <p:txBody>
          <a:bodyPr vert="horz" lIns="91440" tIns="45720" rIns="91440" bIns="45720" rtlCol="0" anchor="t">
            <a:normAutofit/>
          </a:bodyPr>
          <a:lstStyle/>
          <a:p>
            <a:r>
              <a:rPr lang="en-US" sz="1700">
                <a:effectLst/>
                <a:highlight>
                  <a:srgbClr val="FFFFFF"/>
                </a:highlight>
              </a:rPr>
              <a:t>We </a:t>
            </a:r>
            <a:r>
              <a:rPr lang="en-US" sz="1700">
                <a:highlight>
                  <a:srgbClr val="FFFFFF"/>
                </a:highlight>
              </a:rPr>
              <a:t>award the fellowship because women are still underrepresented in STEM in all decision-making positions</a:t>
            </a:r>
            <a:endParaRPr lang="en-US" sz="1700">
              <a:effectLst/>
              <a:highlight>
                <a:srgbClr val="FFFFFF"/>
              </a:highlight>
            </a:endParaRPr>
          </a:p>
          <a:p>
            <a:r>
              <a:rPr lang="en-US" sz="1700">
                <a:effectLst/>
                <a:highlight>
                  <a:srgbClr val="FFFFFF"/>
                </a:highlight>
              </a:rPr>
              <a:t>Women earned more undergraduate and master’s degrees and 42% of bachelor’s degrees in STEM in 2019 but are still underrepresented at the PhD and faculty level (27%) *</a:t>
            </a:r>
          </a:p>
          <a:p>
            <a:pPr marL="0"/>
            <a:r>
              <a:rPr lang="en-US" sz="1700"/>
              <a:t>*</a:t>
            </a:r>
            <a:r>
              <a:rPr lang="en-US" sz="1700">
                <a:hlinkClick r:id="rId3"/>
              </a:rPr>
              <a:t>https://www.letsgetproof.com/blog/women-in-stem-the-leaky-pipeline</a:t>
            </a:r>
            <a:endParaRPr lang="en-US" sz="1700" dirty="0"/>
          </a:p>
        </p:txBody>
      </p:sp>
      <p:pic>
        <p:nvPicPr>
          <p:cNvPr id="18" name="Picture 17">
            <a:extLst>
              <a:ext uri="{FF2B5EF4-FFF2-40B4-BE49-F238E27FC236}">
                <a16:creationId xmlns:a16="http://schemas.microsoft.com/office/drawing/2014/main" id="{2EDF0DC8-43A9-6DF7-F2B1-6E148B4F23A6}"/>
              </a:ext>
            </a:extLst>
          </p:cNvPr>
          <p:cNvPicPr>
            <a:picLocks noChangeAspect="1"/>
          </p:cNvPicPr>
          <p:nvPr/>
        </p:nvPicPr>
        <p:blipFill>
          <a:blip r:embed="rId4"/>
          <a:stretch>
            <a:fillRect/>
          </a:stretch>
        </p:blipFill>
        <p:spPr>
          <a:xfrm>
            <a:off x="4891263" y="640080"/>
            <a:ext cx="6429786" cy="5577840"/>
          </a:xfrm>
          <a:prstGeom prst="rect">
            <a:avLst/>
          </a:prstGeom>
        </p:spPr>
      </p:pic>
      <p:sp>
        <p:nvSpPr>
          <p:cNvPr id="3" name="Slide Number Placeholder 2">
            <a:extLst>
              <a:ext uri="{FF2B5EF4-FFF2-40B4-BE49-F238E27FC236}">
                <a16:creationId xmlns:a16="http://schemas.microsoft.com/office/drawing/2014/main" id="{6511D307-D9B7-8187-867F-2D96001010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1D00C28-2252-7A46-BDE1-23546EACCE2C}" type="slidenum">
              <a:rPr lang="en-US" b="0" smtClean="0">
                <a:solidFill>
                  <a:schemeClr val="tx1">
                    <a:tint val="75000"/>
                  </a:schemeClr>
                </a:solidFill>
              </a:rPr>
              <a:pPr>
                <a:spcAft>
                  <a:spcPts val="600"/>
                </a:spcAft>
                <a:defRPr/>
              </a:pPr>
              <a:t>16</a:t>
            </a:fld>
            <a:endParaRPr lang="en-US" b="0">
              <a:solidFill>
                <a:schemeClr val="tx1">
                  <a:tint val="75000"/>
                </a:schemeClr>
              </a:solidFill>
            </a:endParaRPr>
          </a:p>
        </p:txBody>
      </p:sp>
    </p:spTree>
    <p:extLst>
      <p:ext uri="{BB962C8B-B14F-4D97-AF65-F5344CB8AC3E}">
        <p14:creationId xmlns:p14="http://schemas.microsoft.com/office/powerpoint/2010/main" val="105643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B4482-C485-24F0-B520-70D68698381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Women in Canada Are Less Likely to Enter and More Likely to Leave STEM Fields**</a:t>
            </a:r>
          </a:p>
        </p:txBody>
      </p:sp>
      <p:sp>
        <p:nvSpPr>
          <p:cNvPr id="4" name="Content Placeholder 3">
            <a:extLst>
              <a:ext uri="{FF2B5EF4-FFF2-40B4-BE49-F238E27FC236}">
                <a16:creationId xmlns:a16="http://schemas.microsoft.com/office/drawing/2014/main" id="{E8040311-82CE-1B1D-58A2-94237D83A071}"/>
              </a:ext>
            </a:extLst>
          </p:cNvPr>
          <p:cNvSpPr>
            <a:spLocks noGrp="1"/>
          </p:cNvSpPr>
          <p:nvPr>
            <p:ph sz="quarter" idx="10"/>
          </p:nvPr>
        </p:nvSpPr>
        <p:spPr>
          <a:xfrm>
            <a:off x="4810259" y="295276"/>
            <a:ext cx="6555347" cy="5900252"/>
          </a:xfrm>
        </p:spPr>
        <p:txBody>
          <a:bodyPr vert="horz" lIns="91440" tIns="45720" rIns="91440" bIns="45720" rtlCol="0" anchor="ctr">
            <a:normAutofit/>
          </a:bodyPr>
          <a:lstStyle/>
          <a:p>
            <a:r>
              <a:rPr lang="en-US" sz="1900" b="0" i="0" u="none" strike="noStrike" dirty="0">
                <a:effectLst/>
                <a:highlight>
                  <a:srgbClr val="FFFFFF"/>
                </a:highlight>
              </a:rPr>
              <a:t>In 2019, women earned approximately one-third (36.4%) of all recipients of STEM postsecondary degrees in Canada.</a:t>
            </a:r>
          </a:p>
          <a:p>
            <a:pPr lvl="1"/>
            <a:r>
              <a:rPr lang="en-US" sz="1900" b="0" i="0" u="none" strike="noStrike" dirty="0">
                <a:effectLst/>
                <a:highlight>
                  <a:srgbClr val="FFFFFF"/>
                </a:highlight>
              </a:rPr>
              <a:t>Among students earning bachelor’s degrees in 2019, women represented:</a:t>
            </a:r>
          </a:p>
          <a:p>
            <a:pPr lvl="2"/>
            <a:r>
              <a:rPr lang="en-US" sz="1900" b="0" i="0" u="none" strike="noStrike" dirty="0">
                <a:effectLst/>
                <a:highlight>
                  <a:srgbClr val="FFFFFF"/>
                </a:highlight>
              </a:rPr>
              <a:t>All STEM subjects: 41.8%</a:t>
            </a:r>
          </a:p>
          <a:p>
            <a:pPr lvl="2"/>
            <a:r>
              <a:rPr lang="en-US" sz="1900" b="0" i="0" u="none" strike="noStrike" dirty="0">
                <a:effectLst/>
                <a:highlight>
                  <a:srgbClr val="FFFFFF"/>
                </a:highlight>
              </a:rPr>
              <a:t>Science and science technology: 61.0%</a:t>
            </a:r>
          </a:p>
          <a:p>
            <a:pPr lvl="2"/>
            <a:r>
              <a:rPr lang="en-US" sz="1900" b="0" i="0" u="none" strike="noStrike" dirty="0">
                <a:effectLst/>
                <a:highlight>
                  <a:srgbClr val="FFFFFF"/>
                </a:highlight>
              </a:rPr>
              <a:t>Engineering and engineering technology: 21.7%</a:t>
            </a:r>
          </a:p>
          <a:p>
            <a:pPr lvl="2"/>
            <a:r>
              <a:rPr lang="en-US" sz="1900" b="0" i="0" u="none" strike="noStrike" dirty="0">
                <a:effectLst/>
                <a:highlight>
                  <a:srgbClr val="FFFFFF"/>
                </a:highlight>
              </a:rPr>
              <a:t>Mathematics and computer and information sciences: 31.4%</a:t>
            </a:r>
          </a:p>
          <a:p>
            <a:r>
              <a:rPr lang="en-US" sz="1900" b="0" i="0" u="none" strike="noStrike" dirty="0">
                <a:effectLst/>
                <a:highlight>
                  <a:srgbClr val="FFFFFF"/>
                </a:highlight>
              </a:rPr>
              <a:t>In 2021, women accounted for less than a quarter (23.5%) of those working in natural and applied sciences and related occupations.</a:t>
            </a:r>
          </a:p>
          <a:p>
            <a:pPr lvl="2"/>
            <a:r>
              <a:rPr lang="en-US" sz="1900" b="0" i="0" u="none" strike="noStrike" dirty="0">
                <a:effectLst/>
                <a:highlight>
                  <a:srgbClr val="FFFFFF"/>
                </a:highlight>
              </a:rPr>
              <a:t>In these occupations, women earned, on average, $0.84 to every $1.00 earned by men in annual wages, salaries, and commissions in 2020.</a:t>
            </a:r>
          </a:p>
          <a:p>
            <a:pPr marL="0"/>
            <a:r>
              <a:rPr lang="en-US" sz="1900" dirty="0">
                <a:highlight>
                  <a:srgbClr val="FFFFFF"/>
                </a:highlight>
                <a:hlinkClick r:id="rId3"/>
              </a:rPr>
              <a:t>*</a:t>
            </a:r>
            <a:r>
              <a:rPr lang="en-US" sz="1900" b="0" i="0" u="none" strike="noStrike" dirty="0">
                <a:effectLst/>
                <a:highlight>
                  <a:srgbClr val="FFFFFF"/>
                </a:highlight>
                <a:hlinkClick r:id="rId3"/>
              </a:rPr>
              <a:t>*https://www.catalyst.org/research/women-in-science-technology-engineering-and-mathematics-stem/</a:t>
            </a:r>
            <a:endParaRPr lang="en-US" sz="1900" b="0" i="0" u="none" strike="noStrike" dirty="0">
              <a:effectLst/>
              <a:highlight>
                <a:srgbClr val="FFFFFF"/>
              </a:highlight>
            </a:endParaRPr>
          </a:p>
        </p:txBody>
      </p:sp>
      <p:sp>
        <p:nvSpPr>
          <p:cNvPr id="3" name="Slide Number Placeholder 2">
            <a:extLst>
              <a:ext uri="{FF2B5EF4-FFF2-40B4-BE49-F238E27FC236}">
                <a16:creationId xmlns:a16="http://schemas.microsoft.com/office/drawing/2014/main" id="{ADEE6CB4-CF08-2713-2201-2825E8C4FBA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71D00C28-2252-7A46-BDE1-23546EACCE2C}"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421803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a:extLst>
              <a:ext uri="{FF2B5EF4-FFF2-40B4-BE49-F238E27FC236}">
                <a16:creationId xmlns:a16="http://schemas.microsoft.com/office/drawing/2014/main" id="{91B66D05-FDDF-43B2-DE53-ADB58ECBA682}"/>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p:blipFill>
        <p:spPr bwMode="auto">
          <a:xfrm>
            <a:off x="457200" y="609600"/>
            <a:ext cx="11277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9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EDDB6EA-DA32-75B8-3D8C-B1CC81B379E8}"/>
              </a:ext>
            </a:extLst>
          </p:cNvPr>
          <p:cNvSpPr>
            <a:spLocks noGrp="1"/>
          </p:cNvSpPr>
          <p:nvPr>
            <p:ph type="title"/>
          </p:nvPr>
        </p:nvSpPr>
        <p:spPr>
          <a:xfrm>
            <a:off x="1136397" y="602087"/>
            <a:ext cx="6173262" cy="1243105"/>
          </a:xfrm>
        </p:spPr>
        <p:txBody>
          <a:bodyPr vert="horz" lIns="91440" tIns="45720" rIns="91440" bIns="45720" rtlCol="0" anchor="b">
            <a:normAutofit/>
          </a:bodyPr>
          <a:lstStyle/>
          <a:p>
            <a:r>
              <a:rPr lang="en-US" sz="4000" dirty="0">
                <a:solidFill>
                  <a:srgbClr val="0A6A8F"/>
                </a:solidFill>
                <a:latin typeface="+mj-lt"/>
              </a:rPr>
              <a:t>The Amelia Earhart Fellowship now</a:t>
            </a:r>
          </a:p>
        </p:txBody>
      </p:sp>
      <p:sp>
        <p:nvSpPr>
          <p:cNvPr id="7" name="Content Placeholder 6">
            <a:extLst>
              <a:ext uri="{FF2B5EF4-FFF2-40B4-BE49-F238E27FC236}">
                <a16:creationId xmlns:a16="http://schemas.microsoft.com/office/drawing/2014/main" id="{01A85E51-45C3-10A3-D14C-743A57093F4F}"/>
              </a:ext>
            </a:extLst>
          </p:cNvPr>
          <p:cNvSpPr>
            <a:spLocks noGrp="1"/>
          </p:cNvSpPr>
          <p:nvPr>
            <p:ph sz="quarter" idx="10"/>
          </p:nvPr>
        </p:nvSpPr>
        <p:spPr>
          <a:xfrm>
            <a:off x="1136397" y="1857709"/>
            <a:ext cx="6521703" cy="4276391"/>
          </a:xfrm>
        </p:spPr>
        <p:txBody>
          <a:bodyPr vert="horz" lIns="91440" tIns="45720" rIns="91440" bIns="45720" rtlCol="0">
            <a:normAutofit/>
          </a:bodyPr>
          <a:lstStyle/>
          <a:p>
            <a:r>
              <a:rPr lang="en-US" sz="2000" dirty="0"/>
              <a:t>In Zonta we celebrate and reward these women who are working in advanced research </a:t>
            </a:r>
          </a:p>
          <a:p>
            <a:r>
              <a:rPr lang="en-US" sz="2000" dirty="0"/>
              <a:t>Education is the single greatest tool to advance the status of women and </a:t>
            </a:r>
          </a:p>
          <a:p>
            <a:pPr lvl="1"/>
            <a:r>
              <a:rPr lang="en-US" sz="2000" dirty="0"/>
              <a:t>Advanced STEM education is needed in all economies in the world</a:t>
            </a:r>
          </a:p>
          <a:p>
            <a:r>
              <a:rPr lang="en-US" sz="2000" dirty="0">
                <a:highlight>
                  <a:srgbClr val="FAFAFA"/>
                </a:highlight>
              </a:rPr>
              <a:t>“</a:t>
            </a:r>
            <a:r>
              <a:rPr lang="en-US" sz="2000" b="0" i="0" dirty="0">
                <a:effectLst/>
                <a:highlight>
                  <a:srgbClr val="FAFAFA"/>
                </a:highlight>
              </a:rPr>
              <a:t>Allowing young women to feel both welcomed and included in STEM by ….ensuring they are encouraged in STEM and helping them build an identity around being a successful female in STEM will sufficiently improve the retention of women in these fields”*</a:t>
            </a:r>
          </a:p>
          <a:p>
            <a:pPr marL="0"/>
            <a:r>
              <a:rPr lang="en-US" sz="2000" dirty="0"/>
              <a:t>*</a:t>
            </a:r>
            <a:r>
              <a:rPr lang="en-US" sz="2000" dirty="0">
                <a:hlinkClick r:id="rId3"/>
              </a:rPr>
              <a:t>https://www.letsgetproof.com/blog/women-in-stem-the-leaky-pipeline</a:t>
            </a:r>
            <a:endParaRPr lang="en-US" sz="2000" dirty="0"/>
          </a:p>
        </p:txBody>
      </p:sp>
      <p:pic>
        <p:nvPicPr>
          <p:cNvPr id="2" name="Picture Placeholder 6" descr="A picture containing text, outdoor, person, engine&#10;&#10;Description automatically generated">
            <a:extLst>
              <a:ext uri="{FF2B5EF4-FFF2-40B4-BE49-F238E27FC236}">
                <a16:creationId xmlns:a16="http://schemas.microsoft.com/office/drawing/2014/main" id="{74A8172F-4185-1F99-2C15-667C89476944}"/>
              </a:ext>
            </a:extLst>
          </p:cNvPr>
          <p:cNvPicPr>
            <a:picLocks noChangeAspect="1"/>
          </p:cNvPicPr>
          <p:nvPr/>
        </p:nvPicPr>
        <p:blipFill>
          <a:blip r:embed="rId4"/>
          <a:srcRect l="4583" r="12123" b="3"/>
          <a:stretch/>
        </p:blipFill>
        <p:spPr>
          <a:xfrm>
            <a:off x="8115300" y="-12515"/>
            <a:ext cx="4076700" cy="6418631"/>
          </a:xfrm>
          <a:prstGeom prst="rect">
            <a:avLst/>
          </a:prstGeom>
        </p:spPr>
      </p:pic>
      <p:sp>
        <p:nvSpPr>
          <p:cNvPr id="19" name="Rectangle 1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D84241F-0D14-47D3-FEA5-20178C7B3031}"/>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defRPr/>
            </a:pPr>
            <a:fld id="{71D00C28-2252-7A46-BDE1-23546EACCE2C}" type="slidenum">
              <a:rPr lang="en-US" sz="1100">
                <a:solidFill>
                  <a:srgbClr val="FFFFFF"/>
                </a:solidFill>
                <a:latin typeface="Calibri" panose="020F0502020204030204"/>
              </a:rPr>
              <a:pPr>
                <a:spcAft>
                  <a:spcPts val="600"/>
                </a:spcAft>
                <a:defRPr/>
              </a:pPr>
              <a:t>19</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375637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C821D-CF8B-F228-7AF8-C85146413D30}"/>
              </a:ext>
            </a:extLst>
          </p:cNvPr>
          <p:cNvSpPr>
            <a:spLocks noGrp="1"/>
          </p:cNvSpPr>
          <p:nvPr>
            <p:ph type="title"/>
          </p:nvPr>
        </p:nvSpPr>
        <p:spPr/>
        <p:txBody>
          <a:bodyPr>
            <a:normAutofit/>
          </a:bodyPr>
          <a:lstStyle/>
          <a:p>
            <a:r>
              <a:rPr lang="en-US" dirty="0">
                <a:solidFill>
                  <a:schemeClr val="accent4">
                    <a:lumMod val="50000"/>
                  </a:schemeClr>
                </a:solidFill>
              </a:rPr>
              <a:t>Who was Amelia Earhart and Why does Zonta care?</a:t>
            </a:r>
          </a:p>
        </p:txBody>
      </p:sp>
    </p:spTree>
    <p:extLst>
      <p:ext uri="{BB962C8B-B14F-4D97-AF65-F5344CB8AC3E}">
        <p14:creationId xmlns:p14="http://schemas.microsoft.com/office/powerpoint/2010/main" val="194972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5193A4-7BF7-8C7A-6AA4-2FECDDC8AE9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solidFill>
                  <a:schemeClr val="accent4">
                    <a:lumMod val="50000"/>
                  </a:schemeClr>
                </a:solidFill>
                <a:latin typeface="+mj-lt"/>
              </a:rPr>
              <a:t>Funding</a:t>
            </a:r>
          </a:p>
        </p:txBody>
      </p:sp>
      <p:sp>
        <p:nvSpPr>
          <p:cNvPr id="12" name="Slide Number Placeholder 11">
            <a:extLst>
              <a:ext uri="{FF2B5EF4-FFF2-40B4-BE49-F238E27FC236}">
                <a16:creationId xmlns:a16="http://schemas.microsoft.com/office/drawing/2014/main" id="{30C292B6-2F96-4B6E-81A1-D0EF537B61A5}"/>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71D00C28-2252-7A46-BDE1-23546EACCE2C}" type="slidenum">
              <a:rPr lang="en-US" sz="1200" b="0" smtClean="0">
                <a:solidFill>
                  <a:prstClr val="black">
                    <a:tint val="75000"/>
                  </a:prstClr>
                </a:solidFill>
                <a:latin typeface="Calibri" panose="020F0502020204030204"/>
              </a:rPr>
              <a:pPr>
                <a:spcAft>
                  <a:spcPts val="600"/>
                </a:spcAft>
                <a:defRPr/>
              </a:pPr>
              <a:t>20</a:t>
            </a:fld>
            <a:endParaRPr lang="en-US" sz="1200" b="0">
              <a:solidFill>
                <a:prstClr val="black">
                  <a:tint val="75000"/>
                </a:prstClr>
              </a:solidFill>
              <a:latin typeface="Calibri" panose="020F0502020204030204"/>
            </a:endParaRPr>
          </a:p>
        </p:txBody>
      </p:sp>
      <p:sp>
        <p:nvSpPr>
          <p:cNvPr id="11" name="Content Placeholder 10">
            <a:extLst>
              <a:ext uri="{FF2B5EF4-FFF2-40B4-BE49-F238E27FC236}">
                <a16:creationId xmlns:a16="http://schemas.microsoft.com/office/drawing/2014/main" id="{1F48BE75-37A7-532E-9FE6-C9824EEEB0A3}"/>
              </a:ext>
            </a:extLst>
          </p:cNvPr>
          <p:cNvSpPr>
            <a:spLocks noGrp="1"/>
          </p:cNvSpPr>
          <p:nvPr>
            <p:ph sz="quarter" idx="10"/>
          </p:nvPr>
        </p:nvSpPr>
        <p:spPr>
          <a:xfrm>
            <a:off x="589561" y="1802297"/>
            <a:ext cx="5131618" cy="4507794"/>
          </a:xfrm>
        </p:spPr>
        <p:txBody>
          <a:bodyPr vert="horz" lIns="91440" tIns="45720" rIns="91440" bIns="45720" rtlCol="0" anchor="ctr">
            <a:normAutofit/>
          </a:bodyPr>
          <a:lstStyle/>
          <a:p>
            <a:pPr marL="0" indent="0">
              <a:buNone/>
            </a:pPr>
            <a:r>
              <a:rPr lang="en-US" dirty="0">
                <a:latin typeface="+mn-lt"/>
              </a:rPr>
              <a:t>The fellowships are: </a:t>
            </a:r>
          </a:p>
          <a:p>
            <a:pPr marL="0"/>
            <a:r>
              <a:rPr lang="en-US" dirty="0">
                <a:latin typeface="+mn-lt"/>
              </a:rPr>
              <a:t>Funded from the annual donations of clubs, members and supporters of the </a:t>
            </a:r>
            <a:r>
              <a:rPr lang="en-US" dirty="0" err="1">
                <a:latin typeface="+mn-lt"/>
              </a:rPr>
              <a:t>Zonta</a:t>
            </a:r>
            <a:r>
              <a:rPr lang="en-US" dirty="0">
                <a:latin typeface="+mn-lt"/>
              </a:rPr>
              <a:t> Foundation for Women.</a:t>
            </a:r>
          </a:p>
          <a:p>
            <a:r>
              <a:rPr lang="en-US" dirty="0">
                <a:latin typeface="+mn-lt"/>
              </a:rPr>
              <a:t>No funds come from annual membership dues</a:t>
            </a:r>
          </a:p>
        </p:txBody>
      </p:sp>
      <p:pic>
        <p:nvPicPr>
          <p:cNvPr id="17" name="Content Placeholder 16" descr="A picture containing text, person, indoor&#10;&#10;Description automatically generated">
            <a:extLst>
              <a:ext uri="{FF2B5EF4-FFF2-40B4-BE49-F238E27FC236}">
                <a16:creationId xmlns:a16="http://schemas.microsoft.com/office/drawing/2014/main" id="{A8749419-68CB-DE95-DA39-82B957040276}"/>
              </a:ext>
            </a:extLst>
          </p:cNvPr>
          <p:cNvPicPr>
            <a:picLocks noGrp="1" noChangeAspect="1"/>
          </p:cNvPicPr>
          <p:nvPr>
            <p:ph sz="quarter" idx="13"/>
          </p:nvPr>
        </p:nvPicPr>
        <p:blipFill rotWithShape="1">
          <a:blip r:embed="rId3"/>
          <a:srcRect l="12823" r="10325" b="2"/>
          <a:stretch/>
        </p:blipFill>
        <p:spPr>
          <a:xfrm>
            <a:off x="5977788" y="799352"/>
            <a:ext cx="5425410" cy="5259296"/>
          </a:xfrm>
          <a:prstGeom prst="rect">
            <a:avLst/>
          </a:prstGeom>
        </p:spPr>
      </p:pic>
    </p:spTree>
    <p:extLst>
      <p:ext uri="{BB962C8B-B14F-4D97-AF65-F5344CB8AC3E}">
        <p14:creationId xmlns:p14="http://schemas.microsoft.com/office/powerpoint/2010/main" val="883445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descr="A person sitting next to a computer&#10;&#10;AI-generated content may be incorrect.">
            <a:extLst>
              <a:ext uri="{FF2B5EF4-FFF2-40B4-BE49-F238E27FC236}">
                <a16:creationId xmlns:a16="http://schemas.microsoft.com/office/drawing/2014/main" id="{CEEF8A7E-F9DC-4557-9E43-FF5B4C957105}"/>
              </a:ext>
            </a:extLst>
          </p:cNvPr>
          <p:cNvPicPr>
            <a:picLocks noGrp="1" noChangeAspect="1"/>
          </p:cNvPicPr>
          <p:nvPr>
            <p:ph type="pic" sz="quarter" idx="13"/>
          </p:nvPr>
        </p:nvPicPr>
        <p:blipFill rotWithShape="1">
          <a:blip r:embed="rId3"/>
          <a:srcRect l="7930" r="7928"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41" name="Freeform: Shape 4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4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25">
            <a:extLst>
              <a:ext uri="{FF2B5EF4-FFF2-40B4-BE49-F238E27FC236}">
                <a16:creationId xmlns:a16="http://schemas.microsoft.com/office/drawing/2014/main" id="{05BE9482-5A7E-4764-ACB7-0B41BC7ABBD9}"/>
              </a:ext>
            </a:extLst>
          </p:cNvPr>
          <p:cNvSpPr>
            <a:spLocks noGrp="1"/>
          </p:cNvSpPr>
          <p:nvPr>
            <p:ph type="title"/>
          </p:nvPr>
        </p:nvSpPr>
        <p:spPr>
          <a:xfrm>
            <a:off x="371094" y="1161288"/>
            <a:ext cx="3438144" cy="1239012"/>
          </a:xfrm>
          <a:solidFill>
            <a:schemeClr val="tx2">
              <a:lumMod val="25000"/>
              <a:lumOff val="75000"/>
              <a:alpha val="10000"/>
            </a:schemeClr>
          </a:solidFill>
        </p:spPr>
        <p:txBody>
          <a:bodyPr vert="horz" lIns="91440" tIns="45720" rIns="91440" bIns="45720" rtlCol="0" anchor="ctr">
            <a:normAutofit/>
          </a:bodyPr>
          <a:lstStyle/>
          <a:p>
            <a:r>
              <a:rPr lang="en-US" sz="2600" dirty="0">
                <a:solidFill>
                  <a:srgbClr val="0A6A8F"/>
                </a:solidFill>
                <a:latin typeface="+mj-lt"/>
              </a:rPr>
              <a:t>Raising awareness of the </a:t>
            </a:r>
            <a:br>
              <a:rPr lang="en-US" sz="2600" dirty="0">
                <a:solidFill>
                  <a:srgbClr val="0A6A8F"/>
                </a:solidFill>
                <a:latin typeface="+mj-lt"/>
              </a:rPr>
            </a:br>
            <a:r>
              <a:rPr lang="en-US" sz="2600" dirty="0">
                <a:solidFill>
                  <a:srgbClr val="0A6A8F"/>
                </a:solidFill>
                <a:latin typeface="+mj-lt"/>
              </a:rPr>
              <a:t>AE Fellowship</a:t>
            </a:r>
          </a:p>
        </p:txBody>
      </p:sp>
      <p:sp>
        <p:nvSpPr>
          <p:cNvPr id="45" name="Rectangle 4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Content Placeholder 2">
            <a:extLst>
              <a:ext uri="{FF2B5EF4-FFF2-40B4-BE49-F238E27FC236}">
                <a16:creationId xmlns:a16="http://schemas.microsoft.com/office/drawing/2014/main" id="{F4EB9A6D-0355-41AF-BF0B-C667FA83C9DA}"/>
              </a:ext>
            </a:extLst>
          </p:cNvPr>
          <p:cNvSpPr txBox="1">
            <a:spLocks/>
          </p:cNvSpPr>
          <p:nvPr/>
        </p:nvSpPr>
        <p:spPr>
          <a:xfrm>
            <a:off x="371094" y="2718053"/>
            <a:ext cx="3438906" cy="3311271"/>
          </a:xfrm>
          <a:prstGeom prst="rect">
            <a:avLst/>
          </a:prstGeom>
          <a:solidFill>
            <a:schemeClr val="tx2">
              <a:lumMod val="25000"/>
              <a:lumOff val="75000"/>
              <a:alpha val="10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latin typeface="+mn-lt"/>
              </a:rPr>
              <a:t>Zonta International relies on the members in the districts to support the program by: </a:t>
            </a:r>
          </a:p>
          <a:p>
            <a:r>
              <a:rPr lang="en-US" dirty="0">
                <a:latin typeface="+mn-lt"/>
              </a:rPr>
              <a:t>Raising awareness of the AE Fellowship among your members, educational institutions and young women in your district.</a:t>
            </a:r>
          </a:p>
          <a:p>
            <a:r>
              <a:rPr lang="en-US" dirty="0">
                <a:latin typeface="+mn-lt"/>
              </a:rPr>
              <a:t>Fundraising for the program in your club and area gatherings.</a:t>
            </a:r>
          </a:p>
        </p:txBody>
      </p:sp>
      <p:sp>
        <p:nvSpPr>
          <p:cNvPr id="12" name="Slide Number Placeholder 11">
            <a:extLst>
              <a:ext uri="{FF2B5EF4-FFF2-40B4-BE49-F238E27FC236}">
                <a16:creationId xmlns:a16="http://schemas.microsoft.com/office/drawing/2014/main" id="{30C292B6-2F96-4B6E-81A1-D0EF537B61A5}"/>
              </a:ext>
            </a:extLst>
          </p:cNvPr>
          <p:cNvSpPr>
            <a:spLocks noGrp="1"/>
          </p:cNvSpPr>
          <p:nvPr>
            <p:ph type="sldNum" sz="quarter" idx="29"/>
          </p:nvPr>
        </p:nvSpPr>
        <p:spPr>
          <a:xfrm>
            <a:off x="9052908" y="6356350"/>
            <a:ext cx="2743200" cy="365125"/>
          </a:xfrm>
        </p:spPr>
        <p:txBody>
          <a:bodyPr vert="horz" lIns="91440" tIns="45720" rIns="91440" bIns="45720" rtlCol="0" anchor="ctr">
            <a:normAutofit/>
          </a:bodyPr>
          <a:lstStyle/>
          <a:p>
            <a:pPr>
              <a:spcAft>
                <a:spcPts val="600"/>
              </a:spcAft>
              <a:defRPr/>
            </a:pPr>
            <a:fld id="{71D00C28-2252-7A46-BDE1-23546EACCE2C}" type="slidenum">
              <a:rPr lang="en-US">
                <a:solidFill>
                  <a:schemeClr val="bg1"/>
                </a:solidFill>
                <a:latin typeface="Calibri" panose="020F0502020204030204"/>
              </a:rPr>
              <a:pPr>
                <a:spcAft>
                  <a:spcPts val="600"/>
                </a:spcAft>
                <a:defRPr/>
              </a:pPr>
              <a:t>21</a:t>
            </a:fld>
            <a:endParaRPr lang="en-US">
              <a:solidFill>
                <a:schemeClr val="bg1"/>
              </a:solidFill>
              <a:latin typeface="Calibri" panose="020F0502020204030204"/>
            </a:endParaRPr>
          </a:p>
        </p:txBody>
      </p:sp>
    </p:spTree>
    <p:extLst>
      <p:ext uri="{BB962C8B-B14F-4D97-AF65-F5344CB8AC3E}">
        <p14:creationId xmlns:p14="http://schemas.microsoft.com/office/powerpoint/2010/main" val="37389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7F048-AFA1-9DC9-E985-6DBC5BDF0BF7}"/>
              </a:ext>
            </a:extLst>
          </p:cNvPr>
          <p:cNvSpPr>
            <a:spLocks noGrp="1"/>
          </p:cNvSpPr>
          <p:nvPr>
            <p:ph type="sldNum" sz="quarter" idx="12"/>
          </p:nvPr>
        </p:nvSpPr>
        <p:spPr/>
        <p:txBody>
          <a:bodyPr/>
          <a:lstStyle/>
          <a:p>
            <a:fld id="{71D00C28-2252-7A46-BDE1-23546EACCE2C}" type="slidenum">
              <a:rPr lang="en-US" smtClean="0"/>
              <a:pPr/>
              <a:t>22</a:t>
            </a:fld>
            <a:endParaRPr lang="en-US" dirty="0"/>
          </a:p>
        </p:txBody>
      </p:sp>
      <p:sp>
        <p:nvSpPr>
          <p:cNvPr id="3" name="TextBox 2">
            <a:extLst>
              <a:ext uri="{FF2B5EF4-FFF2-40B4-BE49-F238E27FC236}">
                <a16:creationId xmlns:a16="http://schemas.microsoft.com/office/drawing/2014/main" id="{B16291FE-38ED-F9A8-92B0-76F056CFA20F}"/>
              </a:ext>
            </a:extLst>
          </p:cNvPr>
          <p:cNvSpPr txBox="1"/>
          <p:nvPr/>
        </p:nvSpPr>
        <p:spPr>
          <a:xfrm>
            <a:off x="4099034" y="2060027"/>
            <a:ext cx="5843751" cy="1446550"/>
          </a:xfrm>
          <a:prstGeom prst="rect">
            <a:avLst/>
          </a:prstGeom>
          <a:noFill/>
        </p:spPr>
        <p:txBody>
          <a:bodyPr wrap="square" rtlCol="0">
            <a:spAutoFit/>
          </a:bodyPr>
          <a:lstStyle/>
          <a:p>
            <a:r>
              <a:rPr lang="en-US" sz="8800" dirty="0">
                <a:solidFill>
                  <a:srgbClr val="0A6A8F"/>
                </a:solidFill>
                <a:latin typeface="Lato" panose="020F0502020204030203" pitchFamily="34" charset="0"/>
                <a:ea typeface="Lato" panose="020F0502020204030203" pitchFamily="34" charset="0"/>
                <a:cs typeface="Lato" panose="020F0502020204030203" pitchFamily="34" charset="0"/>
              </a:rPr>
              <a:t>Thank you!</a:t>
            </a:r>
          </a:p>
        </p:txBody>
      </p:sp>
    </p:spTree>
    <p:extLst>
      <p:ext uri="{BB962C8B-B14F-4D97-AF65-F5344CB8AC3E}">
        <p14:creationId xmlns:p14="http://schemas.microsoft.com/office/powerpoint/2010/main" val="4574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5E8738B-53D3-8F89-0BED-1044C49267EA}"/>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a:solidFill>
                  <a:srgbClr val="0A6A8F"/>
                </a:solidFill>
                <a:latin typeface="+mj-lt"/>
              </a:rPr>
              <a:t>Who was Amelia Earhart</a:t>
            </a:r>
          </a:p>
        </p:txBody>
      </p:sp>
      <p:sp>
        <p:nvSpPr>
          <p:cNvPr id="2" name="Content Placeholder 1">
            <a:extLst>
              <a:ext uri="{FF2B5EF4-FFF2-40B4-BE49-F238E27FC236}">
                <a16:creationId xmlns:a16="http://schemas.microsoft.com/office/drawing/2014/main" id="{2A327AB4-2606-71F0-0D1A-AA12E4AC6750}"/>
              </a:ext>
            </a:extLst>
          </p:cNvPr>
          <p:cNvSpPr>
            <a:spLocks noGrp="1"/>
          </p:cNvSpPr>
          <p:nvPr>
            <p:ph sz="quarter" idx="10"/>
          </p:nvPr>
        </p:nvSpPr>
        <p:spPr>
          <a:xfrm>
            <a:off x="761800" y="2470244"/>
            <a:ext cx="5334197" cy="3873406"/>
          </a:xfrm>
        </p:spPr>
        <p:txBody>
          <a:bodyPr vert="horz" lIns="91440" tIns="45720" rIns="91440" bIns="45720" rtlCol="0" anchor="ctr">
            <a:normAutofit/>
          </a:bodyPr>
          <a:lstStyle/>
          <a:p>
            <a:r>
              <a:rPr lang="en-US" sz="2400" b="0" i="0" u="none" strike="noStrike" dirty="0">
                <a:effectLst/>
              </a:rPr>
              <a:t>Amelia Earhart is one of the most famous American pilots</a:t>
            </a:r>
          </a:p>
          <a:p>
            <a:r>
              <a:rPr lang="en-US" sz="2400" b="0" i="0" u="none" strike="noStrike" dirty="0">
                <a:effectLst/>
              </a:rPr>
              <a:t>A record setting aviator, she was:</a:t>
            </a:r>
          </a:p>
          <a:p>
            <a:pPr lvl="1"/>
            <a:r>
              <a:rPr lang="en-US" sz="2400" b="0" i="0" u="none" strike="noStrike" dirty="0">
                <a:effectLst/>
              </a:rPr>
              <a:t> the second person to fly solo and nonstop across the Atlantic, </a:t>
            </a:r>
          </a:p>
          <a:p>
            <a:pPr lvl="1"/>
            <a:r>
              <a:rPr lang="en-US" sz="2400" b="0" i="0" u="none" strike="noStrike" dirty="0">
                <a:effectLst/>
              </a:rPr>
              <a:t>the first person to fly solo and nonstop across the United States, </a:t>
            </a:r>
          </a:p>
          <a:p>
            <a:pPr lvl="1"/>
            <a:r>
              <a:rPr lang="en-US" sz="2400" b="0" i="0" u="none" strike="noStrike" dirty="0">
                <a:effectLst/>
              </a:rPr>
              <a:t>A member of Zonta, </a:t>
            </a:r>
          </a:p>
          <a:p>
            <a:pPr lvl="1"/>
            <a:r>
              <a:rPr lang="en-US" sz="2400" b="0" i="0" u="none" strike="noStrike" dirty="0">
                <a:effectLst/>
              </a:rPr>
              <a:t>and much more</a:t>
            </a:r>
            <a:endParaRPr lang="en-US" sz="2400" dirty="0"/>
          </a:p>
        </p:txBody>
      </p:sp>
      <p:pic>
        <p:nvPicPr>
          <p:cNvPr id="5" name="Picture 4" descr="Black and white airplane">
            <a:extLst>
              <a:ext uri="{FF2B5EF4-FFF2-40B4-BE49-F238E27FC236}">
                <a16:creationId xmlns:a16="http://schemas.microsoft.com/office/drawing/2014/main" id="{E7118ED4-A466-4AF2-1AEF-323EF9E9B633}"/>
              </a:ext>
            </a:extLst>
          </p:cNvPr>
          <p:cNvPicPr>
            <a:picLocks noChangeAspect="1"/>
          </p:cNvPicPr>
          <p:nvPr/>
        </p:nvPicPr>
        <p:blipFill>
          <a:blip r:embed="rId2"/>
          <a:srcRect l="24584" r="2357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8850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ACCB6-E91D-0318-2141-D1ED7957E3E7}"/>
              </a:ext>
            </a:extLst>
          </p:cNvPr>
          <p:cNvSpPr>
            <a:spLocks noGrp="1"/>
          </p:cNvSpPr>
          <p:nvPr>
            <p:ph sz="quarter" idx="10"/>
          </p:nvPr>
        </p:nvSpPr>
        <p:spPr/>
        <p:txBody>
          <a:bodyPr>
            <a:normAutofit fontScale="92500"/>
          </a:bodyPr>
          <a:lstStyle/>
          <a:p>
            <a:r>
              <a:rPr lang="en-CA" b="1" i="0" u="none" strike="noStrike" dirty="0">
                <a:solidFill>
                  <a:srgbClr val="131D22"/>
                </a:solidFill>
                <a:effectLst/>
                <a:latin typeface="Dinot"/>
              </a:rPr>
              <a:t>First Woman Vice President of the National Aeronautic Association</a:t>
            </a:r>
          </a:p>
          <a:p>
            <a:pPr lvl="1"/>
            <a:r>
              <a:rPr lang="en-CA" b="0" i="0" u="none" strike="noStrike" dirty="0">
                <a:solidFill>
                  <a:srgbClr val="131D22"/>
                </a:solidFill>
                <a:effectLst/>
                <a:latin typeface="Dinot"/>
              </a:rPr>
              <a:t>Earhart became the first woman vice president of the National Aeronautic Association, which authorized official records and races</a:t>
            </a:r>
          </a:p>
          <a:p>
            <a:pPr algn="l"/>
            <a:r>
              <a:rPr lang="en-CA" b="1" i="0" u="none" strike="noStrike" dirty="0">
                <a:solidFill>
                  <a:srgbClr val="131D22"/>
                </a:solidFill>
                <a:effectLst/>
                <a:latin typeface="Dinot"/>
              </a:rPr>
              <a:t>Politically Outspoken</a:t>
            </a:r>
            <a:endParaRPr lang="en-CA" b="0" i="0" u="none" strike="noStrike" dirty="0">
              <a:solidFill>
                <a:srgbClr val="131D22"/>
              </a:solidFill>
              <a:effectLst/>
              <a:latin typeface="Dinot"/>
            </a:endParaRPr>
          </a:p>
          <a:p>
            <a:pPr lvl="1"/>
            <a:r>
              <a:rPr lang="en-CA" b="0" i="0" u="none" strike="noStrike" dirty="0">
                <a:solidFill>
                  <a:srgbClr val="131D22"/>
                </a:solidFill>
                <a:effectLst/>
                <a:latin typeface="Dinot"/>
              </a:rPr>
              <a:t>Earhart lobbied Congress for aviation legislation. She also lobbied for birth control rights, supported women in politics and business, and endorsed the draft for men, women, and even the elderly to promote equality and peace.</a:t>
            </a:r>
          </a:p>
          <a:p>
            <a:pPr algn="l"/>
            <a:r>
              <a:rPr lang="en-CA" b="1" i="0" u="none" strike="noStrike" dirty="0">
                <a:solidFill>
                  <a:srgbClr val="131D22"/>
                </a:solidFill>
                <a:effectLst/>
                <a:latin typeface="Dinot"/>
              </a:rPr>
              <a:t>Entrepreneur and Fashion Designer</a:t>
            </a:r>
            <a:endParaRPr lang="en-CA" b="0" i="0" u="none" strike="noStrike" dirty="0">
              <a:solidFill>
                <a:srgbClr val="131D22"/>
              </a:solidFill>
              <a:effectLst/>
              <a:latin typeface="Dinot"/>
            </a:endParaRPr>
          </a:p>
          <a:p>
            <a:pPr lvl="1"/>
            <a:r>
              <a:rPr lang="en-CA" b="0" i="0" u="none" strike="noStrike" dirty="0">
                <a:solidFill>
                  <a:srgbClr val="131D22"/>
                </a:solidFill>
                <a:effectLst/>
                <a:latin typeface="Dinot"/>
              </a:rPr>
              <a:t>Earhart designed a line of "functional" women's clothing, including dresses, blouses, pants, suits, and hats, initially using her own sewing machine, dress form, and seamstress. She modeled her own designs for promotional spreads.</a:t>
            </a:r>
          </a:p>
          <a:p>
            <a:endParaRPr lang="en-CA" b="0" i="0" u="none" strike="noStrike" dirty="0">
              <a:solidFill>
                <a:srgbClr val="131D22"/>
              </a:solidFill>
              <a:effectLst/>
              <a:latin typeface="Dinot"/>
            </a:endParaRPr>
          </a:p>
          <a:p>
            <a:endParaRPr lang="en-US" dirty="0"/>
          </a:p>
        </p:txBody>
      </p:sp>
      <p:sp>
        <p:nvSpPr>
          <p:cNvPr id="3" name="Title 2">
            <a:extLst>
              <a:ext uri="{FF2B5EF4-FFF2-40B4-BE49-F238E27FC236}">
                <a16:creationId xmlns:a16="http://schemas.microsoft.com/office/drawing/2014/main" id="{F3AE3E78-E340-BC55-A726-CD61DD085C76}"/>
              </a:ext>
            </a:extLst>
          </p:cNvPr>
          <p:cNvSpPr>
            <a:spLocks noGrp="1"/>
          </p:cNvSpPr>
          <p:nvPr>
            <p:ph type="title"/>
          </p:nvPr>
        </p:nvSpPr>
        <p:spPr/>
        <p:txBody>
          <a:bodyPr/>
          <a:lstStyle/>
          <a:p>
            <a:r>
              <a:rPr lang="en-US" dirty="0">
                <a:solidFill>
                  <a:srgbClr val="0A6A8F"/>
                </a:solidFill>
              </a:rPr>
              <a:t>A few facts about Amelia you may not know*</a:t>
            </a:r>
          </a:p>
        </p:txBody>
      </p:sp>
    </p:spTree>
    <p:extLst>
      <p:ext uri="{BB962C8B-B14F-4D97-AF65-F5344CB8AC3E}">
        <p14:creationId xmlns:p14="http://schemas.microsoft.com/office/powerpoint/2010/main" val="208114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B391-74CA-2922-E3A7-57DEF78E39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F947D-C9D0-D293-4467-EDE231DFE0DB}"/>
              </a:ext>
            </a:extLst>
          </p:cNvPr>
          <p:cNvSpPr>
            <a:spLocks noGrp="1"/>
          </p:cNvSpPr>
          <p:nvPr>
            <p:ph sz="quarter" idx="10"/>
          </p:nvPr>
        </p:nvSpPr>
        <p:spPr/>
        <p:txBody>
          <a:bodyPr>
            <a:normAutofit/>
          </a:bodyPr>
          <a:lstStyle/>
          <a:p>
            <a:pPr algn="l"/>
            <a:r>
              <a:rPr lang="en-CA" b="1" i="0" u="none" strike="noStrike" dirty="0">
                <a:solidFill>
                  <a:srgbClr val="131D22"/>
                </a:solidFill>
                <a:effectLst/>
                <a:latin typeface="Dinot"/>
              </a:rPr>
              <a:t>College Professor</a:t>
            </a:r>
            <a:endParaRPr lang="en-CA" b="0" i="0" u="none" strike="noStrike" dirty="0">
              <a:solidFill>
                <a:srgbClr val="131D22"/>
              </a:solidFill>
              <a:effectLst/>
              <a:latin typeface="Dinot"/>
            </a:endParaRPr>
          </a:p>
          <a:p>
            <a:pPr lvl="1"/>
            <a:r>
              <a:rPr lang="en-CA" b="0" i="0" u="none" strike="noStrike" dirty="0">
                <a:solidFill>
                  <a:srgbClr val="131D22"/>
                </a:solidFill>
                <a:effectLst/>
                <a:latin typeface="Dinot"/>
              </a:rPr>
              <a:t>In 1935, Earhart became a visiting professor at Purdue University at the invitation of Purdue president </a:t>
            </a:r>
            <a:r>
              <a:rPr lang="en-CA" b="1" i="0" u="none" strike="noStrike" dirty="0">
                <a:solidFill>
                  <a:srgbClr val="131D22"/>
                </a:solidFill>
                <a:effectLst/>
                <a:latin typeface="Dinot"/>
              </a:rPr>
              <a:t>Edward Elliott</a:t>
            </a:r>
            <a:r>
              <a:rPr lang="en-CA" b="0" i="0" u="none" strike="noStrike" dirty="0">
                <a:solidFill>
                  <a:srgbClr val="131D22"/>
                </a:solidFill>
                <a:effectLst/>
                <a:latin typeface="Dinot"/>
              </a:rPr>
              <a:t>, an advocate of higher education for women, especially in engineering and science. </a:t>
            </a:r>
          </a:p>
          <a:p>
            <a:pPr lvl="1"/>
            <a:r>
              <a:rPr lang="en-CA" b="0" i="0" u="none" strike="noStrike" dirty="0">
                <a:solidFill>
                  <a:srgbClr val="131D22"/>
                </a:solidFill>
                <a:effectLst/>
                <a:latin typeface="Dinot"/>
              </a:rPr>
              <a:t>Earhart, a former premedical student, served as a counselor for women and a lecturer in aeronautics. </a:t>
            </a:r>
          </a:p>
          <a:p>
            <a:pPr lvl="1"/>
            <a:r>
              <a:rPr lang="en-CA" b="0" i="0" u="none" strike="noStrike" dirty="0">
                <a:solidFill>
                  <a:srgbClr val="131D22"/>
                </a:solidFill>
                <a:effectLst/>
                <a:latin typeface="Dinot"/>
              </a:rPr>
              <a:t>Elliott was also interested in supporting Earhart's flying career and convinced Purdue benefactors to purchase a twin-engine Lockheed 10-E Electra for her.</a:t>
            </a:r>
          </a:p>
          <a:p>
            <a:pPr marL="0" indent="0">
              <a:buNone/>
            </a:pPr>
            <a:endParaRPr lang="en-CA" b="0" i="0" u="none" strike="noStrike" dirty="0">
              <a:solidFill>
                <a:srgbClr val="131D22"/>
              </a:solidFill>
              <a:effectLst/>
              <a:latin typeface="Dinot"/>
            </a:endParaRPr>
          </a:p>
          <a:p>
            <a:pPr marL="0" indent="0">
              <a:buNone/>
            </a:pPr>
            <a:r>
              <a:rPr lang="en-US" dirty="0"/>
              <a:t>* </a:t>
            </a:r>
            <a:r>
              <a:rPr lang="en-US" sz="2400" i="1" dirty="0"/>
              <a:t>Information from the Smithsonian Exhibition Women in Aviation and Space History</a:t>
            </a:r>
            <a:endParaRPr lang="en-US" i="1" dirty="0"/>
          </a:p>
        </p:txBody>
      </p:sp>
      <p:sp>
        <p:nvSpPr>
          <p:cNvPr id="3" name="Title 2">
            <a:extLst>
              <a:ext uri="{FF2B5EF4-FFF2-40B4-BE49-F238E27FC236}">
                <a16:creationId xmlns:a16="http://schemas.microsoft.com/office/drawing/2014/main" id="{EF109B9F-79E9-F0BB-33C1-977C69349E17}"/>
              </a:ext>
            </a:extLst>
          </p:cNvPr>
          <p:cNvSpPr>
            <a:spLocks noGrp="1"/>
          </p:cNvSpPr>
          <p:nvPr>
            <p:ph type="title"/>
          </p:nvPr>
        </p:nvSpPr>
        <p:spPr/>
        <p:txBody>
          <a:bodyPr/>
          <a:lstStyle/>
          <a:p>
            <a:r>
              <a:rPr lang="en-US" dirty="0">
                <a:solidFill>
                  <a:srgbClr val="0A6A8F"/>
                </a:solidFill>
              </a:rPr>
              <a:t>A few facts about Amelia you may not know*</a:t>
            </a:r>
          </a:p>
        </p:txBody>
      </p:sp>
    </p:spTree>
    <p:extLst>
      <p:ext uri="{BB962C8B-B14F-4D97-AF65-F5344CB8AC3E}">
        <p14:creationId xmlns:p14="http://schemas.microsoft.com/office/powerpoint/2010/main" val="312208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DE789CB-1191-A058-0C41-E55ACF999F4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2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66BEBD8C-36E4-C7D2-A15F-0CD9C46896F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9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F9D3C62-40E0-18F5-FD29-912FB8BD9B73}"/>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4000" kern="1200" dirty="0">
                <a:solidFill>
                  <a:srgbClr val="0A6A8F"/>
                </a:solidFill>
                <a:latin typeface="+mj-lt"/>
                <a:ea typeface="+mj-ea"/>
                <a:cs typeface="+mj-cs"/>
              </a:rPr>
              <a:t>AMELIA EARHART &amp; HER FIGHT FOR EQUALITY</a:t>
            </a:r>
          </a:p>
        </p:txBody>
      </p:sp>
      <p:sp>
        <p:nvSpPr>
          <p:cNvPr id="3" name="Slide Number Placeholder 2">
            <a:extLst>
              <a:ext uri="{FF2B5EF4-FFF2-40B4-BE49-F238E27FC236}">
                <a16:creationId xmlns:a16="http://schemas.microsoft.com/office/drawing/2014/main" id="{2D964DFF-6A77-24D6-C60B-6C93075738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1D00C28-2252-7A46-BDE1-23546EACCE2C}" type="slidenum">
              <a:rPr lang="en-US" smtClean="0">
                <a:solidFill>
                  <a:schemeClr val="tx1">
                    <a:tint val="75000"/>
                  </a:schemeClr>
                </a:solidFill>
              </a:rPr>
              <a:pPr>
                <a:spcAft>
                  <a:spcPts val="600"/>
                </a:spcAft>
              </a:pPr>
              <a:t>8</a:t>
            </a:fld>
            <a:endParaRPr lang="en-US">
              <a:solidFill>
                <a:schemeClr val="tx1">
                  <a:tint val="75000"/>
                </a:schemeClr>
              </a:solidFill>
            </a:endParaRPr>
          </a:p>
        </p:txBody>
      </p:sp>
      <p:graphicFrame>
        <p:nvGraphicFramePr>
          <p:cNvPr id="6" name="Content Placeholder 1">
            <a:extLst>
              <a:ext uri="{FF2B5EF4-FFF2-40B4-BE49-F238E27FC236}">
                <a16:creationId xmlns:a16="http://schemas.microsoft.com/office/drawing/2014/main" id="{EE3CBE4E-8349-1F12-71DC-25CB74E01610}"/>
              </a:ext>
            </a:extLst>
          </p:cNvPr>
          <p:cNvGraphicFramePr>
            <a:graphicFrameLocks noGrp="1"/>
          </p:cNvGraphicFramePr>
          <p:nvPr>
            <p:ph sz="quarter" idx="10"/>
            <p:extLst>
              <p:ext uri="{D42A27DB-BD31-4B8C-83A1-F6EECF244321}">
                <p14:modId xmlns:p14="http://schemas.microsoft.com/office/powerpoint/2010/main" val="14281538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13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1DDBB7-2858-01BE-8395-15B4AE4F5705}"/>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dirty="0">
                <a:solidFill>
                  <a:srgbClr val="0A6A8F"/>
                </a:solidFill>
                <a:latin typeface="+mj-lt"/>
                <a:ea typeface="+mj-ea"/>
                <a:cs typeface="+mj-cs"/>
              </a:rPr>
              <a:t>Promoting Women in Aviation</a:t>
            </a:r>
          </a:p>
        </p:txBody>
      </p:sp>
      <p:graphicFrame>
        <p:nvGraphicFramePr>
          <p:cNvPr id="5" name="Content Placeholder 1">
            <a:extLst>
              <a:ext uri="{FF2B5EF4-FFF2-40B4-BE49-F238E27FC236}">
                <a16:creationId xmlns:a16="http://schemas.microsoft.com/office/drawing/2014/main" id="{5A375C18-5393-9E41-C24B-54B673E4F97C}"/>
              </a:ext>
            </a:extLst>
          </p:cNvPr>
          <p:cNvGraphicFramePr>
            <a:graphicFrameLocks noGrp="1"/>
          </p:cNvGraphicFramePr>
          <p:nvPr>
            <p:ph sz="quarter" idx="10"/>
            <p:extLst>
              <p:ext uri="{D42A27DB-BD31-4B8C-83A1-F6EECF244321}">
                <p14:modId xmlns:p14="http://schemas.microsoft.com/office/powerpoint/2010/main" val="275403844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254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1220</Words>
  <Application>Microsoft Macintosh PowerPoint</Application>
  <PresentationFormat>Widescreen</PresentationFormat>
  <Paragraphs>105</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Calibri</vt:lpstr>
      <vt:lpstr>Dinot</vt:lpstr>
      <vt:lpstr>Lato</vt:lpstr>
      <vt:lpstr>Lato Black</vt:lpstr>
      <vt:lpstr>Office Theme</vt:lpstr>
      <vt:lpstr>The  Amelia Earhart Fellowship</vt:lpstr>
      <vt:lpstr>Who was Amelia Earhart and Why does Zonta care?</vt:lpstr>
      <vt:lpstr>Who was Amelia Earhart</vt:lpstr>
      <vt:lpstr>A few facts about Amelia you may not know*</vt:lpstr>
      <vt:lpstr>A few facts about Amelia you may not know*</vt:lpstr>
      <vt:lpstr>PowerPoint Presentation</vt:lpstr>
      <vt:lpstr>PowerPoint Presentation</vt:lpstr>
      <vt:lpstr>AMELIA EARHART &amp; HER FIGHT FOR EQUALITY</vt:lpstr>
      <vt:lpstr>Promoting Women in Aviation</vt:lpstr>
      <vt:lpstr>amelia earhart Disappears</vt:lpstr>
      <vt:lpstr>PowerPoint Presentation</vt:lpstr>
      <vt:lpstr>amelia earhart Day</vt:lpstr>
      <vt:lpstr>1938: WHEN ZONTA INTERNATIONAL ESTABLISHED THE AMELIA EARHART FELLOWSHIP</vt:lpstr>
      <vt:lpstr>THE AMELIA EARHART FELLOWSHIP TODAY</vt:lpstr>
      <vt:lpstr>PowerPoint Presentation</vt:lpstr>
      <vt:lpstr>2023 was the 85th anniversary of the Fellowship </vt:lpstr>
      <vt:lpstr>Women in Canada Are Less Likely to Enter and More Likely to Leave STEM Fields**</vt:lpstr>
      <vt:lpstr>PowerPoint Presentation</vt:lpstr>
      <vt:lpstr>The Amelia Earhart Fellowship now</vt:lpstr>
      <vt:lpstr>Funding</vt:lpstr>
      <vt:lpstr>Raising awareness of the  AE Fellowship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Anderson</dc:creator>
  <cp:lastModifiedBy>Holly Anderson</cp:lastModifiedBy>
  <cp:revision>10</cp:revision>
  <cp:lastPrinted>2024-04-05T15:25:21Z</cp:lastPrinted>
  <dcterms:created xsi:type="dcterms:W3CDTF">2024-03-21T22:39:38Z</dcterms:created>
  <dcterms:modified xsi:type="dcterms:W3CDTF">2025-01-15T02:36:54Z</dcterms:modified>
</cp:coreProperties>
</file>