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7" r:id="rId2"/>
  </p:sldMasterIdLst>
  <p:notesMasterIdLst>
    <p:notesMasterId r:id="rId41"/>
  </p:notesMasterIdLst>
  <p:sldIdLst>
    <p:sldId id="256" r:id="rId3"/>
    <p:sldId id="257" r:id="rId4"/>
    <p:sldId id="299" r:id="rId5"/>
    <p:sldId id="291" r:id="rId6"/>
    <p:sldId id="328" r:id="rId7"/>
    <p:sldId id="285" r:id="rId8"/>
    <p:sldId id="267" r:id="rId9"/>
    <p:sldId id="312" r:id="rId10"/>
    <p:sldId id="329" r:id="rId11"/>
    <p:sldId id="270" r:id="rId12"/>
    <p:sldId id="268" r:id="rId13"/>
    <p:sldId id="286" r:id="rId14"/>
    <p:sldId id="273" r:id="rId15"/>
    <p:sldId id="274" r:id="rId16"/>
    <p:sldId id="271" r:id="rId17"/>
    <p:sldId id="272" r:id="rId18"/>
    <p:sldId id="300" r:id="rId19"/>
    <p:sldId id="287" r:id="rId20"/>
    <p:sldId id="275" r:id="rId21"/>
    <p:sldId id="277" r:id="rId22"/>
    <p:sldId id="276" r:id="rId23"/>
    <p:sldId id="283" r:id="rId24"/>
    <p:sldId id="279" r:id="rId25"/>
    <p:sldId id="280" r:id="rId26"/>
    <p:sldId id="261" r:id="rId27"/>
    <p:sldId id="263" r:id="rId28"/>
    <p:sldId id="325" r:id="rId29"/>
    <p:sldId id="289" r:id="rId30"/>
    <p:sldId id="303" r:id="rId31"/>
    <p:sldId id="262" r:id="rId32"/>
    <p:sldId id="281" r:id="rId33"/>
    <p:sldId id="282" r:id="rId34"/>
    <p:sldId id="260" r:id="rId35"/>
    <p:sldId id="290" r:id="rId36"/>
    <p:sldId id="292" r:id="rId37"/>
    <p:sldId id="308" r:id="rId38"/>
    <p:sldId id="309" r:id="rId39"/>
    <p:sldId id="310" r:id="rId40"/>
  </p:sldIdLst>
  <p:sldSz cx="12192000" cy="6858000"/>
  <p:notesSz cx="6858000" cy="9144000"/>
  <p:embeddedFontLst>
    <p:embeddedFont>
      <p:font typeface="Arial Unicode MS" panose="020B0604020202020204" pitchFamily="34" charset="-128"/>
      <p:regular r:id="rId42"/>
    </p:embeddedFont>
    <p:embeddedFont>
      <p:font typeface="Lato" panose="020F0502020204030203" pitchFamily="34" charset="0"/>
      <p:regular r:id="rId43"/>
      <p:bold r:id="rId44"/>
      <p:italic r:id="rId45"/>
      <p:boldItalic r:id="rId46"/>
    </p:embeddedFont>
    <p:embeddedFont>
      <p:font typeface="Lato Black" panose="020F0502020204030203" pitchFamily="34" charset="0"/>
      <p:bold r:id="rId47"/>
      <p:italic r:id="rId48"/>
      <p:boldItalic r:id="rId49"/>
    </p:embeddedFont>
    <p:embeddedFont>
      <p:font typeface="Play" pitchFamily="2" charset="0"/>
      <p:regular r:id="rId50"/>
      <p:bold r:id="rId51"/>
    </p:embeddedFont>
    <p:embeddedFont>
      <p:font typeface="Tahoma" panose="020B0604030504040204" pitchFamily="3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i9eK/q0ZEwI8kvxZ4RHRec95Xl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ice Durm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E4B15F-BCD5-4C82-B632-B82456B63A71}">
  <a:tblStyle styleId="{F0E4B15F-BCD5-4C82-B632-B82456B63A7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92"/>
    <p:restoredTop sz="83068"/>
  </p:normalViewPr>
  <p:slideViewPr>
    <p:cSldViewPr snapToGrid="0">
      <p:cViewPr varScale="1">
        <p:scale>
          <a:sx n="98" d="100"/>
          <a:sy n="98" d="100"/>
        </p:scale>
        <p:origin x="480" y="200"/>
      </p:cViewPr>
      <p:guideLst/>
    </p:cSldViewPr>
  </p:slideViewPr>
  <p:notesTextViewPr>
    <p:cViewPr>
      <p:scale>
        <a:sx n="1" d="1"/>
        <a:sy n="1" d="1"/>
      </p:scale>
      <p:origin x="0" y="0"/>
    </p:cViewPr>
  </p:notesTextViewPr>
  <p:notesViewPr>
    <p:cSldViewPr snapToGrid="0">
      <p:cViewPr varScale="1">
        <p:scale>
          <a:sx n="91" d="100"/>
          <a:sy n="91" d="100"/>
        </p:scale>
        <p:origin x="403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76"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74" Type="http://customschemas.google.com/relationships/presentationmetadata" Target="metadata"/><Relationship Id="rId79"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notesMaster" Target="notesMasters/notesMaster1.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7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7ca0d4a1bd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37ca0d4a1bd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g37ca0d4a1bd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sz="20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Currently: will not meet the Sustainable </a:t>
            </a:r>
            <a:r>
              <a:rPr lang="en-CA" sz="1200" b="0" i="0" u="none" strike="noStrike" cap="none">
                <a:solidFill>
                  <a:schemeClr val="dk1"/>
                </a:solidFill>
                <a:effectLst/>
                <a:latin typeface="Calibri"/>
                <a:ea typeface="Calibri"/>
                <a:cs typeface="Calibri"/>
                <a:sym typeface="Calibri"/>
              </a:rPr>
              <a:t>Development Goal (UN) SDG </a:t>
            </a:r>
            <a:r>
              <a:rPr lang="en-CA" sz="1200" b="0" i="0" u="none" strike="noStrike" cap="none" dirty="0">
                <a:solidFill>
                  <a:schemeClr val="dk1"/>
                </a:solidFill>
                <a:effectLst/>
                <a:latin typeface="Calibri"/>
                <a:ea typeface="Calibri"/>
                <a:cs typeface="Calibri"/>
                <a:sym typeface="Calibri"/>
              </a:rPr>
              <a:t>5.3: Eliminate Forced Marriages and Genital Mutilation by 2030, with an estimated nine million girls projected to marry that year.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Phase III of the Global Programme to End Child Marriage focuses on strengthening gender-transformative approaches, multisectoral action and partnerships. It prioritizes collaboration with youth, women-led and feminist organizations to counter growing pushback against gender equality and human rights. The programme also emphasizes investment in sexual and reproductive health, comprehensive sexuality education and protection services for adolescent girls. Launched in 2024, this phase renews global, regional and national commitments to ending child marriage worldwide.</a:t>
            </a:r>
          </a:p>
          <a:p>
            <a:pPr marL="0" lvl="0" indent="0" algn="l" rtl="0">
              <a:lnSpc>
                <a:spcPct val="100000"/>
              </a:lnSpc>
              <a:spcBef>
                <a:spcPts val="0"/>
              </a:spcBef>
              <a:spcAft>
                <a:spcPts val="0"/>
              </a:spcAft>
              <a:buSzPts val="1400"/>
              <a:buNone/>
            </a:pPr>
            <a:endParaRPr lang="en-US" sz="2000" dirty="0"/>
          </a:p>
          <a:p>
            <a:pPr marL="0" lvl="0" indent="0" algn="l" rtl="0">
              <a:lnSpc>
                <a:spcPct val="100000"/>
              </a:lnSpc>
              <a:spcBef>
                <a:spcPts val="0"/>
              </a:spcBef>
              <a:spcAft>
                <a:spcPts val="0"/>
              </a:spcAft>
              <a:buSzPts val="1400"/>
              <a:buNone/>
            </a:pPr>
            <a:endParaRPr lang="en-US" sz="2000" dirty="0"/>
          </a:p>
          <a:p>
            <a:pPr marL="0" lvl="0" indent="0" algn="l" rtl="0">
              <a:lnSpc>
                <a:spcPct val="100000"/>
              </a:lnSpc>
              <a:spcBef>
                <a:spcPts val="0"/>
              </a:spcBef>
              <a:spcAft>
                <a:spcPts val="0"/>
              </a:spcAft>
              <a:buSzPts val="1400"/>
              <a:buNone/>
            </a:pPr>
            <a:r>
              <a:rPr lang="en-US" sz="2000" dirty="0"/>
              <a:t>Below is a selection of success across the twelve program countries in 2024:</a:t>
            </a:r>
            <a:endParaRPr dirty="0"/>
          </a:p>
          <a:p>
            <a:pPr marL="342900" lvl="0" indent="-342900" algn="l" rtl="0">
              <a:lnSpc>
                <a:spcPct val="100000"/>
              </a:lnSpc>
              <a:spcBef>
                <a:spcPts val="0"/>
              </a:spcBef>
              <a:spcAft>
                <a:spcPts val="0"/>
              </a:spcAft>
              <a:buClr>
                <a:schemeClr val="dk1"/>
              </a:buClr>
              <a:buSzPts val="2000"/>
              <a:buFont typeface="Arial"/>
              <a:buChar char="•"/>
            </a:pPr>
            <a:r>
              <a:rPr lang="en-US" sz="2000" dirty="0"/>
              <a:t>Almost 7.5 million adolescent girls (aged 10-19) received life skills or comprehensive sexuality education interventions</a:t>
            </a:r>
            <a:endParaRPr dirty="0"/>
          </a:p>
          <a:p>
            <a:pPr marL="342900" marR="0" lvl="0" indent="-342900" algn="l" rtl="0">
              <a:lnSpc>
                <a:spcPct val="100000"/>
              </a:lnSpc>
              <a:spcBef>
                <a:spcPts val="0"/>
              </a:spcBef>
              <a:spcAft>
                <a:spcPts val="0"/>
              </a:spcAft>
              <a:buClr>
                <a:schemeClr val="dk1"/>
              </a:buClr>
              <a:buSzPts val="2000"/>
              <a:buFont typeface="Arial"/>
              <a:buChar char="•"/>
            </a:pPr>
            <a:r>
              <a:rPr lang="en-US" sz="2000" dirty="0"/>
              <a:t>4.8 million boys and men actively participated in group education and dialogues that address harmful gender norms</a:t>
            </a:r>
            <a:endParaRPr dirty="0"/>
          </a:p>
          <a:p>
            <a:pPr marL="342900" marR="0" lvl="0" indent="-342900" algn="l" rtl="0">
              <a:lnSpc>
                <a:spcPct val="100000"/>
              </a:lnSpc>
              <a:spcBef>
                <a:spcPts val="0"/>
              </a:spcBef>
              <a:spcAft>
                <a:spcPts val="0"/>
              </a:spcAft>
              <a:buClr>
                <a:schemeClr val="dk1"/>
              </a:buClr>
              <a:buSzPts val="2000"/>
              <a:buFont typeface="Arial"/>
              <a:buChar char="•"/>
            </a:pPr>
            <a:r>
              <a:rPr lang="en-US" sz="2000" dirty="0"/>
              <a:t>Also, 29.5 individuals were engaged in group education and dialogue sessions on the consequences of and alternatives to child marriage, as well as the rights of adolescent girls and gender equality</a:t>
            </a:r>
            <a:endParaRPr dirty="0"/>
          </a:p>
          <a:p>
            <a:pPr marL="342900" lvl="0" indent="-342900" algn="l" rtl="0">
              <a:lnSpc>
                <a:spcPct val="100000"/>
              </a:lnSpc>
              <a:spcBef>
                <a:spcPts val="0"/>
              </a:spcBef>
              <a:spcAft>
                <a:spcPts val="0"/>
              </a:spcAft>
              <a:buClr>
                <a:schemeClr val="dk1"/>
              </a:buClr>
              <a:buSzPts val="2000"/>
              <a:buFont typeface="Arial"/>
              <a:buChar char="•"/>
            </a:pPr>
            <a:r>
              <a:rPr lang="en-US" sz="2000" dirty="0"/>
              <a:t>Almost 8.5 million adolescent girls were supported to enroll in, return to, or remain in school.</a:t>
            </a:r>
            <a:endParaRPr dirty="0"/>
          </a:p>
          <a:p>
            <a:pPr marL="342900" lvl="0" indent="-342900" algn="l" rtl="0">
              <a:lnSpc>
                <a:spcPct val="100000"/>
              </a:lnSpc>
              <a:spcBef>
                <a:spcPts val="0"/>
              </a:spcBef>
              <a:spcAft>
                <a:spcPts val="0"/>
              </a:spcAft>
              <a:buClr>
                <a:schemeClr val="dk1"/>
              </a:buClr>
              <a:buSzPts val="2000"/>
              <a:buFont typeface="Arial"/>
              <a:buChar char="•"/>
            </a:pPr>
            <a:r>
              <a:rPr lang="en-US" sz="2000" dirty="0"/>
              <a:t>The program is experiencing amazing growth, with the number of partnerships with women-led organizations increasing from 72 in 2023 to 133 in 2024. </a:t>
            </a:r>
            <a:endParaRPr dirty="0"/>
          </a:p>
          <a:p>
            <a:pPr marL="342900" lvl="0" indent="-342900" algn="l" rtl="0">
              <a:lnSpc>
                <a:spcPct val="100000"/>
              </a:lnSpc>
              <a:spcBef>
                <a:spcPts val="0"/>
              </a:spcBef>
              <a:spcAft>
                <a:spcPts val="0"/>
              </a:spcAft>
              <a:buClr>
                <a:schemeClr val="dk1"/>
              </a:buClr>
              <a:buSzPts val="2000"/>
              <a:buFont typeface="Arial"/>
              <a:buChar char="•"/>
            </a:pPr>
            <a:r>
              <a:rPr lang="en-US" sz="2000" dirty="0"/>
              <a:t>The Global </a:t>
            </a:r>
            <a:r>
              <a:rPr lang="en-US" sz="2000" dirty="0" err="1"/>
              <a:t>Programme</a:t>
            </a:r>
            <a:r>
              <a:rPr lang="en-US" sz="2000" dirty="0"/>
              <a:t> was also able to partner with 1,361 youth-led organizations, both formal and informal, in 2024. </a:t>
            </a:r>
            <a:endParaRPr dirty="0"/>
          </a:p>
          <a:p>
            <a:pPr marL="0" lvl="0" indent="0" algn="l" rtl="0">
              <a:lnSpc>
                <a:spcPct val="100000"/>
              </a:lnSpc>
              <a:spcBef>
                <a:spcPts val="0"/>
              </a:spcBef>
              <a:spcAft>
                <a:spcPts val="0"/>
              </a:spcAft>
              <a:buClr>
                <a:schemeClr val="dk1"/>
              </a:buClr>
              <a:buSzPts val="2000"/>
              <a:buFont typeface="Arial"/>
              <a:buNone/>
            </a:pPr>
            <a:r>
              <a:rPr lang="en-US" sz="2000" dirty="0"/>
              <a:t>In 2024, 2.5 million boys and girls accessed prevention and protection services, and over 3.5 million girls were able to benefit from social protection, poverty reduction, and economic empowerment programs. </a:t>
            </a:r>
            <a:endParaRPr dirty="0"/>
          </a:p>
          <a:p>
            <a:pPr marL="342900" lvl="0" indent="-215900" algn="l" rtl="0">
              <a:lnSpc>
                <a:spcPct val="100000"/>
              </a:lnSpc>
              <a:spcBef>
                <a:spcPts val="0"/>
              </a:spcBef>
              <a:spcAft>
                <a:spcPts val="0"/>
              </a:spcAft>
              <a:buClr>
                <a:schemeClr val="dk1"/>
              </a:buClr>
              <a:buSzPts val="2000"/>
              <a:buFont typeface="Arial"/>
              <a:buNone/>
            </a:pPr>
            <a:endParaRPr sz="2000" dirty="0"/>
          </a:p>
        </p:txBody>
      </p:sp>
      <p:sp>
        <p:nvSpPr>
          <p:cNvPr id="707" name="Google Shape;70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Climate Empower was initiated because of the harmful gender norms and inequalities that intensify with climate change, leaving women and girls more vulnerable in times of crisis. In Madagascar, Mozambique and South Sudan, climate shocks incite intimate partner violence, child marriage and loss of autonomy for girls.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Climate Empower is addressing challenges rooted in harmful norms and climate stress. Menstruation taboos, for example, cause isolation and unsafe hygiene, worsened by strained water access—95% of women in vulnerable areas of Madagascar walk longer than 30 minutes for water. Meanwhile, adolescent pregnancy remains high, with Mozambique recording 180 births per 1,000 girls aged 15–19; and, in South Sudan, the teenage pregnancy rate is estimated at 30%. Climate shocks further fuel childbearing pressures, exploitation and poor health outcomes for women and girls.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This is a new project for this biennium that is intended to prevent climate-induced gender-based violence (GBV) and other harmful practices in Madagascar, Mozambique and South Sudan – some of the countries most vulnerable to climate change globally.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With rising temperatures, the impact of climate change in Africa is likely to further exacerbate poverty and inequality and increase the occurrence of extreme events such as cyclones and flash floods, droughts and extreme heat, destroying livelihoods and access to essential services.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As these events become more frequent, conflicts due to the disruption of livelihood and community infrastructure will devastate women and girls. Climate challenges are fueled by persistent and deeply rooted discriminatory sociocultural norms that justify or tolerate violence against women and girls and limit their autonomy in many areas of life (i.e., education, healthcare, economic empowerment), especially women and young girls in rural areas.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Women and girls’ roles need to be leveraged as leaders in promoting climate change resilient community actions, as these are the individuals from vulnerable communities who experience the most challenging impacts of climate change. Their active involvement, therefore, in finding solutions is crucial to more gender transformative, lasting change. By integrating their perspectives, solutions are better tailored to protect all community members, specifically addressing the intersection of climate stressors and GBV. </a:t>
            </a:r>
            <a:endParaRPr dirty="0"/>
          </a:p>
        </p:txBody>
      </p:sp>
      <p:sp>
        <p:nvSpPr>
          <p:cNvPr id="647" name="Google Shape;64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CA" sz="1200" b="0" i="0" u="none" strike="noStrike" cap="none" dirty="0">
                <a:solidFill>
                  <a:schemeClr val="dk1"/>
                </a:solidFill>
                <a:effectLst/>
                <a:latin typeface="Calibri"/>
                <a:ea typeface="Calibri"/>
                <a:cs typeface="Calibri"/>
                <a:sym typeface="Calibri"/>
              </a:rPr>
              <a:t>While </a:t>
            </a:r>
            <a:r>
              <a:rPr lang="en-CA" sz="1200" b="0" i="0" u="none" strike="noStrike" cap="none" dirty="0" err="1">
                <a:solidFill>
                  <a:schemeClr val="dk1"/>
                </a:solidFill>
                <a:effectLst/>
                <a:latin typeface="Calibri"/>
                <a:ea typeface="Calibri"/>
                <a:cs typeface="Calibri"/>
                <a:sym typeface="Calibri"/>
              </a:rPr>
              <a:t>Laaha</a:t>
            </a:r>
            <a:r>
              <a:rPr lang="en-CA" sz="1200" b="0" i="0" u="none" strike="noStrike" cap="none" dirty="0">
                <a:solidFill>
                  <a:schemeClr val="dk1"/>
                </a:solidFill>
                <a:effectLst/>
                <a:latin typeface="Calibri"/>
                <a:ea typeface="Calibri"/>
                <a:cs typeface="Calibri"/>
                <a:sym typeface="Calibri"/>
              </a:rPr>
              <a:t> has successfully created a human-centered approach with community engagement, new challenges have arisen with the growth of the platform. UNICEF and partners are now working on enhancing personalization in the chat box, expanding language support and simplifying and improving navigation and content searching. UNICEF is also in the process of finding ways to embed </a:t>
            </a:r>
            <a:r>
              <a:rPr lang="en-CA" sz="1200" b="0" i="0" u="none" strike="noStrike" cap="none" dirty="0" err="1">
                <a:solidFill>
                  <a:schemeClr val="dk1"/>
                </a:solidFill>
                <a:effectLst/>
                <a:latin typeface="Calibri"/>
                <a:ea typeface="Calibri"/>
                <a:cs typeface="Calibri"/>
                <a:sym typeface="Calibri"/>
              </a:rPr>
              <a:t>Laaha</a:t>
            </a:r>
            <a:r>
              <a:rPr lang="en-CA" sz="1200" b="0" i="0" u="none" strike="noStrike" cap="none" dirty="0">
                <a:solidFill>
                  <a:schemeClr val="dk1"/>
                </a:solidFill>
                <a:effectLst/>
                <a:latin typeface="Calibri"/>
                <a:ea typeface="Calibri"/>
                <a:cs typeface="Calibri"/>
                <a:sym typeface="Calibri"/>
              </a:rPr>
              <a:t> into service delivery frameworks to improve adaptability.</a:t>
            </a:r>
          </a:p>
          <a:p>
            <a:endParaRPr lang="en-CA" sz="1200" b="0" i="0" u="none" strike="noStrike" cap="none" dirty="0">
              <a:solidFill>
                <a:schemeClr val="dk1"/>
              </a:solidFill>
              <a:effectLst/>
              <a:latin typeface="Calibri"/>
              <a:ea typeface="Calibri"/>
              <a:cs typeface="Calibri"/>
              <a:sym typeface="Calibri"/>
            </a:endParaRPr>
          </a:p>
          <a:p>
            <a:r>
              <a:rPr lang="en-CA" sz="1200" b="0" i="0" u="none" strike="noStrike" cap="none" dirty="0">
                <a:solidFill>
                  <a:schemeClr val="dk1"/>
                </a:solidFill>
                <a:effectLst/>
                <a:latin typeface="Calibri"/>
                <a:ea typeface="Calibri"/>
                <a:cs typeface="Calibri"/>
                <a:sym typeface="Calibri"/>
              </a:rPr>
              <a:t>Going forward, the </a:t>
            </a:r>
            <a:r>
              <a:rPr lang="en-CA" sz="1200" b="0" i="0" u="none" strike="noStrike" cap="none" dirty="0" err="1">
                <a:solidFill>
                  <a:schemeClr val="dk1"/>
                </a:solidFill>
                <a:effectLst/>
                <a:latin typeface="Calibri"/>
                <a:ea typeface="Calibri"/>
                <a:cs typeface="Calibri"/>
                <a:sym typeface="Calibri"/>
              </a:rPr>
              <a:t>Laaha</a:t>
            </a:r>
            <a:r>
              <a:rPr lang="en-CA" sz="1200" b="0" i="0" u="none" strike="noStrike" cap="none" dirty="0">
                <a:solidFill>
                  <a:schemeClr val="dk1"/>
                </a:solidFill>
                <a:effectLst/>
                <a:latin typeface="Calibri"/>
                <a:ea typeface="Calibri"/>
                <a:cs typeface="Calibri"/>
                <a:sym typeface="Calibri"/>
              </a:rPr>
              <a:t> team will focus on scaling safety and sustainability while staying community driven. UNICEF will establish a Girls’ Council and advisory board, expand inclusive access through AI-powered translation and voiceovers and develop interactive voice response systems for offline use. UNICEF plans to roll out </a:t>
            </a:r>
            <a:r>
              <a:rPr lang="en-CA" sz="1200" b="0" i="0" u="none" strike="noStrike" cap="none" dirty="0" err="1">
                <a:solidFill>
                  <a:schemeClr val="dk1"/>
                </a:solidFill>
                <a:effectLst/>
                <a:latin typeface="Calibri"/>
                <a:ea typeface="Calibri"/>
                <a:cs typeface="Calibri"/>
                <a:sym typeface="Calibri"/>
              </a:rPr>
              <a:t>Laaha</a:t>
            </a:r>
            <a:r>
              <a:rPr lang="en-CA" sz="1200" b="0" i="0" u="none" strike="noStrike" cap="none" dirty="0">
                <a:solidFill>
                  <a:schemeClr val="dk1"/>
                </a:solidFill>
                <a:effectLst/>
                <a:latin typeface="Calibri"/>
                <a:ea typeface="Calibri"/>
                <a:cs typeface="Calibri"/>
                <a:sym typeface="Calibri"/>
              </a:rPr>
              <a:t> in Bangladesh, Democratic Republic of Congo, Haiti, Pacific Islands, Sudan and Syria. With improved navigation and content discoverability, </a:t>
            </a:r>
            <a:r>
              <a:rPr lang="en-CA" sz="1200" b="0" i="0" u="none" strike="noStrike" cap="none" dirty="0" err="1">
                <a:solidFill>
                  <a:schemeClr val="dk1"/>
                </a:solidFill>
                <a:effectLst/>
                <a:latin typeface="Calibri"/>
                <a:ea typeface="Calibri"/>
                <a:cs typeface="Calibri"/>
                <a:sym typeface="Calibri"/>
              </a:rPr>
              <a:t>Laaha</a:t>
            </a:r>
            <a:r>
              <a:rPr lang="en-CA" sz="1200" b="0" i="0" u="none" strike="noStrike" cap="none" dirty="0">
                <a:solidFill>
                  <a:schemeClr val="dk1"/>
                </a:solidFill>
                <a:effectLst/>
                <a:latin typeface="Calibri"/>
                <a:ea typeface="Calibri"/>
                <a:cs typeface="Calibri"/>
                <a:sym typeface="Calibri"/>
              </a:rPr>
              <a:t> aims to remain a vital, resilient tool supporting women and girls in crises worldwide.</a:t>
            </a:r>
          </a:p>
          <a:p>
            <a:pPr marL="285750" lvl="0" indent="-285750" algn="l" rtl="0">
              <a:lnSpc>
                <a:spcPct val="100000"/>
              </a:lnSpc>
              <a:spcBef>
                <a:spcPts val="0"/>
              </a:spcBef>
              <a:spcAft>
                <a:spcPts val="0"/>
              </a:spcAft>
              <a:buClr>
                <a:schemeClr val="dk1"/>
              </a:buClr>
              <a:buSzPts val="1800"/>
              <a:buFont typeface="Arial"/>
              <a:buChar char="•"/>
            </a:pPr>
            <a:endParaRPr lang="en-US" sz="1800" dirty="0">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800"/>
              <a:buFont typeface="Arial"/>
              <a:buChar char="•"/>
            </a:pPr>
            <a:endParaRPr lang="en-US" sz="1800" dirty="0">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800"/>
              <a:buFont typeface="Arial"/>
              <a:buChar char="•"/>
            </a:pPr>
            <a:endParaRPr lang="en-US" sz="1800" dirty="0">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800"/>
              <a:buFont typeface="Arial"/>
              <a:buChar char="•"/>
            </a:pPr>
            <a:endParaRPr lang="en-US" sz="1800" dirty="0">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800"/>
              <a:buFont typeface="Arial"/>
              <a:buChar char="•"/>
            </a:pPr>
            <a:r>
              <a:rPr lang="en-US" sz="1800" dirty="0">
                <a:latin typeface="Calibri"/>
                <a:ea typeface="Calibri"/>
                <a:cs typeface="Calibri"/>
                <a:sym typeface="Calibri"/>
              </a:rPr>
              <a:t>UNICEF is focused on scaling </a:t>
            </a:r>
            <a:r>
              <a:rPr lang="en-US" sz="1800" dirty="0" err="1">
                <a:latin typeface="Calibri"/>
                <a:ea typeface="Calibri"/>
                <a:cs typeface="Calibri"/>
                <a:sym typeface="Calibri"/>
              </a:rPr>
              <a:t>Laaha</a:t>
            </a:r>
            <a:r>
              <a:rPr lang="en-US" sz="1800" dirty="0">
                <a:latin typeface="Calibri"/>
                <a:ea typeface="Calibri"/>
                <a:cs typeface="Calibri"/>
                <a:sym typeface="Calibri"/>
              </a:rPr>
              <a:t> globally to reach as many girls in as many regions as possible, expanding language and developing alternatives like Interactive Voice Response systems for low-connectivity regions. </a:t>
            </a:r>
            <a:endParaRPr dirty="0"/>
          </a:p>
          <a:p>
            <a:pPr marL="285750" lvl="0" indent="-285750" algn="l" rtl="0">
              <a:lnSpc>
                <a:spcPct val="100000"/>
              </a:lnSpc>
              <a:spcBef>
                <a:spcPts val="0"/>
              </a:spcBef>
              <a:spcAft>
                <a:spcPts val="0"/>
              </a:spcAft>
              <a:buClr>
                <a:schemeClr val="dk1"/>
              </a:buClr>
              <a:buSzPts val="1800"/>
              <a:buFont typeface="Arial"/>
              <a:buChar char="•"/>
            </a:pPr>
            <a:r>
              <a:rPr lang="en-US" sz="1800" dirty="0" err="1">
                <a:latin typeface="Calibri"/>
                <a:ea typeface="Calibri"/>
                <a:cs typeface="Calibri"/>
                <a:sym typeface="Calibri"/>
              </a:rPr>
              <a:t>Laaha</a:t>
            </a:r>
            <a:r>
              <a:rPr lang="en-US" sz="1800" dirty="0">
                <a:latin typeface="Calibri"/>
                <a:ea typeface="Calibri"/>
                <a:cs typeface="Calibri"/>
                <a:sym typeface="Calibri"/>
              </a:rPr>
              <a:t> has reached 1.5 million users, with usage expanding even to countries where it hasn’t formally launched, such as Saudi Arabia, Algeria, Indonesia, Egypt, and Germany. </a:t>
            </a:r>
            <a:endParaRPr dirty="0"/>
          </a:p>
          <a:p>
            <a:pPr marL="285750" lvl="0" indent="-285750" algn="l" rtl="0">
              <a:lnSpc>
                <a:spcPct val="100000"/>
              </a:lnSpc>
              <a:spcBef>
                <a:spcPts val="0"/>
              </a:spcBef>
              <a:spcAft>
                <a:spcPts val="0"/>
              </a:spcAft>
              <a:buClr>
                <a:schemeClr val="dk1"/>
              </a:buClr>
              <a:buSzPts val="1800"/>
              <a:buFont typeface="Arial"/>
              <a:buChar char="•"/>
            </a:pPr>
            <a:r>
              <a:rPr lang="en-US" sz="1800" dirty="0" err="1">
                <a:latin typeface="Calibri"/>
                <a:ea typeface="Calibri"/>
                <a:cs typeface="Calibri"/>
                <a:sym typeface="Calibri"/>
              </a:rPr>
              <a:t>Laaha</a:t>
            </a:r>
            <a:r>
              <a:rPr lang="en-US" sz="1800" dirty="0">
                <a:latin typeface="Calibri"/>
                <a:ea typeface="Calibri"/>
                <a:cs typeface="Calibri"/>
                <a:sym typeface="Calibri"/>
              </a:rPr>
              <a:t> is now available in 13 languages, with plans to reach 15 by the end of 2025. UNICEF collaborates with country offices, government ministries, and local NGOs to localize </a:t>
            </a:r>
            <a:r>
              <a:rPr lang="en-US" sz="1800" dirty="0" err="1">
                <a:latin typeface="Calibri"/>
                <a:ea typeface="Calibri"/>
                <a:cs typeface="Calibri"/>
                <a:sym typeface="Calibri"/>
              </a:rPr>
              <a:t>Laaha’s</a:t>
            </a:r>
            <a:r>
              <a:rPr lang="en-US" sz="1800" dirty="0">
                <a:latin typeface="Calibri"/>
                <a:ea typeface="Calibri"/>
                <a:cs typeface="Calibri"/>
                <a:sym typeface="Calibri"/>
              </a:rPr>
              <a:t> content. This includes translating and adapting content to local dialects and embedding the platform into community outreach. </a:t>
            </a:r>
            <a:endParaRPr dirty="0"/>
          </a:p>
          <a:p>
            <a:pPr marL="285750" lvl="0" indent="-285750" algn="l" rtl="0">
              <a:lnSpc>
                <a:spcPct val="100000"/>
              </a:lnSpc>
              <a:spcBef>
                <a:spcPts val="0"/>
              </a:spcBef>
              <a:spcAft>
                <a:spcPts val="0"/>
              </a:spcAft>
              <a:buClr>
                <a:schemeClr val="dk1"/>
              </a:buClr>
              <a:buSzPts val="1800"/>
              <a:buFont typeface="Arial"/>
              <a:buChar char="•"/>
            </a:pPr>
            <a:r>
              <a:rPr lang="en-US" sz="1800" dirty="0">
                <a:latin typeface="Calibri"/>
                <a:ea typeface="Calibri"/>
                <a:cs typeface="Calibri"/>
                <a:sym typeface="Calibri"/>
              </a:rPr>
              <a:t>Accessibility was prioritized through audio narration for low- literacy users. Voiceovers were recorded by native speakers, often with input from local youth to enhance relatability. </a:t>
            </a:r>
            <a:endParaRPr dirty="0"/>
          </a:p>
          <a:p>
            <a:pPr marL="285750" lvl="0" indent="-285750" algn="l" rtl="0">
              <a:lnSpc>
                <a:spcPct val="100000"/>
              </a:lnSpc>
              <a:spcBef>
                <a:spcPts val="0"/>
              </a:spcBef>
              <a:spcAft>
                <a:spcPts val="0"/>
              </a:spcAft>
              <a:buClr>
                <a:schemeClr val="dk1"/>
              </a:buClr>
              <a:buSzPts val="1800"/>
              <a:buFont typeface="Arial"/>
              <a:buChar char="•"/>
            </a:pPr>
            <a:r>
              <a:rPr lang="en-US" sz="1800" dirty="0">
                <a:latin typeface="Calibri"/>
                <a:ea typeface="Calibri"/>
                <a:cs typeface="Calibri"/>
                <a:sym typeface="Calibri"/>
              </a:rPr>
              <a:t>Testing in December 2024 showed high engagement. Participants reported feeling “less alone” and more empowered. Moderators saw deep engagement on service access and mental health, signaling </a:t>
            </a:r>
            <a:r>
              <a:rPr lang="en-US" sz="1800" dirty="0" err="1">
                <a:latin typeface="Calibri"/>
                <a:ea typeface="Calibri"/>
                <a:cs typeface="Calibri"/>
                <a:sym typeface="Calibri"/>
              </a:rPr>
              <a:t>Laaha’s</a:t>
            </a:r>
            <a:r>
              <a:rPr lang="en-US" sz="1800" dirty="0">
                <a:latin typeface="Calibri"/>
                <a:ea typeface="Calibri"/>
                <a:cs typeface="Calibri"/>
                <a:sym typeface="Calibri"/>
              </a:rPr>
              <a:t> potential to foster safe online communities where physical ones are limited. </a:t>
            </a:r>
            <a:endParaRPr dirty="0"/>
          </a:p>
          <a:p>
            <a:pPr marL="285750" lvl="0" indent="-171450" algn="l" rtl="0">
              <a:lnSpc>
                <a:spcPct val="100000"/>
              </a:lnSpc>
              <a:spcBef>
                <a:spcPts val="0"/>
              </a:spcBef>
              <a:spcAft>
                <a:spcPts val="0"/>
              </a:spcAft>
              <a:buClr>
                <a:schemeClr val="dk1"/>
              </a:buClr>
              <a:buSzPts val="1800"/>
              <a:buFont typeface="Arial"/>
              <a:buNone/>
            </a:pPr>
            <a:endParaRPr sz="1800" dirty="0">
              <a:latin typeface="Calibri"/>
              <a:ea typeface="Calibri"/>
              <a:cs typeface="Calibri"/>
              <a:sym typeface="Calibri"/>
            </a:endParaRPr>
          </a:p>
          <a:p>
            <a:pPr marL="285750" lvl="0" indent="-171450" algn="l" rtl="0">
              <a:lnSpc>
                <a:spcPct val="100000"/>
              </a:lnSpc>
              <a:spcBef>
                <a:spcPts val="0"/>
              </a:spcBef>
              <a:spcAft>
                <a:spcPts val="0"/>
              </a:spcAft>
              <a:buClr>
                <a:schemeClr val="dk1"/>
              </a:buClr>
              <a:buSzPts val="1800"/>
              <a:buFont typeface="Arial"/>
              <a:buNone/>
            </a:pPr>
            <a:endParaRPr sz="18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solidFill>
                <a:srgbClr val="FF0000"/>
              </a:solidFill>
            </a:endParaRPr>
          </a:p>
          <a:p>
            <a:pPr marL="0" lvl="0" indent="0" algn="l" rtl="0">
              <a:lnSpc>
                <a:spcPct val="100000"/>
              </a:lnSpc>
              <a:spcBef>
                <a:spcPts val="0"/>
              </a:spcBef>
              <a:spcAft>
                <a:spcPts val="0"/>
              </a:spcAft>
              <a:buSzPts val="1400"/>
              <a:buNone/>
            </a:pPr>
            <a:endParaRPr dirty="0">
              <a:solidFill>
                <a:srgbClr val="000000"/>
              </a:solidFill>
              <a:latin typeface="Calibri"/>
              <a:ea typeface="Calibri"/>
              <a:cs typeface="Calibri"/>
              <a:sym typeface="Calibri"/>
            </a:endParaRPr>
          </a:p>
        </p:txBody>
      </p:sp>
      <p:sp>
        <p:nvSpPr>
          <p:cNvPr id="667" name="Google Shape;66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One of Zonta International’s longest-running programs is the Amelia Earhart Fellowship.   It was established in 1938. This program expands opportunities for women pursuing advanced studies in aerospace engineering and space sciences.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Since the program’s inception, Zonta has awarded </a:t>
            </a:r>
            <a:r>
              <a:rPr lang="en-US" b="0" i="0" dirty="0">
                <a:solidFill>
                  <a:srgbClr val="333333"/>
                </a:solidFill>
                <a:latin typeface="Lato"/>
                <a:ea typeface="Lato"/>
                <a:cs typeface="Lato"/>
                <a:sym typeface="Lato"/>
              </a:rPr>
              <a:t>1,764 Amelia Earhart Fellowships, totaling more than US$11.9 million, to 1,335 women from 79 countries</a:t>
            </a:r>
            <a:r>
              <a:rPr lang="en-US" dirty="0"/>
              <a:t>.  </a:t>
            </a:r>
            <a:endParaRPr dirty="0"/>
          </a:p>
          <a:p>
            <a:pPr marL="0" lvl="0" indent="0" algn="l" rtl="0">
              <a:lnSpc>
                <a:spcPct val="100000"/>
              </a:lnSpc>
              <a:spcBef>
                <a:spcPts val="0"/>
              </a:spcBef>
              <a:spcAft>
                <a:spcPts val="0"/>
              </a:spcAft>
              <a:buSzPts val="1400"/>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Carolyn </a:t>
            </a:r>
            <a:r>
              <a:rPr lang="en-CA" sz="1200" b="0" i="0" u="none" strike="noStrike" cap="none" dirty="0" err="1">
                <a:solidFill>
                  <a:schemeClr val="dk1"/>
                </a:solidFill>
                <a:effectLst/>
                <a:latin typeface="Calibri"/>
                <a:ea typeface="Calibri"/>
                <a:cs typeface="Calibri"/>
                <a:sym typeface="Calibri"/>
              </a:rPr>
              <a:t>Pethrick</a:t>
            </a:r>
            <a:r>
              <a:rPr lang="en-CA" sz="1200" b="0" i="0" u="none" strike="noStrike" cap="none" dirty="0">
                <a:solidFill>
                  <a:schemeClr val="dk1"/>
                </a:solidFill>
                <a:effectLst/>
                <a:latin typeface="Calibri"/>
                <a:ea typeface="Calibri"/>
                <a:cs typeface="Calibri"/>
                <a:sym typeface="Calibri"/>
              </a:rPr>
              <a:t> </a:t>
            </a:r>
            <a:r>
              <a:rPr lang="en-US" sz="1200" dirty="0"/>
              <a:t>is a 2025 Amelia Earhart Fellow. </a:t>
            </a:r>
            <a:endParaRPr dirty="0"/>
          </a:p>
          <a:p>
            <a:pPr marL="0" lvl="0" indent="0" algn="l" rtl="0">
              <a:lnSpc>
                <a:spcPct val="100000"/>
              </a:lnSpc>
              <a:spcBef>
                <a:spcPts val="0"/>
              </a:spcBef>
              <a:spcAft>
                <a:spcPts val="0"/>
              </a:spcAft>
              <a:buSzPts val="1400"/>
              <a:buNone/>
            </a:pPr>
            <a:endParaRPr sz="1200" dirty="0"/>
          </a:p>
          <a:p>
            <a:r>
              <a:rPr lang="en-CA" sz="1200" b="0" i="0" u="none" strike="noStrike" cap="none" dirty="0">
                <a:solidFill>
                  <a:schemeClr val="dk1"/>
                </a:solidFill>
                <a:effectLst/>
                <a:latin typeface="Calibri"/>
                <a:ea typeface="Calibri"/>
                <a:cs typeface="Calibri"/>
                <a:sym typeface="Calibri"/>
              </a:rPr>
              <a:t>Carolyn is a Ph.D. candidate in mechanical engineering at McGill University in Montreal, Quebec. She conducts her research in the Computational Aerodynamics Group under the supervision of Professor Siva Nadarajah. Her work addresses the energy intensity of the aerospace industry by developing high-fidelity computational tools for aerodynamic simulation, enabling engineers to improve efficiency without compromising safety. </a:t>
            </a:r>
          </a:p>
        </p:txBody>
      </p:sp>
      <p:sp>
        <p:nvSpPr>
          <p:cNvPr id="724" name="Google Shape;72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The Zonta Young Women in Leadership Award (formerly Young Women in Public Affairs Award YWPA) recognizes young women between the ages of 16-19 for their commitment to the volunteer sector, evidence of volunteer leadership achievements and dedication to empowering women worldwide through service and advocacy. </a:t>
            </a:r>
            <a:r>
              <a:rPr lang="en-US" b="0" dirty="0"/>
              <a:t>Established in 1990 by Past International President </a:t>
            </a:r>
            <a:r>
              <a:rPr lang="en-US" b="0" dirty="0" err="1"/>
              <a:t>Leneen</a:t>
            </a:r>
            <a:r>
              <a:rPr lang="en-US" b="0" dirty="0"/>
              <a:t> Forde, Zonta has given </a:t>
            </a:r>
            <a:r>
              <a:rPr lang="en-US" b="0" i="0" dirty="0">
                <a:solidFill>
                  <a:srgbClr val="333333"/>
                </a:solidFill>
                <a:latin typeface="Lato"/>
                <a:ea typeface="Lato"/>
                <a:cs typeface="Lato"/>
                <a:sym typeface="Lato"/>
              </a:rPr>
              <a:t>1,128 awards, US$1,673,750, to 956 young women from 61 countries. </a:t>
            </a:r>
            <a:r>
              <a:rPr lang="en-US" sz="1800" dirty="0">
                <a:solidFill>
                  <a:srgbClr val="000000"/>
                </a:solidFill>
                <a:latin typeface="Arial"/>
                <a:ea typeface="Arial"/>
                <a:cs typeface="Arial"/>
                <a:sym typeface="Arial"/>
              </a:rPr>
              <a:t> </a:t>
            </a:r>
            <a:endParaRPr sz="1800" dirty="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b="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b="0" dirty="0"/>
              <a:t>D4 Awardee for 2025 is </a:t>
            </a:r>
            <a:r>
              <a:rPr lang="en-CA" sz="1200" b="0" i="0" u="none" strike="noStrike" cap="none" dirty="0">
                <a:solidFill>
                  <a:schemeClr val="dk1"/>
                </a:solidFill>
                <a:effectLst/>
                <a:latin typeface="Calibri"/>
                <a:ea typeface="Calibri"/>
                <a:cs typeface="Calibri"/>
                <a:sym typeface="Calibri"/>
              </a:rPr>
              <a:t>Valeria Gonzalez-Sukhai submitted by the Zonta Club of Hamilton1</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Valeria Gonzalez-Sukhai is a student leader and an advocate for inclusive, compassionate environments. While working as an administrative assistant at a midwifery clinic, she recognized the importance of community outreach in healthcare, motivating her to create a welcoming space for clients and their families. Her experience inspired a commitment to advancing Equity, Diversity, Indigeneity, Inclusion and Accessibility (EDIIA) within healthcare </a:t>
            </a:r>
            <a:r>
              <a:rPr lang="en-CA" dirty="0" err="1"/>
              <a:t>practices.At</a:t>
            </a:r>
            <a:r>
              <a:rPr lang="en-CA" dirty="0"/>
              <a:t> McMaster University, Valeria serves as co-president of the McMaster Golden Z Club and McMaster Aiding Women’s Shelters Canada. She aims to lead initiatives that promote women’s rights, organize fundraising events and partner with local shelters and organizations to raise awareness about domestic violence and gender equity.</a:t>
            </a:r>
            <a:endParaRPr lang="en-CA" sz="1200" b="0" i="0" u="none" strike="noStrike" cap="none" dirty="0">
              <a:solidFill>
                <a:schemeClr val="dk1"/>
              </a:solidFill>
              <a:effectLst/>
              <a:latin typeface="Calibri"/>
              <a:ea typeface="Calibri"/>
              <a:cs typeface="Calibri"/>
              <a:sym typeface="Calibri"/>
            </a:endParaRPr>
          </a:p>
        </p:txBody>
      </p:sp>
      <p:sp>
        <p:nvSpPr>
          <p:cNvPr id="745" name="Google Shape;74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Zonta Women in Business Leadership Award celebrates excellence and recognizes outstanding achievements by women between 18-35 years of age driving innovation and impact in the business world. This prestigious award honors exceptional leadership, entrepreneurial spirit, ethical conduct and significant contributions to the recipients’ respective industries while addressing global or local issues affecting women and girls or climate justice. The program will operate at the club, district and international levels of Zonta. Districts will choose a district winner from the applications submitted by clubs and submit the district winner’s application to Zonta International in accordance with the separately communicated timeline. Districts with at least 1,200 members as of the beginning of the financial year in which the award will be issued may submit two applications. Ten (10) awardees will be selected by an independent jury of experts consisting of Zontians and non-Zontians, if chosen, appointed by the President. </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US"/>
              <a:t>During the 2024-2026 Biennium, Zonta International will present 10 awards of US$10,000 each, and each international winner will be offered a complimentary one-year supporting membership in Zonta International for the next financial year. Funding for the Award will come from the Zonta Foundation for Women Rose Fund.</a:t>
            </a:r>
            <a:endParaRPr b="1"/>
          </a:p>
        </p:txBody>
      </p:sp>
      <p:sp>
        <p:nvSpPr>
          <p:cNvPr id="735" name="Google Shape;73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Endowment Fund</a:t>
            </a:r>
            <a:endParaRPr dirty="0"/>
          </a:p>
          <a:p>
            <a:pPr marL="408371" lvl="1" indent="0" algn="l" rtl="0">
              <a:lnSpc>
                <a:spcPct val="100000"/>
              </a:lnSpc>
              <a:spcBef>
                <a:spcPts val="0"/>
              </a:spcBef>
              <a:spcAft>
                <a:spcPts val="0"/>
              </a:spcAft>
              <a:buSzPts val="1400"/>
              <a:buNone/>
            </a:pPr>
            <a:r>
              <a:rPr lang="en-US" dirty="0"/>
              <a:t>Provides a long-term source of income for the Foundation. The principal of the gift is never spent, allowing the Fund to grow over time. Interests and earnings from the investments are not currently spent and go back to the Endowment Fund to continue to grow. At a future point, the Fund interest and earnings may be used to provide the Foundation with an annual stream of income to be designated by the Zonta Foundation for Women Board. </a:t>
            </a:r>
          </a:p>
          <a:p>
            <a:pPr marL="0" lvl="0" indent="-48829" algn="l" rtl="0">
              <a:lnSpc>
                <a:spcPct val="100000"/>
              </a:lnSpc>
              <a:spcBef>
                <a:spcPts val="0"/>
              </a:spcBef>
              <a:spcAft>
                <a:spcPts val="0"/>
              </a:spcAft>
              <a:buSzPts val="1400"/>
              <a:buNone/>
            </a:pPr>
            <a:r>
              <a:rPr lang="en-US" dirty="0"/>
              <a:t>DONATIONS to Endowment Funds or Legacy Circle will not be included in your personal biennial giving total since those will be investment funds will never be spent.</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Arial"/>
              <a:buNone/>
            </a:pPr>
            <a:r>
              <a:rPr lang="en-US" sz="1200" b="0" i="0" dirty="0">
                <a:solidFill>
                  <a:schemeClr val="dk1"/>
                </a:solidFill>
                <a:latin typeface="Calibri"/>
                <a:ea typeface="Calibri"/>
                <a:cs typeface="Calibri"/>
                <a:sym typeface="Calibri"/>
              </a:rPr>
              <a:t>The Zonta Foundation for Women’s Endowment Fund was established in 1988.  The Fund saw nominal growth in the following years. It was not until the Centennial Anniversary Endowment Campaign that the Fund started to have significant growth in principal. The </a:t>
            </a:r>
            <a:r>
              <a:rPr lang="en-US" dirty="0"/>
              <a:t>CAEC greatly increased member awareness of the importance of the Endowment Fund.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r>
              <a:rPr lang="en-US" dirty="0"/>
              <a:t>Amelia Earhart Fellowship Endowment Fund</a:t>
            </a:r>
            <a:endParaRPr dirty="0"/>
          </a:p>
          <a:p>
            <a:pPr marL="408371" lvl="1" indent="0" algn="l" rtl="0">
              <a:lnSpc>
                <a:spcPct val="100000"/>
              </a:lnSpc>
              <a:spcBef>
                <a:spcPts val="0"/>
              </a:spcBef>
              <a:spcAft>
                <a:spcPts val="0"/>
              </a:spcAft>
              <a:buSzPts val="1400"/>
              <a:buNone/>
            </a:pPr>
            <a:r>
              <a:rPr lang="en-US" dirty="0"/>
              <a:t>Provides a long-term source of income for the Amelia Earhart Fellowship program. The principal of the gift is never spent, allowing the Fund to grow over time.  The interests and earnings from the investments in this fund provide an annual stream of income to support AE fellowships. </a:t>
            </a:r>
            <a:endParaRPr dirty="0"/>
          </a:p>
          <a:p>
            <a:pPr marL="408371" lvl="1" indent="0" algn="l" rtl="0">
              <a:lnSpc>
                <a:spcPct val="100000"/>
              </a:lnSpc>
              <a:spcBef>
                <a:spcPts val="0"/>
              </a:spcBef>
              <a:spcAft>
                <a:spcPts val="0"/>
              </a:spcAft>
              <a:buSzPts val="1400"/>
              <a:buNone/>
            </a:pPr>
            <a:r>
              <a:rPr lang="en-US" i="1" dirty="0"/>
              <a:t>This biennium US$48,000 is being used to help support the AE Fellowship program.</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Donations to the Endowment Funds do </a:t>
            </a:r>
            <a:r>
              <a:rPr lang="en-US" b="1" dirty="0"/>
              <a:t>not</a:t>
            </a:r>
            <a:r>
              <a:rPr lang="en-US" dirty="0"/>
              <a:t> count toward our biennial goal as that money is invested with the generated income utilized for </a:t>
            </a:r>
            <a:r>
              <a:rPr lang="en-US" b="1" dirty="0"/>
              <a:t>future </a:t>
            </a:r>
            <a:r>
              <a:rPr lang="en-US" dirty="0"/>
              <a:t>projects and programs.  </a:t>
            </a:r>
            <a:r>
              <a:rPr lang="en-US" b="1" dirty="0"/>
              <a:t>Only</a:t>
            </a:r>
            <a:r>
              <a:rPr lang="en-US" dirty="0"/>
              <a:t> the donations made to the project and program funds count toward our fundraising goal as that money supports our service projects and educational programs for the</a:t>
            </a:r>
            <a:r>
              <a:rPr lang="en-US" b="1" dirty="0"/>
              <a:t> current biennium.</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SzPts val="1400"/>
              <a:buNone/>
            </a:pPr>
            <a:r>
              <a:rPr lang="en-US" sz="1800" dirty="0">
                <a:solidFill>
                  <a:srgbClr val="FF0000"/>
                </a:solidFill>
                <a:latin typeface="Arial"/>
                <a:ea typeface="Arial"/>
                <a:cs typeface="Arial"/>
                <a:sym typeface="Arial"/>
              </a:rPr>
              <a:t>Funds are invested in accordance with the established Foundation policies with risk actively managed.</a:t>
            </a:r>
            <a:endParaRPr dirty="0"/>
          </a:p>
          <a:p>
            <a:pPr marL="0" marR="0" lvl="0" indent="0" algn="l" rtl="0">
              <a:lnSpc>
                <a:spcPct val="100000"/>
              </a:lnSpc>
              <a:spcBef>
                <a:spcPts val="0"/>
              </a:spcBef>
              <a:spcAft>
                <a:spcPts val="0"/>
              </a:spcAft>
              <a:buSzPts val="1400"/>
              <a:buNone/>
            </a:pPr>
            <a:endParaRPr sz="1800" dirty="0">
              <a:solidFill>
                <a:srgbClr val="FF0000"/>
              </a:solidFill>
              <a:latin typeface="Arial"/>
              <a:ea typeface="Arial"/>
              <a:cs typeface="Arial"/>
              <a:sym typeface="Arial"/>
            </a:endParaRPr>
          </a:p>
          <a:p>
            <a:pPr marL="0" marR="0" lvl="0" indent="0" algn="l" rtl="0">
              <a:lnSpc>
                <a:spcPct val="100000"/>
              </a:lnSpc>
              <a:spcBef>
                <a:spcPts val="0"/>
              </a:spcBef>
              <a:spcAft>
                <a:spcPts val="0"/>
              </a:spcAft>
              <a:buSzPts val="1400"/>
              <a:buNone/>
            </a:pPr>
            <a:r>
              <a:rPr lang="en-US" sz="1800" b="1" i="1" dirty="0">
                <a:solidFill>
                  <a:srgbClr val="FF0000"/>
                </a:solidFill>
                <a:latin typeface="Arial"/>
                <a:ea typeface="Arial"/>
                <a:cs typeface="Arial"/>
                <a:sym typeface="Arial"/>
              </a:rPr>
              <a:t>*GIFT TOTALS AS OF 30 April 2025</a:t>
            </a:r>
            <a:endParaRPr dirty="0"/>
          </a:p>
          <a:p>
            <a:pPr marL="0" marR="0" lvl="0" indent="0" algn="l" rtl="0">
              <a:lnSpc>
                <a:spcPct val="100000"/>
              </a:lnSpc>
              <a:spcBef>
                <a:spcPts val="0"/>
              </a:spcBef>
              <a:spcAft>
                <a:spcPts val="0"/>
              </a:spcAft>
              <a:buSzPts val="1400"/>
              <a:buNone/>
            </a:pPr>
            <a:endParaRPr sz="1800" dirty="0">
              <a:solidFill>
                <a:srgbClr val="FF0000"/>
              </a:solidFill>
              <a:latin typeface="Arial"/>
              <a:ea typeface="Arial"/>
              <a:cs typeface="Arial"/>
              <a:sym typeface="Arial"/>
            </a:endParaRPr>
          </a:p>
          <a:p>
            <a:pPr marL="0" marR="0" lvl="0" indent="0" algn="l" rtl="0">
              <a:lnSpc>
                <a:spcPct val="100000"/>
              </a:lnSpc>
              <a:spcBef>
                <a:spcPts val="0"/>
              </a:spcBef>
              <a:spcAft>
                <a:spcPts val="0"/>
              </a:spcAft>
              <a:buSzPts val="1400"/>
              <a:buNone/>
            </a:pPr>
            <a:r>
              <a:rPr lang="en-US" sz="1800" dirty="0">
                <a:latin typeface="Tahoma"/>
                <a:ea typeface="Tahoma"/>
                <a:cs typeface="Tahoma"/>
                <a:sym typeface="Tahoma"/>
              </a:rPr>
              <a:t> </a:t>
            </a:r>
            <a:endParaRPr sz="1800"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810" name="Google Shape;81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Planned and legacy giving is an excellent way to establish a charitable legacy, by leaving a part of your estate to the Zonta Foundation for Women.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solidFill>
                  <a:srgbClr val="FF0000"/>
                </a:solidFill>
              </a:rPr>
              <a:t>As members and even supporting non-members review their estate plans, they may consider the </a:t>
            </a:r>
            <a:r>
              <a:rPr lang="en-US" dirty="0"/>
              <a:t>many types of planned gifts </a:t>
            </a:r>
            <a:r>
              <a:rPr lang="en-US" dirty="0">
                <a:solidFill>
                  <a:srgbClr val="FF0000"/>
                </a:solidFill>
              </a:rPr>
              <a:t>available.  A</a:t>
            </a:r>
            <a:r>
              <a:rPr lang="en-US" dirty="0"/>
              <a:t> bequest of a specific amount,  life insurance policy, stocks or other financial instruments, that can offer benefits to donors and their families, in addition to supporting the next generation of women and girls.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Donors who choose to make a planned gift to the Foundation, will be welcomed as a member of The Zonta 1919 Legacy Circle or may join anonymously.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Members are asked to complete an application, which is a letter of intent only.  They do </a:t>
            </a:r>
            <a:r>
              <a:rPr lang="en-US" b="1" dirty="0"/>
              <a:t>not</a:t>
            </a:r>
            <a:r>
              <a:rPr lang="en-US" dirty="0"/>
              <a:t> need to share their estate documents with Zonta or commit a set amount. </a:t>
            </a:r>
            <a:endParaRPr dirty="0"/>
          </a:p>
        </p:txBody>
      </p:sp>
      <p:sp>
        <p:nvSpPr>
          <p:cNvPr id="768" name="Google Shape;76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76" name="Google Shape;77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W</a:t>
            </a:r>
            <a:r>
              <a:rPr lang="en-US" sz="1200" b="0" i="0"/>
              <a:t>hen you donate to the Foundation: You make a positive impact on someone’s life</a:t>
            </a:r>
            <a:endParaRPr/>
          </a:p>
          <a:p>
            <a:pPr marL="0" lvl="0" indent="0" algn="l" rtl="0">
              <a:lnSpc>
                <a:spcPct val="100000"/>
              </a:lnSpc>
              <a:spcBef>
                <a:spcPts val="0"/>
              </a:spcBef>
              <a:spcAft>
                <a:spcPts val="0"/>
              </a:spcAft>
              <a:buSzPts val="1400"/>
              <a:buNone/>
            </a:pPr>
            <a:endParaRPr/>
          </a:p>
        </p:txBody>
      </p:sp>
      <p:sp>
        <p:nvSpPr>
          <p:cNvPr id="492" name="Google Shape;49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25</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44896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7534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a:extLst>
            <a:ext uri="{FF2B5EF4-FFF2-40B4-BE49-F238E27FC236}">
              <a16:creationId xmlns:a16="http://schemas.microsoft.com/office/drawing/2014/main" id="{118F6186-48CA-FD0E-6086-018A79890C40}"/>
            </a:ext>
          </a:extLst>
        </p:cNvPr>
        <p:cNvGrpSpPr/>
        <p:nvPr/>
      </p:nvGrpSpPr>
      <p:grpSpPr>
        <a:xfrm>
          <a:off x="0" y="0"/>
          <a:ext cx="0" cy="0"/>
          <a:chOff x="0" y="0"/>
          <a:chExt cx="0" cy="0"/>
        </a:xfrm>
      </p:grpSpPr>
      <p:sp>
        <p:nvSpPr>
          <p:cNvPr id="530" name="Google Shape;530;p8:notes">
            <a:extLst>
              <a:ext uri="{FF2B5EF4-FFF2-40B4-BE49-F238E27FC236}">
                <a16:creationId xmlns:a16="http://schemas.microsoft.com/office/drawing/2014/main" id="{2E0FCD9B-ADB4-B561-4DC3-924E49A6147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8:notes">
            <a:extLst>
              <a:ext uri="{FF2B5EF4-FFF2-40B4-BE49-F238E27FC236}">
                <a16:creationId xmlns:a16="http://schemas.microsoft.com/office/drawing/2014/main" id="{18D60F21-19D9-840B-7794-5078530107C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8027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Goal 1:  26.3% of our District 4 members have given to the ZFW this biennium up from </a:t>
            </a:r>
          </a:p>
          <a:p>
            <a:endParaRPr lang="en-CA"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Goal 2: 28 clubs out of 30 so far have made a donation to the ZFW this biennium totalling over $71,433.33</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Gaols 3: we have increased the number of presentations to D4 clubs.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Goal 4: 176 D4 members have donated $23,334.51 in this biennium vs 152 D4 members gave $19,903.65 last biennium.</a:t>
            </a:r>
          </a:p>
          <a:p>
            <a:r>
              <a:rPr lang="en-CA" dirty="0"/>
              <a: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3320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8343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 addition to submitting donations online, via wire or SEPA transfers, or collected at local events, donors can also take advantage of additional ways to contribute to the Foundation.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Donors should check with their employers to see if they are able to receive a matching gift for a personal donation or for volunteer hours.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Facebook fundraisers have become more popular. Donors can set up fundraisers on their personal page and reach out to their social circle to introduce them to Zonta and help raise funds.</a:t>
            </a:r>
            <a:endParaRPr/>
          </a:p>
        </p:txBody>
      </p:sp>
      <p:sp>
        <p:nvSpPr>
          <p:cNvPr id="791" name="Google Shape;79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66847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1" name="Google Shape;80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7562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33</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2924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a:extLst>
            <a:ext uri="{FF2B5EF4-FFF2-40B4-BE49-F238E27FC236}">
              <a16:creationId xmlns:a16="http://schemas.microsoft.com/office/drawing/2014/main" id="{C8286A44-0E39-CF5D-B662-4C490C90AE6C}"/>
            </a:ext>
          </a:extLst>
        </p:cNvPr>
        <p:cNvGrpSpPr/>
        <p:nvPr/>
      </p:nvGrpSpPr>
      <p:grpSpPr>
        <a:xfrm>
          <a:off x="0" y="0"/>
          <a:ext cx="0" cy="0"/>
          <a:chOff x="0" y="0"/>
          <a:chExt cx="0" cy="0"/>
        </a:xfrm>
      </p:grpSpPr>
      <p:sp>
        <p:nvSpPr>
          <p:cNvPr id="530" name="Google Shape;530;p8:notes">
            <a:extLst>
              <a:ext uri="{FF2B5EF4-FFF2-40B4-BE49-F238E27FC236}">
                <a16:creationId xmlns:a16="http://schemas.microsoft.com/office/drawing/2014/main" id="{6DDA1C3E-BD21-49B7-A6E6-B1994855B6C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1" name="Google Shape;531;p8:notes">
            <a:extLst>
              <a:ext uri="{FF2B5EF4-FFF2-40B4-BE49-F238E27FC236}">
                <a16:creationId xmlns:a16="http://schemas.microsoft.com/office/drawing/2014/main" id="{D5BEE7BF-B113-2A3C-7509-C8781A8283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3227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25509-4F16-8C52-17E7-936F477FA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89B68-E1AC-90D4-BBAB-ACF93CA64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768BE-A321-8092-CC8E-C665717A97FB}"/>
              </a:ext>
            </a:extLst>
          </p:cNvPr>
          <p:cNvSpPr>
            <a:spLocks noGrp="1"/>
          </p:cNvSpPr>
          <p:nvPr>
            <p:ph type="body" idx="1"/>
          </p:nvPr>
        </p:nvSpPr>
        <p:spPr/>
        <p:txBody>
          <a:bodyPr/>
          <a:lstStyle/>
          <a:p>
            <a:r>
              <a:rPr lang="en-CA" dirty="0"/>
              <a:t>Make a donation to ZFW</a:t>
            </a:r>
          </a:p>
          <a:p>
            <a:r>
              <a:rPr lang="en-CA" dirty="0"/>
              <a:t>	Tribute donation to honour a person or in memory</a:t>
            </a:r>
          </a:p>
          <a:p>
            <a:endParaRPr lang="en-CA" dirty="0"/>
          </a:p>
          <a:p>
            <a:r>
              <a:rPr lang="en-CA" dirty="0"/>
              <a:t>Click “Log in to manage monthly gifts” in the top-right corner of the page to access &amp; view your personal donations. </a:t>
            </a:r>
          </a:p>
          <a:p>
            <a:r>
              <a:rPr lang="en-CA" dirty="0"/>
              <a:t>You will be taken to a login page that is different from your access to My Zonta login. </a:t>
            </a:r>
          </a:p>
          <a:p>
            <a:endParaRPr lang="en-CA" dirty="0"/>
          </a:p>
        </p:txBody>
      </p:sp>
      <p:sp>
        <p:nvSpPr>
          <p:cNvPr id="4" name="Slide Number Placeholder 3">
            <a:extLst>
              <a:ext uri="{FF2B5EF4-FFF2-40B4-BE49-F238E27FC236}">
                <a16:creationId xmlns:a16="http://schemas.microsoft.com/office/drawing/2014/main" id="{B30673BE-2D39-EA9C-9ED4-D15656182F73}"/>
              </a:ext>
            </a:extLst>
          </p:cNvPr>
          <p:cNvSpPr>
            <a:spLocks noGrp="1"/>
          </p:cNvSpPr>
          <p:nvPr>
            <p:ph type="sldNum" sz="quarter" idx="5"/>
          </p:nvPr>
        </p:nvSpPr>
        <p:spPr/>
        <p:txBody>
          <a:bodyPr/>
          <a:lstStyle/>
          <a:p>
            <a:fld id="{DF6BF3C8-BD08-A048-866E-0CBBC64180BD}" type="slidenum">
              <a:rPr lang="en-US" smtClean="0"/>
              <a:t>36</a:t>
            </a:fld>
            <a:endParaRPr lang="en-US"/>
          </a:p>
        </p:txBody>
      </p:sp>
    </p:spTree>
    <p:extLst>
      <p:ext uri="{BB962C8B-B14F-4D97-AF65-F5344CB8AC3E}">
        <p14:creationId xmlns:p14="http://schemas.microsoft.com/office/powerpoint/2010/main" val="1614115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Use your email address on file with ZI to create a password for the ZFW secure site.</a:t>
            </a:r>
          </a:p>
          <a:p>
            <a:r>
              <a:rPr lang="en-CA" dirty="0"/>
              <a:t>Click Manage Monthly Donations to access the site to view and edit your personal profile and email preferences.</a:t>
            </a:r>
          </a:p>
          <a:p>
            <a:endParaRPr lang="en-CA" dirty="0"/>
          </a:p>
          <a:p>
            <a:endParaRPr lang="en-C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9525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a:extLst>
            <a:ext uri="{FF2B5EF4-FFF2-40B4-BE49-F238E27FC236}">
              <a16:creationId xmlns:a16="http://schemas.microsoft.com/office/drawing/2014/main" id="{CA405568-8E20-82D0-1B10-F7060E1CC9BD}"/>
            </a:ext>
          </a:extLst>
        </p:cNvPr>
        <p:cNvGrpSpPr/>
        <p:nvPr/>
      </p:nvGrpSpPr>
      <p:grpSpPr>
        <a:xfrm>
          <a:off x="0" y="0"/>
          <a:ext cx="0" cy="0"/>
          <a:chOff x="0" y="0"/>
          <a:chExt cx="0" cy="0"/>
        </a:xfrm>
      </p:grpSpPr>
      <p:sp>
        <p:nvSpPr>
          <p:cNvPr id="576" name="Google Shape;576;p11:notes">
            <a:extLst>
              <a:ext uri="{FF2B5EF4-FFF2-40B4-BE49-F238E27FC236}">
                <a16:creationId xmlns:a16="http://schemas.microsoft.com/office/drawing/2014/main" id="{C48F600C-94F9-16D2-BF78-F17D52C2B74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THANK YOU for your personal donations. It is greatly appreciated and helping us as a district meet our goals and ZI of providing women and girls the opportunities to improve their lives.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Thank you, again!</a:t>
            </a:r>
          </a:p>
        </p:txBody>
      </p:sp>
      <p:sp>
        <p:nvSpPr>
          <p:cNvPr id="577" name="Google Shape;577;p11:notes">
            <a:extLst>
              <a:ext uri="{FF2B5EF4-FFF2-40B4-BE49-F238E27FC236}">
                <a16:creationId xmlns:a16="http://schemas.microsoft.com/office/drawing/2014/main" id="{DA57CB7F-DE1B-4EB2-B6A7-E6C2FBF7AC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95960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 your personal profile page you will see all information related to your personal giving.</a:t>
            </a:r>
          </a:p>
          <a:p>
            <a:r>
              <a:rPr lang="en-CA" dirty="0"/>
              <a:t>Including: last gift, Year To Date gift amount, lifetime gift amount and number of gifts made.</a:t>
            </a:r>
          </a:p>
          <a:p>
            <a:r>
              <a:rPr lang="en-CA" dirty="0"/>
              <a:t>Area for setting up monthly donations using your credit card.</a:t>
            </a:r>
          </a:p>
          <a:p>
            <a:endParaRPr lang="en-CA" dirty="0"/>
          </a:p>
          <a:p>
            <a:r>
              <a:rPr lang="en-CA" dirty="0"/>
              <a:t>Please contact </a:t>
            </a:r>
            <a:r>
              <a:rPr lang="en-CA" dirty="0" err="1"/>
              <a:t>zifoundation@zonta.org</a:t>
            </a:r>
            <a:r>
              <a:rPr lang="en-CA" dirty="0"/>
              <a:t> if you wish to receive an account of all personal donation transactions you made to the Foundation.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1173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8942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dirty="0"/>
              <a:t>Through the donations received by the Zonta Foundation for Women, we have a huge impact on improving the lives of women worldwide. To continue our influence, we must have a financially strong and sound foundation. </a:t>
            </a:r>
            <a:endParaRPr dirty="0"/>
          </a:p>
          <a:p>
            <a:pPr marL="0" marR="0" lvl="0" indent="0" algn="l" rtl="0">
              <a:lnSpc>
                <a:spcPct val="100000"/>
              </a:lnSpc>
              <a:spcBef>
                <a:spcPts val="0"/>
              </a:spcBef>
              <a:spcAft>
                <a:spcPts val="0"/>
              </a:spcAft>
              <a:buSzPts val="1400"/>
              <a:buNone/>
            </a:pPr>
            <a:r>
              <a:rPr lang="en-US" sz="1800" dirty="0">
                <a:latin typeface="Calibri"/>
                <a:ea typeface="Calibri"/>
                <a:cs typeface="Calibri"/>
                <a:sym typeface="Calibri"/>
              </a:rPr>
              <a:t>The Foundation’s revenues come from donations made by Zonta clubs, members, and  friends of Zonta.  Clubs are strongly encouraged to give at least 1/3 of funds raised locally to the Foundation, keeping up to 2/3 for their local service programs. </a:t>
            </a:r>
            <a:endParaRPr dirty="0"/>
          </a:p>
          <a:p>
            <a:pPr marL="0" marR="0" lvl="0" indent="0" algn="l" rtl="0">
              <a:lnSpc>
                <a:spcPct val="100000"/>
              </a:lnSpc>
              <a:spcBef>
                <a:spcPts val="0"/>
              </a:spcBef>
              <a:spcAft>
                <a:spcPts val="0"/>
              </a:spcAft>
              <a:buSzPts val="1400"/>
              <a:buNone/>
            </a:pPr>
            <a:endParaRPr sz="1800" dirty="0">
              <a:latin typeface="Calibri"/>
              <a:ea typeface="Calibri"/>
              <a:cs typeface="Calibri"/>
              <a:sym typeface="Calibri"/>
            </a:endParaRPr>
          </a:p>
          <a:p>
            <a:pPr marL="0" marR="0" lvl="0" indent="0" algn="l" rtl="0">
              <a:lnSpc>
                <a:spcPct val="100000"/>
              </a:lnSpc>
              <a:spcBef>
                <a:spcPts val="0"/>
              </a:spcBef>
              <a:spcAft>
                <a:spcPts val="0"/>
              </a:spcAft>
              <a:buSzPts val="1400"/>
              <a:buNone/>
            </a:pPr>
            <a:r>
              <a:rPr lang="en-US" sz="1800" dirty="0">
                <a:latin typeface="Calibri"/>
                <a:ea typeface="Calibri"/>
                <a:cs typeface="Calibri"/>
                <a:sym typeface="Calibri"/>
              </a:rPr>
              <a:t>Last biennium, 82% of clubs made a gift. Our goal this biennium is to have100% of our clubs donate to the ZFW.</a:t>
            </a:r>
            <a:endParaRPr dirty="0"/>
          </a:p>
          <a:p>
            <a:pPr marL="0" marR="0" lvl="0" indent="0" algn="l" rtl="0">
              <a:lnSpc>
                <a:spcPct val="100000"/>
              </a:lnSpc>
              <a:spcBef>
                <a:spcPts val="0"/>
              </a:spcBef>
              <a:spcAft>
                <a:spcPts val="0"/>
              </a:spcAft>
              <a:buSzPts val="1400"/>
              <a:buNone/>
            </a:pPr>
            <a:r>
              <a:rPr lang="en-US" sz="1800" dirty="0">
                <a:latin typeface="Calibri"/>
                <a:ea typeface="Calibri"/>
                <a:cs typeface="Calibri"/>
                <a:sym typeface="Calibri"/>
              </a:rPr>
              <a:t>In some countries, tax and government regulations make individual donations more difficult. </a:t>
            </a:r>
            <a:endParaRPr dirty="0"/>
          </a:p>
          <a:p>
            <a:pPr marL="0" lvl="0" indent="0" algn="l" rtl="0">
              <a:lnSpc>
                <a:spcPct val="100000"/>
              </a:lnSpc>
              <a:spcBef>
                <a:spcPts val="0"/>
              </a:spcBef>
              <a:spcAft>
                <a:spcPts val="0"/>
              </a:spcAft>
              <a:buSzPts val="1400"/>
              <a:buNone/>
            </a:pPr>
            <a:r>
              <a:rPr lang="en-US" dirty="0"/>
              <a:t>We must also remember that each donation benefits the women and girls Zonta pledges to support. </a:t>
            </a:r>
            <a:r>
              <a:rPr lang="en-US" sz="1800" b="1" dirty="0">
                <a:latin typeface="Calibri"/>
                <a:ea typeface="Calibri"/>
                <a:cs typeface="Calibri"/>
                <a:sym typeface="Calibri"/>
              </a:rPr>
              <a:t>100%</a:t>
            </a:r>
            <a:r>
              <a:rPr lang="en-US" sz="1800" dirty="0">
                <a:latin typeface="Calibri"/>
                <a:ea typeface="Calibri"/>
                <a:cs typeface="Calibri"/>
                <a:sym typeface="Calibri"/>
              </a:rPr>
              <a:t> of donations made to the Foundation go directly to program support. For this biennium, the Foundation is not receiving any funding from ZI to support operating expenses. The Foundation’s expenses will be covered by the Foundation’s </a:t>
            </a:r>
            <a:r>
              <a:rPr lang="en-US" sz="1800" b="1" dirty="0">
                <a:latin typeface="Calibri"/>
                <a:ea typeface="Calibri"/>
                <a:cs typeface="Calibri"/>
                <a:sym typeface="Calibri"/>
              </a:rPr>
              <a:t>investment </a:t>
            </a:r>
            <a:r>
              <a:rPr lang="en-US" sz="1800" dirty="0">
                <a:latin typeface="Calibri"/>
                <a:ea typeface="Calibri"/>
                <a:cs typeface="Calibri"/>
                <a:sym typeface="Calibri"/>
              </a:rPr>
              <a:t>income. </a:t>
            </a:r>
            <a:endParaRPr dirty="0"/>
          </a:p>
          <a:p>
            <a:pPr marL="0" marR="0" lvl="0" indent="0" algn="l" rtl="0">
              <a:lnSpc>
                <a:spcPct val="100000"/>
              </a:lnSpc>
              <a:spcBef>
                <a:spcPts val="0"/>
              </a:spcBef>
              <a:spcAft>
                <a:spcPts val="0"/>
              </a:spcAft>
              <a:buSzPts val="1400"/>
              <a:buNone/>
            </a:pPr>
            <a:endParaRPr sz="1800" dirty="0">
              <a:latin typeface="Calibri"/>
              <a:ea typeface="Calibri"/>
              <a:cs typeface="Calibri"/>
              <a:sym typeface="Calibri"/>
            </a:endParaRPr>
          </a:p>
          <a:p>
            <a:pPr marL="0" marR="0" lvl="0" indent="0" algn="l" rtl="0">
              <a:lnSpc>
                <a:spcPct val="100000"/>
              </a:lnSpc>
              <a:spcBef>
                <a:spcPts val="0"/>
              </a:spcBef>
              <a:spcAft>
                <a:spcPts val="0"/>
              </a:spcAft>
              <a:buSzPts val="1400"/>
              <a:buNone/>
            </a:pPr>
            <a:r>
              <a:rPr lang="en-US" sz="1800" dirty="0">
                <a:latin typeface="Calibri"/>
                <a:ea typeface="Calibri"/>
                <a:cs typeface="Calibri"/>
                <a:sym typeface="Calibri"/>
              </a:rPr>
              <a:t>Please remember that our dues are not donations.</a:t>
            </a:r>
            <a:endParaRPr dirty="0"/>
          </a:p>
          <a:p>
            <a:pPr marL="0" marR="0" lvl="0" indent="0" algn="l" rtl="0">
              <a:lnSpc>
                <a:spcPct val="100000"/>
              </a:lnSpc>
              <a:spcBef>
                <a:spcPts val="0"/>
              </a:spcBef>
              <a:spcAft>
                <a:spcPts val="0"/>
              </a:spcAft>
              <a:buSzPts val="1400"/>
              <a:buNone/>
            </a:pPr>
            <a:endParaRPr sz="1800" b="1" dirty="0">
              <a:latin typeface="Calibri"/>
              <a:ea typeface="Calibri"/>
              <a:cs typeface="Calibri"/>
              <a:sym typeface="Calibri"/>
            </a:endParaRPr>
          </a:p>
          <a:p>
            <a:pPr marL="0" marR="0" lvl="0" indent="0" algn="l" rtl="0">
              <a:lnSpc>
                <a:spcPct val="100000"/>
              </a:lnSpc>
              <a:spcBef>
                <a:spcPts val="0"/>
              </a:spcBef>
              <a:spcAft>
                <a:spcPts val="0"/>
              </a:spcAft>
              <a:buSzPts val="1400"/>
              <a:buNone/>
            </a:pPr>
            <a:r>
              <a:rPr lang="en-US" sz="1800" b="1" dirty="0">
                <a:latin typeface="Calibri"/>
                <a:ea typeface="Calibri"/>
                <a:cs typeface="Calibri"/>
                <a:sym typeface="Calibri"/>
              </a:rPr>
              <a:t>Only</a:t>
            </a:r>
            <a:r>
              <a:rPr lang="en-US" sz="1800" dirty="0">
                <a:latin typeface="Calibri"/>
                <a:ea typeface="Calibri"/>
                <a:cs typeface="Calibri"/>
                <a:sym typeface="Calibri"/>
              </a:rPr>
              <a:t> donations from active Zonta clubs and members are included in district totals, as are any solicited corporate donations.</a:t>
            </a:r>
            <a:endParaRPr dirty="0"/>
          </a:p>
        </p:txBody>
      </p:sp>
      <p:sp>
        <p:nvSpPr>
          <p:cNvPr id="593" name="Google Shape;59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2025 the ZI Foundation for Women held the 40 years campaign. Thanks to each member and club that participated the campaign was extremely successful.</a:t>
            </a:r>
          </a:p>
          <a:p>
            <a:r>
              <a:rPr lang="en-CA" dirty="0"/>
              <a:t>Today, we hear a few words of appreciation from the Zonta International and Zonta Foundation for Women President Salla Tuominen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8935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For the 2024-2026 biennium, our fundraising goal is US$4,617,000. This goal was set by International President Salla Tuominen during her biennium as president-elect and approved by the Zonta Foundation for Women Finance Committee and Board.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The projects listed on this slide were adopted during convention in June 2024. The funds raised support the projects of the current biennium.  If we do not raise the full amount, we must use reserves to meet our financial commitments.  It is important that we do not rely on reserves and raise the money during our current biennium. If the proposed dollar amount is not raised for the international service projects or educational programs, the Rose Fund, as an unrestricted fund, would supply the difference.  Of course, raising more than the set goal would be fantastic!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633" name="Google Shape;6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These next two slides show the Foundations funds.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Amelia Earhart Fellowship Fund</a:t>
            </a:r>
            <a:endParaRPr dirty="0"/>
          </a:p>
          <a:p>
            <a:pPr marL="408371" lvl="1" indent="0" algn="l" rtl="0">
              <a:lnSpc>
                <a:spcPct val="100000"/>
              </a:lnSpc>
              <a:spcBef>
                <a:spcPts val="0"/>
              </a:spcBef>
              <a:spcAft>
                <a:spcPts val="0"/>
              </a:spcAft>
              <a:buSzPts val="1400"/>
              <a:buNone/>
            </a:pPr>
            <a:r>
              <a:rPr lang="en-US" dirty="0"/>
              <a:t>Supports the AE Fellowships that are awarded each year to talented women, pursuing advanced studies in aerospace engineering and space sciences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Young Women in Public Affairs Award Fund</a:t>
            </a:r>
            <a:endParaRPr dirty="0"/>
          </a:p>
          <a:p>
            <a:pPr marL="408371" lvl="1" indent="0" algn="l" rtl="0">
              <a:lnSpc>
                <a:spcPct val="100000"/>
              </a:lnSpc>
              <a:spcBef>
                <a:spcPts val="0"/>
              </a:spcBef>
              <a:spcAft>
                <a:spcPts val="0"/>
              </a:spcAft>
              <a:buSzPts val="1400"/>
              <a:buNone/>
            </a:pPr>
            <a:r>
              <a:rPr lang="en-US" dirty="0"/>
              <a:t>Supports YWPA Awards given to young women aged 16 to 19, who demonstrate a commitment to leadership in public policy, government and volunteer organizations.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International Service Fund </a:t>
            </a:r>
            <a:endParaRPr dirty="0"/>
          </a:p>
          <a:p>
            <a:pPr marL="408371" lvl="1" indent="0" algn="l" rtl="0">
              <a:lnSpc>
                <a:spcPct val="100000"/>
              </a:lnSpc>
              <a:spcBef>
                <a:spcPts val="0"/>
              </a:spcBef>
              <a:spcAft>
                <a:spcPts val="0"/>
              </a:spcAft>
              <a:buSzPts val="1400"/>
              <a:buNone/>
            </a:pPr>
            <a:r>
              <a:rPr lang="en-US" dirty="0"/>
              <a:t>This fund supports programs that have provided training, educational, health, sanitation, agricultural and micro-credit assistance to women, primarily through projects implemented by agencies of the United Nations and other recognized non-governmental organizations. It supports all 4 International Service projects. </a:t>
            </a:r>
            <a:endParaRPr dirty="0"/>
          </a:p>
          <a:p>
            <a:pPr marL="0" lvl="0" indent="0" algn="l" rtl="0">
              <a:lnSpc>
                <a:spcPct val="100000"/>
              </a:lnSpc>
              <a:spcBef>
                <a:spcPts val="0"/>
              </a:spcBef>
              <a:spcAft>
                <a:spcPts val="0"/>
              </a:spcAft>
              <a:buSzPts val="1400"/>
              <a:buNone/>
            </a:pPr>
            <a:endParaRPr dirty="0"/>
          </a:p>
        </p:txBody>
      </p:sp>
      <p:sp>
        <p:nvSpPr>
          <p:cNvPr id="607" name="Google Shape;60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Despite progress, child marriage remains a global crisis, with 650 million women and girls alive today married before age 18.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Backlash against gender equality, humanitarian crises, climate shocks and funding shortfalls. Resistance to girls’ rights—rooted in political, social and cultural opposition—threatens legal protections, limits access to education and health services, and undermines efforts to dismantle harmful norms and accelerate change.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This biennium, the project continues Phase III. </a:t>
            </a:r>
            <a:r>
              <a:rPr lang="en-US" sz="1200" dirty="0"/>
              <a:t>During this time, the priority remains on engaging adolescent girls as key agents of change in the following 12 countries with high prevalence of child marriage: Bangladesh, Burkina Faso, Ethiopia, Ghana, India, Mozambique, Nepal, Niger, Sierra Leone, Uganda, Yemen and Zambia.</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With renewed ambition toward 2030, the Global </a:t>
            </a:r>
            <a:r>
              <a:rPr lang="en-US" dirty="0" err="1"/>
              <a:t>Programme</a:t>
            </a:r>
            <a:r>
              <a:rPr lang="en-US" dirty="0"/>
              <a:t> will boost its actions to accelerate the decline in child marriage globally and respond to the combined effects of the </a:t>
            </a:r>
            <a:r>
              <a:rPr lang="en-US" dirty="0" err="1"/>
              <a:t>polycrisis</a:t>
            </a:r>
            <a:r>
              <a:rPr lang="en-US" dirty="0"/>
              <a:t> and the pushback against gender equality on adolescent girls.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PHASE III (2024-2026) </a:t>
            </a:r>
            <a:endParaRPr dirty="0"/>
          </a:p>
          <a:p>
            <a:pPr marL="0" lvl="0" indent="0" algn="l" rtl="0">
              <a:lnSpc>
                <a:spcPct val="100000"/>
              </a:lnSpc>
              <a:spcBef>
                <a:spcPts val="0"/>
              </a:spcBef>
              <a:spcAft>
                <a:spcPts val="0"/>
              </a:spcAft>
              <a:buSzPts val="1400"/>
              <a:buNone/>
            </a:pPr>
            <a:r>
              <a:rPr lang="en-US" dirty="0"/>
              <a:t>Zonta International’s continued support in the final phase of the Global </a:t>
            </a:r>
            <a:r>
              <a:rPr lang="en-US" dirty="0" err="1"/>
              <a:t>Programme</a:t>
            </a:r>
            <a:r>
              <a:rPr lang="en-US" dirty="0"/>
              <a:t> will focus on strengthening government capacity and ownership of the work and generating important evidence and data to sustain the program long term. </a:t>
            </a:r>
            <a:endParaRPr dirty="0"/>
          </a:p>
          <a:p>
            <a:pPr marL="0" lvl="0" indent="0" algn="l" rtl="0">
              <a:lnSpc>
                <a:spcPct val="100000"/>
              </a:lnSpc>
              <a:spcBef>
                <a:spcPts val="0"/>
              </a:spcBef>
              <a:spcAft>
                <a:spcPts val="0"/>
              </a:spcAft>
              <a:buSzPts val="1400"/>
              <a:buNone/>
            </a:pPr>
            <a:r>
              <a:rPr lang="en-US" dirty="0"/>
              <a:t>PHASE II (2020-2024) </a:t>
            </a:r>
            <a:endParaRPr dirty="0"/>
          </a:p>
          <a:p>
            <a:pPr marL="0" lvl="0" indent="0" algn="l" rtl="0">
              <a:lnSpc>
                <a:spcPct val="100000"/>
              </a:lnSpc>
              <a:spcBef>
                <a:spcPts val="0"/>
              </a:spcBef>
              <a:spcAft>
                <a:spcPts val="0"/>
              </a:spcAft>
              <a:buSzPts val="1400"/>
              <a:buNone/>
            </a:pPr>
            <a:r>
              <a:rPr lang="en-US" dirty="0"/>
              <a:t>Phase II brought increased political support, resources about healthy and safe decisions, gender-responsive policies, as well as enhanced investments in and support for both unmarried and married adolescent girls. Over 6.3 million adolescent girls were empowered with life skills and comprehensive sexuality education were delivered through safe spaces in communities and schools. </a:t>
            </a:r>
            <a:endParaRPr dirty="0"/>
          </a:p>
          <a:p>
            <a:pPr marL="0" lvl="0" indent="0" algn="l" rtl="0">
              <a:lnSpc>
                <a:spcPct val="100000"/>
              </a:lnSpc>
              <a:spcBef>
                <a:spcPts val="0"/>
              </a:spcBef>
              <a:spcAft>
                <a:spcPts val="0"/>
              </a:spcAft>
              <a:buSzPts val="1400"/>
              <a:buNone/>
            </a:pPr>
            <a:r>
              <a:rPr lang="en-US" dirty="0"/>
              <a:t>PHASE I (2016-2019) </a:t>
            </a:r>
            <a:endParaRPr dirty="0"/>
          </a:p>
          <a:p>
            <a:pPr marL="0" lvl="0" indent="0" algn="l" rtl="0">
              <a:lnSpc>
                <a:spcPct val="100000"/>
              </a:lnSpc>
              <a:spcBef>
                <a:spcPts val="0"/>
              </a:spcBef>
              <a:spcAft>
                <a:spcPts val="0"/>
              </a:spcAft>
              <a:buSzPts val="1400"/>
              <a:buNone/>
            </a:pPr>
            <a:r>
              <a:rPr lang="en-US" dirty="0"/>
              <a:t>In Phase I, almost 8 million adolescent girls were reached with life skills and school support, 39 million individuals engaged in community-based behavior change, and 26,000 schools strengthened their adolescent girl-friendly education.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Specific objectives include:</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US" dirty="0"/>
              <a:t>Elevate the voice and agency of adolescent girls by:</a:t>
            </a:r>
            <a:endParaRPr dirty="0"/>
          </a:p>
          <a:p>
            <a:pPr marL="0" lvl="0" indent="0" algn="l" rtl="0">
              <a:lnSpc>
                <a:spcPct val="100000"/>
              </a:lnSpc>
              <a:spcBef>
                <a:spcPts val="0"/>
              </a:spcBef>
              <a:spcAft>
                <a:spcPts val="0"/>
              </a:spcAft>
              <a:buClr>
                <a:schemeClr val="dk1"/>
              </a:buClr>
              <a:buSzPts val="1200"/>
              <a:buFont typeface="Calibri"/>
              <a:buNone/>
            </a:pPr>
            <a:r>
              <a:rPr lang="en-US" dirty="0"/>
              <a:t>• Empowering marginalized adolescent girls through skills development and knowledge-building. </a:t>
            </a:r>
            <a:endParaRPr dirty="0"/>
          </a:p>
          <a:p>
            <a:pPr marL="0" lvl="0" indent="0" algn="l" rtl="0">
              <a:lnSpc>
                <a:spcPct val="100000"/>
              </a:lnSpc>
              <a:spcBef>
                <a:spcPts val="0"/>
              </a:spcBef>
              <a:spcAft>
                <a:spcPts val="0"/>
              </a:spcAft>
              <a:buClr>
                <a:schemeClr val="dk1"/>
              </a:buClr>
              <a:buSzPts val="1200"/>
              <a:buFont typeface="Calibri"/>
              <a:buNone/>
            </a:pPr>
            <a:r>
              <a:rPr lang="en-US" dirty="0"/>
              <a:t>• Promoting gender equality in adolescent girls’ families and communities. </a:t>
            </a:r>
            <a:endParaRPr dirty="0"/>
          </a:p>
          <a:p>
            <a:pPr marL="0" lvl="0" indent="0" algn="l" rtl="0">
              <a:lnSpc>
                <a:spcPct val="100000"/>
              </a:lnSpc>
              <a:spcBef>
                <a:spcPts val="0"/>
              </a:spcBef>
              <a:spcAft>
                <a:spcPts val="0"/>
              </a:spcAft>
              <a:buClr>
                <a:schemeClr val="dk1"/>
              </a:buClr>
              <a:buSzPts val="1200"/>
              <a:buFont typeface="Calibri"/>
              <a:buNone/>
            </a:pPr>
            <a:r>
              <a:rPr lang="en-US" dirty="0"/>
              <a:t>2. Increase resources and opportunities for adolescent girls and their families by: </a:t>
            </a:r>
            <a:endParaRPr dirty="0"/>
          </a:p>
          <a:p>
            <a:pPr marL="0" lvl="0" indent="0" algn="l" rtl="0">
              <a:lnSpc>
                <a:spcPct val="100000"/>
              </a:lnSpc>
              <a:spcBef>
                <a:spcPts val="0"/>
              </a:spcBef>
              <a:spcAft>
                <a:spcPts val="0"/>
              </a:spcAft>
              <a:buClr>
                <a:schemeClr val="dk1"/>
              </a:buClr>
              <a:buSzPts val="1200"/>
              <a:buFont typeface="Calibri"/>
              <a:buNone/>
            </a:pPr>
            <a:r>
              <a:rPr lang="en-US" dirty="0"/>
              <a:t>• Strengthening education, health and child protection systems. </a:t>
            </a:r>
            <a:endParaRPr dirty="0"/>
          </a:p>
          <a:p>
            <a:pPr marL="0" lvl="0" indent="0" algn="l" rtl="0">
              <a:lnSpc>
                <a:spcPct val="100000"/>
              </a:lnSpc>
              <a:spcBef>
                <a:spcPts val="0"/>
              </a:spcBef>
              <a:spcAft>
                <a:spcPts val="0"/>
              </a:spcAft>
              <a:buClr>
                <a:schemeClr val="dk1"/>
              </a:buClr>
              <a:buSzPts val="1200"/>
              <a:buFont typeface="Calibri"/>
              <a:buNone/>
            </a:pPr>
            <a:r>
              <a:rPr lang="en-US" dirty="0"/>
              <a:t>• Addressing the ways that poverty drives the practice of child marriage. </a:t>
            </a:r>
            <a:endParaRPr dirty="0"/>
          </a:p>
          <a:p>
            <a:pPr marL="0" lvl="0" indent="0" algn="l" rtl="0">
              <a:lnSpc>
                <a:spcPct val="100000"/>
              </a:lnSpc>
              <a:spcBef>
                <a:spcPts val="0"/>
              </a:spcBef>
              <a:spcAft>
                <a:spcPts val="0"/>
              </a:spcAft>
              <a:buClr>
                <a:schemeClr val="dk1"/>
              </a:buClr>
              <a:buSzPts val="1200"/>
              <a:buFont typeface="Calibri"/>
              <a:buNone/>
            </a:pPr>
            <a:r>
              <a:rPr lang="en-US" dirty="0"/>
              <a:t>3. Enhance legal and political action to prevent child marriage and to support married, divorced or widowed adolescent girls by: </a:t>
            </a:r>
            <a:endParaRPr dirty="0"/>
          </a:p>
          <a:p>
            <a:pPr marL="0" lvl="0" indent="0" algn="l" rtl="0">
              <a:lnSpc>
                <a:spcPct val="100000"/>
              </a:lnSpc>
              <a:spcBef>
                <a:spcPts val="0"/>
              </a:spcBef>
              <a:spcAft>
                <a:spcPts val="0"/>
              </a:spcAft>
              <a:buClr>
                <a:schemeClr val="dk1"/>
              </a:buClr>
              <a:buSzPts val="1200"/>
              <a:buFont typeface="Calibri"/>
              <a:buNone/>
            </a:pPr>
            <a:r>
              <a:rPr lang="en-US" dirty="0"/>
              <a:t>• Helping governments strengthen their plans to end child marriage. </a:t>
            </a:r>
            <a:endParaRPr dirty="0"/>
          </a:p>
          <a:p>
            <a:pPr marL="0" lvl="0" indent="0" algn="l" rtl="0">
              <a:lnSpc>
                <a:spcPct val="100000"/>
              </a:lnSpc>
              <a:spcBef>
                <a:spcPts val="0"/>
              </a:spcBef>
              <a:spcAft>
                <a:spcPts val="0"/>
              </a:spcAft>
              <a:buClr>
                <a:schemeClr val="dk1"/>
              </a:buClr>
              <a:buSzPts val="1200"/>
              <a:buFont typeface="Calibri"/>
              <a:buNone/>
            </a:pPr>
            <a:r>
              <a:rPr lang="en-US" dirty="0"/>
              <a:t>• Building the capacity of governments to make data-driven decisions and implement evidence-driven programs.</a:t>
            </a:r>
            <a:endParaRPr dirty="0"/>
          </a:p>
        </p:txBody>
      </p:sp>
      <p:sp>
        <p:nvSpPr>
          <p:cNvPr id="684" name="Google Shape;68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p:cSld name="Cover Slide">
    <p:spTree>
      <p:nvGrpSpPr>
        <p:cNvPr id="1" name="Shape 15"/>
        <p:cNvGrpSpPr/>
        <p:nvPr/>
      </p:nvGrpSpPr>
      <p:grpSpPr>
        <a:xfrm>
          <a:off x="0" y="0"/>
          <a:ext cx="0" cy="0"/>
          <a:chOff x="0" y="0"/>
          <a:chExt cx="0" cy="0"/>
        </a:xfrm>
      </p:grpSpPr>
      <p:pic>
        <p:nvPicPr>
          <p:cNvPr id="16" name="Google Shape;16;p31"/>
          <p:cNvPicPr preferRelativeResize="0"/>
          <p:nvPr/>
        </p:nvPicPr>
        <p:blipFill rotWithShape="1">
          <a:blip r:embed="rId2">
            <a:alphaModFix/>
          </a:blip>
          <a:srcRect l="49855" t="49374" r="9157" b="21949"/>
          <a:stretch/>
        </p:blipFill>
        <p:spPr>
          <a:xfrm>
            <a:off x="0" y="1"/>
            <a:ext cx="9802368" cy="6858000"/>
          </a:xfrm>
          <a:custGeom>
            <a:avLst/>
            <a:gdLst/>
            <a:ahLst/>
            <a:cxnLst/>
            <a:rect l="l" t="t" r="r" b="b"/>
            <a:pathLst>
              <a:path w="9802368" h="6858000" extrusionOk="0">
                <a:moveTo>
                  <a:pt x="0" y="0"/>
                </a:moveTo>
                <a:lnTo>
                  <a:pt x="9802368" y="0"/>
                </a:lnTo>
                <a:lnTo>
                  <a:pt x="9802368" y="6858000"/>
                </a:lnTo>
                <a:lnTo>
                  <a:pt x="0" y="6858000"/>
                </a:lnTo>
                <a:close/>
              </a:path>
            </a:pathLst>
          </a:custGeom>
          <a:noFill/>
          <a:ln>
            <a:noFill/>
          </a:ln>
        </p:spPr>
      </p:pic>
      <p:sp>
        <p:nvSpPr>
          <p:cNvPr id="17" name="Google Shape;17;p31"/>
          <p:cNvSpPr>
            <a:spLocks noGrp="1"/>
          </p:cNvSpPr>
          <p:nvPr>
            <p:ph type="pic" idx="2"/>
          </p:nvPr>
        </p:nvSpPr>
        <p:spPr>
          <a:xfrm>
            <a:off x="0" y="1"/>
            <a:ext cx="5672667" cy="5809114"/>
          </a:xfrm>
          <a:prstGeom prst="rect">
            <a:avLst/>
          </a:prstGeom>
          <a:noFill/>
          <a:ln>
            <a:noFill/>
          </a:ln>
        </p:spPr>
        <p:txBody>
          <a:bodyPr/>
          <a:lstStyle/>
          <a:p>
            <a:endParaRPr lang="en-CA"/>
          </a:p>
        </p:txBody>
      </p:sp>
      <p:sp>
        <p:nvSpPr>
          <p:cNvPr id="18" name="Google Shape;18;p31"/>
          <p:cNvSpPr txBox="1">
            <a:spLocks noGrp="1"/>
          </p:cNvSpPr>
          <p:nvPr>
            <p:ph type="title"/>
          </p:nvPr>
        </p:nvSpPr>
        <p:spPr>
          <a:xfrm>
            <a:off x="5674844" y="3473201"/>
            <a:ext cx="5791200" cy="144256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Lato"/>
              <a:buNone/>
              <a:defRPr b="1" i="0">
                <a:solidFill>
                  <a:schemeClr val="dk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21" name="Google Shape;21;p31"/>
          <p:cNvPicPr preferRelativeResize="0"/>
          <p:nvPr userDrawn="1"/>
        </p:nvPicPr>
        <p:blipFill rotWithShape="1">
          <a:blip r:embed="rId3">
            <a:alphaModFix/>
          </a:blip>
          <a:srcRect/>
          <a:stretch/>
        </p:blipFill>
        <p:spPr>
          <a:xfrm>
            <a:off x="7163312" y="1721302"/>
            <a:ext cx="2814263" cy="928865"/>
          </a:xfrm>
          <a:prstGeom prst="rect">
            <a:avLst/>
          </a:prstGeom>
          <a:noFill/>
          <a:ln>
            <a:noFill/>
          </a:ln>
        </p:spPr>
      </p:pic>
      <p:sp>
        <p:nvSpPr>
          <p:cNvPr id="22" name="Google Shape;22;p31"/>
          <p:cNvSpPr txBox="1">
            <a:spLocks noGrp="1"/>
          </p:cNvSpPr>
          <p:nvPr>
            <p:ph type="body" idx="1"/>
          </p:nvPr>
        </p:nvSpPr>
        <p:spPr>
          <a:xfrm>
            <a:off x="5672667" y="4916488"/>
            <a:ext cx="5792788" cy="88265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 Cycle/Parts">
  <p:cSld name="8 Cycle/Parts">
    <p:bg>
      <p:bgPr>
        <a:solidFill>
          <a:schemeClr val="accent4"/>
        </a:solidFill>
        <a:effectLst/>
      </p:bgPr>
    </p:bg>
    <p:spTree>
      <p:nvGrpSpPr>
        <p:cNvPr id="1" name="Shape 121"/>
        <p:cNvGrpSpPr/>
        <p:nvPr/>
      </p:nvGrpSpPr>
      <p:grpSpPr>
        <a:xfrm>
          <a:off x="0" y="0"/>
          <a:ext cx="0" cy="0"/>
          <a:chOff x="0" y="0"/>
          <a:chExt cx="0" cy="0"/>
        </a:xfrm>
      </p:grpSpPr>
      <p:sp>
        <p:nvSpPr>
          <p:cNvPr id="122" name="Google Shape;122;p51"/>
          <p:cNvSpPr/>
          <p:nvPr/>
        </p:nvSpPr>
        <p:spPr>
          <a:xfrm>
            <a:off x="2554883" y="43062"/>
            <a:ext cx="6771876" cy="6771876"/>
          </a:xfrm>
          <a:custGeom>
            <a:avLst/>
            <a:gdLst/>
            <a:ahLst/>
            <a:cxnLst/>
            <a:rect l="l" t="t" r="r" b="b"/>
            <a:pathLst>
              <a:path w="4114800" h="4114800" extrusionOk="0">
                <a:moveTo>
                  <a:pt x="2057399" y="1081094"/>
                </a:moveTo>
                <a:cubicBezTo>
                  <a:pt x="1925549" y="1081094"/>
                  <a:pt x="1797729" y="1106811"/>
                  <a:pt x="1677394" y="1157862"/>
                </a:cubicBezTo>
                <a:cubicBezTo>
                  <a:pt x="1561090" y="1206994"/>
                  <a:pt x="1456684" y="1277429"/>
                  <a:pt x="1367057" y="1367057"/>
                </a:cubicBezTo>
                <a:cubicBezTo>
                  <a:pt x="1277429" y="1456684"/>
                  <a:pt x="1206994" y="1561090"/>
                  <a:pt x="1157862" y="1677394"/>
                </a:cubicBezTo>
                <a:cubicBezTo>
                  <a:pt x="1107003" y="1797729"/>
                  <a:pt x="1081094" y="1925549"/>
                  <a:pt x="1081094" y="2057399"/>
                </a:cubicBezTo>
                <a:cubicBezTo>
                  <a:pt x="1081094" y="2189249"/>
                  <a:pt x="1106811" y="2317069"/>
                  <a:pt x="1157862" y="2437404"/>
                </a:cubicBezTo>
                <a:cubicBezTo>
                  <a:pt x="1206994" y="2553708"/>
                  <a:pt x="1277429" y="2658114"/>
                  <a:pt x="1367057" y="2747741"/>
                </a:cubicBezTo>
                <a:cubicBezTo>
                  <a:pt x="1456684" y="2837369"/>
                  <a:pt x="1561090" y="2907804"/>
                  <a:pt x="1677394" y="2956936"/>
                </a:cubicBezTo>
                <a:cubicBezTo>
                  <a:pt x="1797729" y="3007795"/>
                  <a:pt x="1925549" y="3033704"/>
                  <a:pt x="2057399" y="3033704"/>
                </a:cubicBezTo>
                <a:cubicBezTo>
                  <a:pt x="2189249" y="3033704"/>
                  <a:pt x="2317069" y="3007987"/>
                  <a:pt x="2437404" y="2956936"/>
                </a:cubicBezTo>
                <a:cubicBezTo>
                  <a:pt x="2553708" y="2907804"/>
                  <a:pt x="2658114" y="2837369"/>
                  <a:pt x="2747741" y="2747741"/>
                </a:cubicBezTo>
                <a:cubicBezTo>
                  <a:pt x="2837369" y="2658114"/>
                  <a:pt x="2907804" y="2553708"/>
                  <a:pt x="2956936" y="2437404"/>
                </a:cubicBezTo>
                <a:cubicBezTo>
                  <a:pt x="3007795" y="2317069"/>
                  <a:pt x="3033704" y="2189249"/>
                  <a:pt x="3033704" y="2057399"/>
                </a:cubicBezTo>
                <a:cubicBezTo>
                  <a:pt x="3033704" y="1925549"/>
                  <a:pt x="3007987" y="1797729"/>
                  <a:pt x="2956936" y="1677394"/>
                </a:cubicBezTo>
                <a:cubicBezTo>
                  <a:pt x="2907804" y="1561090"/>
                  <a:pt x="2837369" y="1456684"/>
                  <a:pt x="2747741" y="1367057"/>
                </a:cubicBezTo>
                <a:cubicBezTo>
                  <a:pt x="2658114" y="1277429"/>
                  <a:pt x="2553708" y="1206994"/>
                  <a:pt x="2437404" y="1157862"/>
                </a:cubicBezTo>
                <a:cubicBezTo>
                  <a:pt x="2317069" y="1106811"/>
                  <a:pt x="2189249" y="1081094"/>
                  <a:pt x="2057399" y="1081094"/>
                </a:cubicBezTo>
                <a:close/>
                <a:moveTo>
                  <a:pt x="2057399" y="1004325"/>
                </a:moveTo>
                <a:cubicBezTo>
                  <a:pt x="2199613" y="1004325"/>
                  <a:pt x="2337413" y="1032154"/>
                  <a:pt x="2467344" y="1087043"/>
                </a:cubicBezTo>
                <a:cubicBezTo>
                  <a:pt x="2592669" y="1140014"/>
                  <a:pt x="2705327" y="1216015"/>
                  <a:pt x="2802055" y="1312743"/>
                </a:cubicBezTo>
                <a:cubicBezTo>
                  <a:pt x="2898784" y="1409472"/>
                  <a:pt x="2974593" y="1522130"/>
                  <a:pt x="3027755" y="1647455"/>
                </a:cubicBezTo>
                <a:cubicBezTo>
                  <a:pt x="3082644" y="1777385"/>
                  <a:pt x="3110473" y="1915185"/>
                  <a:pt x="3110473" y="2057399"/>
                </a:cubicBezTo>
                <a:cubicBezTo>
                  <a:pt x="3110473" y="2199613"/>
                  <a:pt x="3082644" y="2337413"/>
                  <a:pt x="3027755" y="2467344"/>
                </a:cubicBezTo>
                <a:cubicBezTo>
                  <a:pt x="2974785" y="2592669"/>
                  <a:pt x="2898784" y="2705327"/>
                  <a:pt x="2802055" y="2802055"/>
                </a:cubicBezTo>
                <a:cubicBezTo>
                  <a:pt x="2705327" y="2898784"/>
                  <a:pt x="2592669" y="2974593"/>
                  <a:pt x="2467344" y="3027755"/>
                </a:cubicBezTo>
                <a:cubicBezTo>
                  <a:pt x="2337413" y="3082644"/>
                  <a:pt x="2199613" y="3110473"/>
                  <a:pt x="2057399" y="3110473"/>
                </a:cubicBezTo>
                <a:cubicBezTo>
                  <a:pt x="1915185" y="3110473"/>
                  <a:pt x="1777385" y="3082644"/>
                  <a:pt x="1647455" y="3027755"/>
                </a:cubicBezTo>
                <a:cubicBezTo>
                  <a:pt x="1522130" y="2974785"/>
                  <a:pt x="1409472" y="2898784"/>
                  <a:pt x="1312743" y="2802055"/>
                </a:cubicBezTo>
                <a:cubicBezTo>
                  <a:pt x="1216015" y="2705327"/>
                  <a:pt x="1140206" y="2592669"/>
                  <a:pt x="1087043" y="2467344"/>
                </a:cubicBezTo>
                <a:cubicBezTo>
                  <a:pt x="1032154" y="2337413"/>
                  <a:pt x="1004325" y="2199613"/>
                  <a:pt x="1004325" y="2057399"/>
                </a:cubicBezTo>
                <a:cubicBezTo>
                  <a:pt x="1004325" y="1915185"/>
                  <a:pt x="1032154" y="1777385"/>
                  <a:pt x="1087043" y="1647455"/>
                </a:cubicBezTo>
                <a:cubicBezTo>
                  <a:pt x="1140014" y="1522130"/>
                  <a:pt x="1216015" y="1409472"/>
                  <a:pt x="1312743" y="1312743"/>
                </a:cubicBezTo>
                <a:cubicBezTo>
                  <a:pt x="1409472" y="1216015"/>
                  <a:pt x="1522130" y="1140206"/>
                  <a:pt x="1647455" y="1087043"/>
                </a:cubicBezTo>
                <a:cubicBezTo>
                  <a:pt x="1777385" y="1032154"/>
                  <a:pt x="1915185" y="1004325"/>
                  <a:pt x="2057399" y="1004325"/>
                </a:cubicBezTo>
                <a:close/>
                <a:moveTo>
                  <a:pt x="2057400" y="927749"/>
                </a:moveTo>
                <a:cubicBezTo>
                  <a:pt x="1904822" y="927749"/>
                  <a:pt x="1756851" y="957689"/>
                  <a:pt x="1617707" y="1016609"/>
                </a:cubicBezTo>
                <a:cubicBezTo>
                  <a:pt x="1483170" y="1073418"/>
                  <a:pt x="1362452" y="1154984"/>
                  <a:pt x="1258622" y="1258814"/>
                </a:cubicBezTo>
                <a:cubicBezTo>
                  <a:pt x="1154792" y="1362644"/>
                  <a:pt x="1073418" y="1483362"/>
                  <a:pt x="1016417" y="1617899"/>
                </a:cubicBezTo>
                <a:cubicBezTo>
                  <a:pt x="957497" y="1757234"/>
                  <a:pt x="927557" y="1905014"/>
                  <a:pt x="927557" y="2057592"/>
                </a:cubicBezTo>
                <a:cubicBezTo>
                  <a:pt x="927557" y="2210169"/>
                  <a:pt x="957497" y="2358141"/>
                  <a:pt x="1016417" y="2497284"/>
                </a:cubicBezTo>
                <a:cubicBezTo>
                  <a:pt x="1073226" y="2631821"/>
                  <a:pt x="1154792" y="2752540"/>
                  <a:pt x="1258622" y="2856370"/>
                </a:cubicBezTo>
                <a:cubicBezTo>
                  <a:pt x="1362452" y="2960199"/>
                  <a:pt x="1483170" y="3041574"/>
                  <a:pt x="1617707" y="3098575"/>
                </a:cubicBezTo>
                <a:cubicBezTo>
                  <a:pt x="1757043" y="3157495"/>
                  <a:pt x="1904822" y="3187435"/>
                  <a:pt x="2057400" y="3187435"/>
                </a:cubicBezTo>
                <a:cubicBezTo>
                  <a:pt x="2209978" y="3187435"/>
                  <a:pt x="2357949" y="3157495"/>
                  <a:pt x="2497092" y="3098575"/>
                </a:cubicBezTo>
                <a:cubicBezTo>
                  <a:pt x="2631629" y="3041766"/>
                  <a:pt x="2752348" y="2960199"/>
                  <a:pt x="2856178" y="2856370"/>
                </a:cubicBezTo>
                <a:cubicBezTo>
                  <a:pt x="2960007" y="2752540"/>
                  <a:pt x="3041382" y="2631821"/>
                  <a:pt x="3098383" y="2497284"/>
                </a:cubicBezTo>
                <a:cubicBezTo>
                  <a:pt x="3157303" y="2357949"/>
                  <a:pt x="3187243" y="2210169"/>
                  <a:pt x="3187243" y="2057592"/>
                </a:cubicBezTo>
                <a:cubicBezTo>
                  <a:pt x="3187243" y="1905014"/>
                  <a:pt x="3157303" y="1757043"/>
                  <a:pt x="3098383" y="1617899"/>
                </a:cubicBezTo>
                <a:cubicBezTo>
                  <a:pt x="3041574" y="1483362"/>
                  <a:pt x="2960007" y="1362644"/>
                  <a:pt x="2856178" y="1258814"/>
                </a:cubicBezTo>
                <a:cubicBezTo>
                  <a:pt x="2752348" y="1154984"/>
                  <a:pt x="2631629" y="1073610"/>
                  <a:pt x="2497092" y="1016609"/>
                </a:cubicBezTo>
                <a:cubicBezTo>
                  <a:pt x="2357949" y="957497"/>
                  <a:pt x="2209978" y="927749"/>
                  <a:pt x="2057400" y="927749"/>
                </a:cubicBezTo>
                <a:close/>
                <a:moveTo>
                  <a:pt x="2057400" y="874011"/>
                </a:moveTo>
                <a:cubicBezTo>
                  <a:pt x="2217079" y="874011"/>
                  <a:pt x="2372151" y="905294"/>
                  <a:pt x="2518012" y="967093"/>
                </a:cubicBezTo>
                <a:cubicBezTo>
                  <a:pt x="2658882" y="1026781"/>
                  <a:pt x="2785551" y="1111994"/>
                  <a:pt x="2894178" y="1220622"/>
                </a:cubicBezTo>
                <a:cubicBezTo>
                  <a:pt x="3002806" y="1329249"/>
                  <a:pt x="3088211" y="1455917"/>
                  <a:pt x="3147707" y="1596788"/>
                </a:cubicBezTo>
                <a:cubicBezTo>
                  <a:pt x="3209506" y="1742648"/>
                  <a:pt x="3240789" y="1897721"/>
                  <a:pt x="3240789" y="2057400"/>
                </a:cubicBezTo>
                <a:cubicBezTo>
                  <a:pt x="3240789" y="2217079"/>
                  <a:pt x="3209506" y="2372151"/>
                  <a:pt x="3147707" y="2518012"/>
                </a:cubicBezTo>
                <a:cubicBezTo>
                  <a:pt x="3088019" y="2658882"/>
                  <a:pt x="3002806" y="2785551"/>
                  <a:pt x="2894178" y="2894178"/>
                </a:cubicBezTo>
                <a:cubicBezTo>
                  <a:pt x="2785551" y="3002806"/>
                  <a:pt x="2658882" y="3088211"/>
                  <a:pt x="2518012" y="3147707"/>
                </a:cubicBezTo>
                <a:cubicBezTo>
                  <a:pt x="2372151" y="3209506"/>
                  <a:pt x="2217079" y="3240789"/>
                  <a:pt x="2057400" y="3240789"/>
                </a:cubicBezTo>
                <a:cubicBezTo>
                  <a:pt x="1897721" y="3240789"/>
                  <a:pt x="1742648" y="3209506"/>
                  <a:pt x="1596788" y="3147707"/>
                </a:cubicBezTo>
                <a:cubicBezTo>
                  <a:pt x="1455917" y="3088019"/>
                  <a:pt x="1329249" y="3002806"/>
                  <a:pt x="1220622" y="2894178"/>
                </a:cubicBezTo>
                <a:cubicBezTo>
                  <a:pt x="1111994" y="2785551"/>
                  <a:pt x="1026589" y="2658882"/>
                  <a:pt x="967093" y="2518012"/>
                </a:cubicBezTo>
                <a:cubicBezTo>
                  <a:pt x="905294" y="2372151"/>
                  <a:pt x="874011" y="2217079"/>
                  <a:pt x="874011" y="2057400"/>
                </a:cubicBezTo>
                <a:cubicBezTo>
                  <a:pt x="874011" y="1897721"/>
                  <a:pt x="905294" y="1742648"/>
                  <a:pt x="967093" y="1596788"/>
                </a:cubicBezTo>
                <a:cubicBezTo>
                  <a:pt x="1026781" y="1455917"/>
                  <a:pt x="1111994" y="1329249"/>
                  <a:pt x="1220622" y="1220622"/>
                </a:cubicBezTo>
                <a:cubicBezTo>
                  <a:pt x="1329249" y="1111994"/>
                  <a:pt x="1455917" y="1026589"/>
                  <a:pt x="1596788" y="967093"/>
                </a:cubicBezTo>
                <a:cubicBezTo>
                  <a:pt x="1742648" y="905294"/>
                  <a:pt x="1897721" y="874011"/>
                  <a:pt x="2057400" y="874011"/>
                </a:cubicBezTo>
                <a:close/>
                <a:moveTo>
                  <a:pt x="2057400" y="796859"/>
                </a:moveTo>
                <a:cubicBezTo>
                  <a:pt x="1887165" y="796859"/>
                  <a:pt x="1722113" y="830253"/>
                  <a:pt x="1566656" y="895890"/>
                </a:cubicBezTo>
                <a:cubicBezTo>
                  <a:pt x="1416573" y="959416"/>
                  <a:pt x="1281652" y="1050195"/>
                  <a:pt x="1165924" y="1166116"/>
                </a:cubicBezTo>
                <a:cubicBezTo>
                  <a:pt x="1050195" y="1281845"/>
                  <a:pt x="959224" y="1416765"/>
                  <a:pt x="895698" y="1566848"/>
                </a:cubicBezTo>
                <a:cubicBezTo>
                  <a:pt x="830061" y="1722305"/>
                  <a:pt x="796667" y="1887357"/>
                  <a:pt x="796667" y="2057592"/>
                </a:cubicBezTo>
                <a:cubicBezTo>
                  <a:pt x="796667" y="2227826"/>
                  <a:pt x="830061" y="2392879"/>
                  <a:pt x="895698" y="2548336"/>
                </a:cubicBezTo>
                <a:cubicBezTo>
                  <a:pt x="959224" y="2698418"/>
                  <a:pt x="1050003" y="2833339"/>
                  <a:pt x="1165924" y="2949068"/>
                </a:cubicBezTo>
                <a:cubicBezTo>
                  <a:pt x="1281652" y="3064797"/>
                  <a:pt x="1416573" y="3155768"/>
                  <a:pt x="1566656" y="3219294"/>
                </a:cubicBezTo>
                <a:cubicBezTo>
                  <a:pt x="1722113" y="3284931"/>
                  <a:pt x="1887165" y="3318325"/>
                  <a:pt x="2057400" y="3318325"/>
                </a:cubicBezTo>
                <a:cubicBezTo>
                  <a:pt x="2227634" y="3318325"/>
                  <a:pt x="2392687" y="3284931"/>
                  <a:pt x="2548143" y="3219294"/>
                </a:cubicBezTo>
                <a:cubicBezTo>
                  <a:pt x="2698226" y="3155768"/>
                  <a:pt x="2833147" y="3064989"/>
                  <a:pt x="2948876" y="2949068"/>
                </a:cubicBezTo>
                <a:cubicBezTo>
                  <a:pt x="3064605" y="2833339"/>
                  <a:pt x="3155575" y="2698418"/>
                  <a:pt x="3219102" y="2548336"/>
                </a:cubicBezTo>
                <a:cubicBezTo>
                  <a:pt x="3284739" y="2392879"/>
                  <a:pt x="3318133" y="2227826"/>
                  <a:pt x="3318133" y="2057592"/>
                </a:cubicBezTo>
                <a:cubicBezTo>
                  <a:pt x="3318133" y="1887357"/>
                  <a:pt x="3284739" y="1722305"/>
                  <a:pt x="3219102" y="1566848"/>
                </a:cubicBezTo>
                <a:cubicBezTo>
                  <a:pt x="3155575" y="1416765"/>
                  <a:pt x="3064797" y="1281845"/>
                  <a:pt x="2948876" y="1166116"/>
                </a:cubicBezTo>
                <a:cubicBezTo>
                  <a:pt x="2833147" y="1050387"/>
                  <a:pt x="2698226" y="959416"/>
                  <a:pt x="2548143" y="895890"/>
                </a:cubicBezTo>
                <a:cubicBezTo>
                  <a:pt x="2392687" y="830253"/>
                  <a:pt x="2227634" y="796859"/>
                  <a:pt x="2057400" y="796859"/>
                </a:cubicBezTo>
                <a:close/>
                <a:moveTo>
                  <a:pt x="2057400" y="758858"/>
                </a:moveTo>
                <a:cubicBezTo>
                  <a:pt x="2232816" y="758858"/>
                  <a:pt x="2402859" y="793212"/>
                  <a:pt x="2562921" y="860960"/>
                </a:cubicBezTo>
                <a:cubicBezTo>
                  <a:pt x="2717610" y="926406"/>
                  <a:pt x="2856562" y="1020063"/>
                  <a:pt x="2975745" y="1139247"/>
                </a:cubicBezTo>
                <a:cubicBezTo>
                  <a:pt x="3095120" y="1258622"/>
                  <a:pt x="3188778" y="1397381"/>
                  <a:pt x="3254031" y="1552070"/>
                </a:cubicBezTo>
                <a:cubicBezTo>
                  <a:pt x="3321780" y="1712133"/>
                  <a:pt x="3356134" y="1882367"/>
                  <a:pt x="3356134" y="2057592"/>
                </a:cubicBezTo>
                <a:cubicBezTo>
                  <a:pt x="3356134" y="2233008"/>
                  <a:pt x="3321780" y="2403051"/>
                  <a:pt x="3254031" y="2563113"/>
                </a:cubicBezTo>
                <a:cubicBezTo>
                  <a:pt x="3188586" y="2717802"/>
                  <a:pt x="3094928" y="2856754"/>
                  <a:pt x="2975745" y="2975937"/>
                </a:cubicBezTo>
                <a:cubicBezTo>
                  <a:pt x="2856370" y="3095312"/>
                  <a:pt x="2717610" y="3188970"/>
                  <a:pt x="2562921" y="3254223"/>
                </a:cubicBezTo>
                <a:cubicBezTo>
                  <a:pt x="2402859" y="3321972"/>
                  <a:pt x="2232816" y="3356326"/>
                  <a:pt x="2057400" y="3356326"/>
                </a:cubicBezTo>
                <a:cubicBezTo>
                  <a:pt x="1881983" y="3356326"/>
                  <a:pt x="1711941" y="3321972"/>
                  <a:pt x="1551878" y="3254223"/>
                </a:cubicBezTo>
                <a:cubicBezTo>
                  <a:pt x="1397189" y="3188778"/>
                  <a:pt x="1258238" y="3095120"/>
                  <a:pt x="1139055" y="2975937"/>
                </a:cubicBezTo>
                <a:cubicBezTo>
                  <a:pt x="1019679" y="2856562"/>
                  <a:pt x="926022" y="2717802"/>
                  <a:pt x="860768" y="2563113"/>
                </a:cubicBezTo>
                <a:cubicBezTo>
                  <a:pt x="793020" y="2403051"/>
                  <a:pt x="758666" y="2232816"/>
                  <a:pt x="758666" y="2057592"/>
                </a:cubicBezTo>
                <a:cubicBezTo>
                  <a:pt x="758666" y="1882175"/>
                  <a:pt x="793020" y="1712133"/>
                  <a:pt x="860768" y="1552070"/>
                </a:cubicBezTo>
                <a:cubicBezTo>
                  <a:pt x="926214" y="1397381"/>
                  <a:pt x="1019871" y="1258430"/>
                  <a:pt x="1139055" y="1139247"/>
                </a:cubicBezTo>
                <a:cubicBezTo>
                  <a:pt x="1258430" y="1019871"/>
                  <a:pt x="1397189" y="926214"/>
                  <a:pt x="1551878" y="860960"/>
                </a:cubicBezTo>
                <a:cubicBezTo>
                  <a:pt x="1711941" y="793212"/>
                  <a:pt x="1882175" y="758858"/>
                  <a:pt x="2057400" y="758858"/>
                </a:cubicBezTo>
                <a:close/>
                <a:moveTo>
                  <a:pt x="2057399" y="663280"/>
                </a:moveTo>
                <a:cubicBezTo>
                  <a:pt x="1869124" y="663280"/>
                  <a:pt x="1686607" y="700129"/>
                  <a:pt x="1514645" y="772868"/>
                </a:cubicBezTo>
                <a:cubicBezTo>
                  <a:pt x="1348633" y="843111"/>
                  <a:pt x="1199510" y="943678"/>
                  <a:pt x="1071498" y="1071690"/>
                </a:cubicBezTo>
                <a:cubicBezTo>
                  <a:pt x="943486" y="1199701"/>
                  <a:pt x="842919" y="1348825"/>
                  <a:pt x="772676" y="1514837"/>
                </a:cubicBezTo>
                <a:cubicBezTo>
                  <a:pt x="699938" y="1686799"/>
                  <a:pt x="663089" y="1869316"/>
                  <a:pt x="663089" y="2057591"/>
                </a:cubicBezTo>
                <a:cubicBezTo>
                  <a:pt x="663089" y="2245866"/>
                  <a:pt x="699938" y="2428384"/>
                  <a:pt x="772676" y="2600346"/>
                </a:cubicBezTo>
                <a:cubicBezTo>
                  <a:pt x="842919" y="2766358"/>
                  <a:pt x="943486" y="2915481"/>
                  <a:pt x="1071498" y="3043493"/>
                </a:cubicBezTo>
                <a:cubicBezTo>
                  <a:pt x="1199510" y="3171505"/>
                  <a:pt x="1348633" y="3272071"/>
                  <a:pt x="1514645" y="3342315"/>
                </a:cubicBezTo>
                <a:cubicBezTo>
                  <a:pt x="1686607" y="3415053"/>
                  <a:pt x="1869124" y="3451902"/>
                  <a:pt x="2057399" y="3451902"/>
                </a:cubicBezTo>
                <a:cubicBezTo>
                  <a:pt x="2245674" y="3451902"/>
                  <a:pt x="2428192" y="3415053"/>
                  <a:pt x="2600154" y="3342315"/>
                </a:cubicBezTo>
                <a:cubicBezTo>
                  <a:pt x="2766166" y="3272071"/>
                  <a:pt x="2915289" y="3171505"/>
                  <a:pt x="3043301" y="3043493"/>
                </a:cubicBezTo>
                <a:cubicBezTo>
                  <a:pt x="3171313" y="2915481"/>
                  <a:pt x="3271880" y="2766358"/>
                  <a:pt x="3342123" y="2600346"/>
                </a:cubicBezTo>
                <a:cubicBezTo>
                  <a:pt x="3414861" y="2428384"/>
                  <a:pt x="3451710" y="2245866"/>
                  <a:pt x="3451710" y="2057591"/>
                </a:cubicBezTo>
                <a:cubicBezTo>
                  <a:pt x="3451710" y="1869316"/>
                  <a:pt x="3414861" y="1686799"/>
                  <a:pt x="3342123" y="1514837"/>
                </a:cubicBezTo>
                <a:cubicBezTo>
                  <a:pt x="3271880" y="1348825"/>
                  <a:pt x="3171313" y="1199701"/>
                  <a:pt x="3043301" y="1071690"/>
                </a:cubicBezTo>
                <a:cubicBezTo>
                  <a:pt x="2915289" y="943678"/>
                  <a:pt x="2766166" y="843111"/>
                  <a:pt x="2600154" y="772868"/>
                </a:cubicBezTo>
                <a:cubicBezTo>
                  <a:pt x="2428192" y="700129"/>
                  <a:pt x="2245674" y="663280"/>
                  <a:pt x="2057399" y="663280"/>
                </a:cubicBezTo>
                <a:close/>
                <a:moveTo>
                  <a:pt x="2057399" y="632573"/>
                </a:moveTo>
                <a:cubicBezTo>
                  <a:pt x="2249705" y="632573"/>
                  <a:pt x="2436445" y="670190"/>
                  <a:pt x="2612053" y="744463"/>
                </a:cubicBezTo>
                <a:cubicBezTo>
                  <a:pt x="2781712" y="816242"/>
                  <a:pt x="2934098" y="918920"/>
                  <a:pt x="3064988" y="1049811"/>
                </a:cubicBezTo>
                <a:cubicBezTo>
                  <a:pt x="3195878" y="1180701"/>
                  <a:pt x="3298557" y="1333087"/>
                  <a:pt x="3370335" y="1502746"/>
                </a:cubicBezTo>
                <a:cubicBezTo>
                  <a:pt x="3444609" y="1678354"/>
                  <a:pt x="3482226" y="1865094"/>
                  <a:pt x="3482226" y="2057399"/>
                </a:cubicBezTo>
                <a:cubicBezTo>
                  <a:pt x="3482226" y="2249705"/>
                  <a:pt x="3444609" y="2436445"/>
                  <a:pt x="3370335" y="2612053"/>
                </a:cubicBezTo>
                <a:cubicBezTo>
                  <a:pt x="3298557" y="2781712"/>
                  <a:pt x="3195878" y="2934098"/>
                  <a:pt x="3064988" y="3064988"/>
                </a:cubicBezTo>
                <a:cubicBezTo>
                  <a:pt x="2934098" y="3195878"/>
                  <a:pt x="2781712" y="3298557"/>
                  <a:pt x="2612053" y="3370335"/>
                </a:cubicBezTo>
                <a:cubicBezTo>
                  <a:pt x="2436445" y="3444609"/>
                  <a:pt x="2249705" y="3482226"/>
                  <a:pt x="2057399" y="3482226"/>
                </a:cubicBezTo>
                <a:cubicBezTo>
                  <a:pt x="1865094" y="3482226"/>
                  <a:pt x="1678354" y="3444609"/>
                  <a:pt x="1502746" y="3370335"/>
                </a:cubicBezTo>
                <a:cubicBezTo>
                  <a:pt x="1333087" y="3298557"/>
                  <a:pt x="1180701" y="3195878"/>
                  <a:pt x="1049811" y="3064988"/>
                </a:cubicBezTo>
                <a:cubicBezTo>
                  <a:pt x="918920" y="2934098"/>
                  <a:pt x="816242" y="2781712"/>
                  <a:pt x="744463" y="2612053"/>
                </a:cubicBezTo>
                <a:cubicBezTo>
                  <a:pt x="670190" y="2436445"/>
                  <a:pt x="632573" y="2249705"/>
                  <a:pt x="632573" y="2057399"/>
                </a:cubicBezTo>
                <a:cubicBezTo>
                  <a:pt x="632573" y="1865094"/>
                  <a:pt x="670190" y="1678354"/>
                  <a:pt x="744463" y="1502746"/>
                </a:cubicBezTo>
                <a:cubicBezTo>
                  <a:pt x="816242" y="1333087"/>
                  <a:pt x="918920" y="1180701"/>
                  <a:pt x="1049811" y="1049811"/>
                </a:cubicBezTo>
                <a:cubicBezTo>
                  <a:pt x="1180701" y="918920"/>
                  <a:pt x="1333087" y="816242"/>
                  <a:pt x="1502746" y="744463"/>
                </a:cubicBezTo>
                <a:cubicBezTo>
                  <a:pt x="1678354" y="670190"/>
                  <a:pt x="1865094" y="632573"/>
                  <a:pt x="2057399" y="632573"/>
                </a:cubicBezTo>
                <a:close/>
                <a:moveTo>
                  <a:pt x="2057400" y="536804"/>
                </a:moveTo>
                <a:cubicBezTo>
                  <a:pt x="1852044" y="536804"/>
                  <a:pt x="1653021" y="576916"/>
                  <a:pt x="1465513" y="656372"/>
                </a:cubicBezTo>
                <a:cubicBezTo>
                  <a:pt x="1284531" y="732948"/>
                  <a:pt x="1121782" y="842536"/>
                  <a:pt x="982063" y="982255"/>
                </a:cubicBezTo>
                <a:cubicBezTo>
                  <a:pt x="842536" y="1121782"/>
                  <a:pt x="732756" y="1284339"/>
                  <a:pt x="656180" y="1465513"/>
                </a:cubicBezTo>
                <a:cubicBezTo>
                  <a:pt x="576916" y="1653021"/>
                  <a:pt x="536613" y="1852044"/>
                  <a:pt x="536613" y="2057400"/>
                </a:cubicBezTo>
                <a:cubicBezTo>
                  <a:pt x="536613" y="2262756"/>
                  <a:pt x="576724" y="2461778"/>
                  <a:pt x="656180" y="2649286"/>
                </a:cubicBezTo>
                <a:cubicBezTo>
                  <a:pt x="732756" y="2830268"/>
                  <a:pt x="842344" y="2993018"/>
                  <a:pt x="982063" y="3132737"/>
                </a:cubicBezTo>
                <a:cubicBezTo>
                  <a:pt x="1121782" y="3272456"/>
                  <a:pt x="1284339" y="3382043"/>
                  <a:pt x="1465513" y="3458620"/>
                </a:cubicBezTo>
                <a:cubicBezTo>
                  <a:pt x="1653021" y="3537883"/>
                  <a:pt x="1852044" y="3578187"/>
                  <a:pt x="2057400" y="3578187"/>
                </a:cubicBezTo>
                <a:cubicBezTo>
                  <a:pt x="2262756" y="3578187"/>
                  <a:pt x="2461779" y="3538075"/>
                  <a:pt x="2649286" y="3458620"/>
                </a:cubicBezTo>
                <a:cubicBezTo>
                  <a:pt x="2830268" y="3382043"/>
                  <a:pt x="2993018" y="3272456"/>
                  <a:pt x="3132737" y="3132737"/>
                </a:cubicBezTo>
                <a:cubicBezTo>
                  <a:pt x="3272456" y="2993018"/>
                  <a:pt x="3382043" y="2830460"/>
                  <a:pt x="3458620" y="2649286"/>
                </a:cubicBezTo>
                <a:cubicBezTo>
                  <a:pt x="3537883" y="2461778"/>
                  <a:pt x="3578187" y="2262756"/>
                  <a:pt x="3578187" y="2057400"/>
                </a:cubicBezTo>
                <a:cubicBezTo>
                  <a:pt x="3578187" y="1852044"/>
                  <a:pt x="3538075" y="1653021"/>
                  <a:pt x="3458620" y="1465513"/>
                </a:cubicBezTo>
                <a:cubicBezTo>
                  <a:pt x="3382043" y="1284531"/>
                  <a:pt x="3272456" y="1121782"/>
                  <a:pt x="3132737" y="982063"/>
                </a:cubicBezTo>
                <a:cubicBezTo>
                  <a:pt x="2993018" y="842344"/>
                  <a:pt x="2830460" y="732756"/>
                  <a:pt x="2649286" y="656180"/>
                </a:cubicBezTo>
                <a:cubicBezTo>
                  <a:pt x="2461779" y="576916"/>
                  <a:pt x="2262756" y="536804"/>
                  <a:pt x="2057400" y="536804"/>
                </a:cubicBezTo>
                <a:close/>
                <a:moveTo>
                  <a:pt x="2057400" y="513390"/>
                </a:moveTo>
                <a:cubicBezTo>
                  <a:pt x="2265827" y="513390"/>
                  <a:pt x="2467920" y="554269"/>
                  <a:pt x="2658306" y="634685"/>
                </a:cubicBezTo>
                <a:cubicBezTo>
                  <a:pt x="2842167" y="712413"/>
                  <a:pt x="3007220" y="823727"/>
                  <a:pt x="3149050" y="965557"/>
                </a:cubicBezTo>
                <a:cubicBezTo>
                  <a:pt x="3290880" y="1107388"/>
                  <a:pt x="3402195" y="1272440"/>
                  <a:pt x="3479923" y="1456301"/>
                </a:cubicBezTo>
                <a:cubicBezTo>
                  <a:pt x="3560338" y="1646687"/>
                  <a:pt x="3601218" y="1848781"/>
                  <a:pt x="3601218" y="2057208"/>
                </a:cubicBezTo>
                <a:cubicBezTo>
                  <a:pt x="3601218" y="2265635"/>
                  <a:pt x="3560338" y="2467728"/>
                  <a:pt x="3479923" y="2658114"/>
                </a:cubicBezTo>
                <a:cubicBezTo>
                  <a:pt x="3402195" y="2841975"/>
                  <a:pt x="3290880" y="3007028"/>
                  <a:pt x="3149050" y="3148858"/>
                </a:cubicBezTo>
                <a:cubicBezTo>
                  <a:pt x="3007220" y="3290688"/>
                  <a:pt x="2842167" y="3402003"/>
                  <a:pt x="2658306" y="3479731"/>
                </a:cubicBezTo>
                <a:cubicBezTo>
                  <a:pt x="2467920" y="3560146"/>
                  <a:pt x="2265827" y="3601026"/>
                  <a:pt x="2057400" y="3601026"/>
                </a:cubicBezTo>
                <a:cubicBezTo>
                  <a:pt x="1848973" y="3601026"/>
                  <a:pt x="1646879" y="3560146"/>
                  <a:pt x="1456493" y="3479731"/>
                </a:cubicBezTo>
                <a:cubicBezTo>
                  <a:pt x="1272632" y="3402003"/>
                  <a:pt x="1107579" y="3290688"/>
                  <a:pt x="965749" y="3148858"/>
                </a:cubicBezTo>
                <a:cubicBezTo>
                  <a:pt x="823919" y="3007028"/>
                  <a:pt x="712605" y="2841975"/>
                  <a:pt x="634876" y="2658114"/>
                </a:cubicBezTo>
                <a:cubicBezTo>
                  <a:pt x="554461" y="2467728"/>
                  <a:pt x="513582" y="2265635"/>
                  <a:pt x="513582" y="2057208"/>
                </a:cubicBezTo>
                <a:cubicBezTo>
                  <a:pt x="513582" y="1848781"/>
                  <a:pt x="554461" y="1646687"/>
                  <a:pt x="634876" y="1456301"/>
                </a:cubicBezTo>
                <a:cubicBezTo>
                  <a:pt x="712605" y="1272440"/>
                  <a:pt x="823919" y="1107388"/>
                  <a:pt x="965749" y="965557"/>
                </a:cubicBezTo>
                <a:cubicBezTo>
                  <a:pt x="1107579" y="823727"/>
                  <a:pt x="1272632" y="712413"/>
                  <a:pt x="1456493" y="634685"/>
                </a:cubicBezTo>
                <a:cubicBezTo>
                  <a:pt x="1646879" y="554269"/>
                  <a:pt x="1848973" y="513390"/>
                  <a:pt x="2057400" y="513390"/>
                </a:cubicBezTo>
                <a:close/>
                <a:moveTo>
                  <a:pt x="2057399" y="400924"/>
                </a:moveTo>
                <a:cubicBezTo>
                  <a:pt x="1833811" y="400924"/>
                  <a:pt x="1616939" y="444682"/>
                  <a:pt x="1412735" y="531046"/>
                </a:cubicBezTo>
                <a:cubicBezTo>
                  <a:pt x="1215439" y="614532"/>
                  <a:pt x="1038295" y="733908"/>
                  <a:pt x="886293" y="886102"/>
                </a:cubicBezTo>
                <a:cubicBezTo>
                  <a:pt x="734100" y="1038295"/>
                  <a:pt x="614724" y="1215439"/>
                  <a:pt x="531238" y="1412543"/>
                </a:cubicBezTo>
                <a:cubicBezTo>
                  <a:pt x="444874" y="1616747"/>
                  <a:pt x="401116" y="1833619"/>
                  <a:pt x="401116" y="2057207"/>
                </a:cubicBezTo>
                <a:cubicBezTo>
                  <a:pt x="401116" y="2280796"/>
                  <a:pt x="444874" y="2497668"/>
                  <a:pt x="531238" y="2701872"/>
                </a:cubicBezTo>
                <a:cubicBezTo>
                  <a:pt x="614724" y="2899168"/>
                  <a:pt x="734100" y="3076311"/>
                  <a:pt x="886293" y="3228313"/>
                </a:cubicBezTo>
                <a:cubicBezTo>
                  <a:pt x="1038487" y="3380507"/>
                  <a:pt x="1215631" y="3499882"/>
                  <a:pt x="1412735" y="3583368"/>
                </a:cubicBezTo>
                <a:cubicBezTo>
                  <a:pt x="1616939" y="3669733"/>
                  <a:pt x="1833811" y="3713491"/>
                  <a:pt x="2057399" y="3713491"/>
                </a:cubicBezTo>
                <a:cubicBezTo>
                  <a:pt x="2280988" y="3713491"/>
                  <a:pt x="2497860" y="3669733"/>
                  <a:pt x="2702064" y="3583368"/>
                </a:cubicBezTo>
                <a:cubicBezTo>
                  <a:pt x="2899360" y="3499882"/>
                  <a:pt x="3076503" y="3380507"/>
                  <a:pt x="3228505" y="3228313"/>
                </a:cubicBezTo>
                <a:cubicBezTo>
                  <a:pt x="3380699" y="3076120"/>
                  <a:pt x="3500074" y="2898976"/>
                  <a:pt x="3583560" y="2701872"/>
                </a:cubicBezTo>
                <a:cubicBezTo>
                  <a:pt x="3669925" y="2497668"/>
                  <a:pt x="3713683" y="2280796"/>
                  <a:pt x="3713683" y="2057207"/>
                </a:cubicBezTo>
                <a:cubicBezTo>
                  <a:pt x="3713683" y="1833619"/>
                  <a:pt x="3669925" y="1616747"/>
                  <a:pt x="3583560" y="1412543"/>
                </a:cubicBezTo>
                <a:cubicBezTo>
                  <a:pt x="3500074" y="1215247"/>
                  <a:pt x="3380699" y="1038104"/>
                  <a:pt x="3228505" y="886102"/>
                </a:cubicBezTo>
                <a:cubicBezTo>
                  <a:pt x="3076312" y="733908"/>
                  <a:pt x="2899168" y="614532"/>
                  <a:pt x="2702064" y="531046"/>
                </a:cubicBezTo>
                <a:cubicBezTo>
                  <a:pt x="2497860" y="444682"/>
                  <a:pt x="2280988" y="400924"/>
                  <a:pt x="2057399" y="400924"/>
                </a:cubicBezTo>
                <a:close/>
                <a:moveTo>
                  <a:pt x="2057399" y="385186"/>
                </a:moveTo>
                <a:cubicBezTo>
                  <a:pt x="2283099" y="385186"/>
                  <a:pt x="2502082" y="429328"/>
                  <a:pt x="2708206" y="516652"/>
                </a:cubicBezTo>
                <a:cubicBezTo>
                  <a:pt x="2907229" y="600906"/>
                  <a:pt x="3086099" y="721433"/>
                  <a:pt x="3239637" y="874970"/>
                </a:cubicBezTo>
                <a:cubicBezTo>
                  <a:pt x="3393174" y="1028507"/>
                  <a:pt x="3513701" y="1207378"/>
                  <a:pt x="3597954" y="1406401"/>
                </a:cubicBezTo>
                <a:cubicBezTo>
                  <a:pt x="3685087" y="1612525"/>
                  <a:pt x="3729421" y="1831508"/>
                  <a:pt x="3729421" y="2057207"/>
                </a:cubicBezTo>
                <a:cubicBezTo>
                  <a:pt x="3729421" y="2282907"/>
                  <a:pt x="3685279" y="2501890"/>
                  <a:pt x="3597954" y="2708014"/>
                </a:cubicBezTo>
                <a:cubicBezTo>
                  <a:pt x="3513701" y="2907036"/>
                  <a:pt x="3393174" y="3085908"/>
                  <a:pt x="3239637" y="3239445"/>
                </a:cubicBezTo>
                <a:cubicBezTo>
                  <a:pt x="3086099" y="3392982"/>
                  <a:pt x="2907229" y="3513509"/>
                  <a:pt x="2708206" y="3597762"/>
                </a:cubicBezTo>
                <a:cubicBezTo>
                  <a:pt x="2502082" y="3684895"/>
                  <a:pt x="2283099" y="3729229"/>
                  <a:pt x="2057399" y="3729229"/>
                </a:cubicBezTo>
                <a:cubicBezTo>
                  <a:pt x="1831700" y="3729229"/>
                  <a:pt x="1612717" y="3685087"/>
                  <a:pt x="1406593" y="3597762"/>
                </a:cubicBezTo>
                <a:cubicBezTo>
                  <a:pt x="1207570" y="3513509"/>
                  <a:pt x="1028699" y="3392982"/>
                  <a:pt x="875162" y="3239445"/>
                </a:cubicBezTo>
                <a:cubicBezTo>
                  <a:pt x="721625" y="3085908"/>
                  <a:pt x="601098" y="2907036"/>
                  <a:pt x="516844" y="2708014"/>
                </a:cubicBezTo>
                <a:cubicBezTo>
                  <a:pt x="429712" y="2501890"/>
                  <a:pt x="385378" y="2282907"/>
                  <a:pt x="385378" y="2057207"/>
                </a:cubicBezTo>
                <a:cubicBezTo>
                  <a:pt x="385378" y="1831508"/>
                  <a:pt x="429520" y="1612525"/>
                  <a:pt x="516844" y="1406401"/>
                </a:cubicBezTo>
                <a:cubicBezTo>
                  <a:pt x="601098" y="1207378"/>
                  <a:pt x="721625" y="1028507"/>
                  <a:pt x="875162" y="874970"/>
                </a:cubicBezTo>
                <a:cubicBezTo>
                  <a:pt x="1028699" y="721433"/>
                  <a:pt x="1207570" y="600906"/>
                  <a:pt x="1406593" y="516652"/>
                </a:cubicBezTo>
                <a:cubicBezTo>
                  <a:pt x="1612717" y="429520"/>
                  <a:pt x="1831700" y="385186"/>
                  <a:pt x="2057399" y="385186"/>
                </a:cubicBezTo>
                <a:close/>
                <a:moveTo>
                  <a:pt x="2057400" y="232801"/>
                </a:moveTo>
                <a:cubicBezTo>
                  <a:pt x="1811165" y="232801"/>
                  <a:pt x="1572030" y="280973"/>
                  <a:pt x="1347098" y="376166"/>
                </a:cubicBezTo>
                <a:cubicBezTo>
                  <a:pt x="1129843" y="468097"/>
                  <a:pt x="934658" y="599563"/>
                  <a:pt x="767111" y="767111"/>
                </a:cubicBezTo>
                <a:cubicBezTo>
                  <a:pt x="599563" y="934658"/>
                  <a:pt x="467905" y="1129843"/>
                  <a:pt x="376166" y="1347098"/>
                </a:cubicBezTo>
                <a:cubicBezTo>
                  <a:pt x="280973" y="1572030"/>
                  <a:pt x="232801" y="1810973"/>
                  <a:pt x="232801" y="2057400"/>
                </a:cubicBezTo>
                <a:cubicBezTo>
                  <a:pt x="232801" y="2303636"/>
                  <a:pt x="280973" y="2542770"/>
                  <a:pt x="376166" y="2767702"/>
                </a:cubicBezTo>
                <a:cubicBezTo>
                  <a:pt x="468097" y="2984957"/>
                  <a:pt x="599563" y="3180142"/>
                  <a:pt x="767111" y="3347689"/>
                </a:cubicBezTo>
                <a:cubicBezTo>
                  <a:pt x="934658" y="3515237"/>
                  <a:pt x="1129843" y="3646895"/>
                  <a:pt x="1347098" y="3738634"/>
                </a:cubicBezTo>
                <a:cubicBezTo>
                  <a:pt x="1572030" y="3833827"/>
                  <a:pt x="1810973" y="3881999"/>
                  <a:pt x="2057400" y="3881999"/>
                </a:cubicBezTo>
                <a:cubicBezTo>
                  <a:pt x="2303636" y="3881999"/>
                  <a:pt x="2542770" y="3833827"/>
                  <a:pt x="2767702" y="3738634"/>
                </a:cubicBezTo>
                <a:cubicBezTo>
                  <a:pt x="2984957" y="3646703"/>
                  <a:pt x="3180142" y="3515237"/>
                  <a:pt x="3347689" y="3347689"/>
                </a:cubicBezTo>
                <a:cubicBezTo>
                  <a:pt x="3515237" y="3180142"/>
                  <a:pt x="3646895" y="2984957"/>
                  <a:pt x="3738634" y="2767702"/>
                </a:cubicBezTo>
                <a:cubicBezTo>
                  <a:pt x="3833827" y="2542770"/>
                  <a:pt x="3881999" y="2303827"/>
                  <a:pt x="3881999" y="2057400"/>
                </a:cubicBezTo>
                <a:cubicBezTo>
                  <a:pt x="3881999" y="1811165"/>
                  <a:pt x="3833827" y="1572030"/>
                  <a:pt x="3738634" y="1347098"/>
                </a:cubicBezTo>
                <a:cubicBezTo>
                  <a:pt x="3646703" y="1129843"/>
                  <a:pt x="3515237" y="934658"/>
                  <a:pt x="3347689" y="767111"/>
                </a:cubicBezTo>
                <a:cubicBezTo>
                  <a:pt x="3180142" y="599563"/>
                  <a:pt x="2984957" y="467905"/>
                  <a:pt x="2767702" y="376166"/>
                </a:cubicBezTo>
                <a:cubicBezTo>
                  <a:pt x="2542770" y="280973"/>
                  <a:pt x="2303636" y="232801"/>
                  <a:pt x="2057400" y="232801"/>
                </a:cubicBezTo>
                <a:close/>
                <a:moveTo>
                  <a:pt x="2057400" y="225124"/>
                </a:moveTo>
                <a:cubicBezTo>
                  <a:pt x="2304787" y="225124"/>
                  <a:pt x="2544689" y="273488"/>
                  <a:pt x="2770581" y="369065"/>
                </a:cubicBezTo>
                <a:cubicBezTo>
                  <a:pt x="2988796" y="461380"/>
                  <a:pt x="3184748" y="593422"/>
                  <a:pt x="3353063" y="761737"/>
                </a:cubicBezTo>
                <a:cubicBezTo>
                  <a:pt x="3521378" y="930052"/>
                  <a:pt x="3653420" y="1126004"/>
                  <a:pt x="3745735" y="1344219"/>
                </a:cubicBezTo>
                <a:cubicBezTo>
                  <a:pt x="3841312" y="1570111"/>
                  <a:pt x="3889676" y="1810013"/>
                  <a:pt x="3889676" y="2057400"/>
                </a:cubicBezTo>
                <a:cubicBezTo>
                  <a:pt x="3889676" y="2304787"/>
                  <a:pt x="3841312" y="2544689"/>
                  <a:pt x="3745735" y="2770581"/>
                </a:cubicBezTo>
                <a:cubicBezTo>
                  <a:pt x="3653420" y="2988796"/>
                  <a:pt x="3521378" y="3184748"/>
                  <a:pt x="3353063" y="3353063"/>
                </a:cubicBezTo>
                <a:cubicBezTo>
                  <a:pt x="3184748" y="3521378"/>
                  <a:pt x="2988796" y="3653420"/>
                  <a:pt x="2770581" y="3745735"/>
                </a:cubicBezTo>
                <a:cubicBezTo>
                  <a:pt x="2544689" y="3841312"/>
                  <a:pt x="2304787" y="3889676"/>
                  <a:pt x="2057400" y="3889676"/>
                </a:cubicBezTo>
                <a:cubicBezTo>
                  <a:pt x="1810013" y="3889676"/>
                  <a:pt x="1570111" y="3841312"/>
                  <a:pt x="1344219" y="3745735"/>
                </a:cubicBezTo>
                <a:cubicBezTo>
                  <a:pt x="1126004" y="3653420"/>
                  <a:pt x="930052" y="3521378"/>
                  <a:pt x="761737" y="3353063"/>
                </a:cubicBezTo>
                <a:cubicBezTo>
                  <a:pt x="593422" y="3184748"/>
                  <a:pt x="461380" y="2988796"/>
                  <a:pt x="369065" y="2770581"/>
                </a:cubicBezTo>
                <a:cubicBezTo>
                  <a:pt x="273488" y="2544689"/>
                  <a:pt x="225124" y="2304787"/>
                  <a:pt x="225124" y="2057400"/>
                </a:cubicBezTo>
                <a:cubicBezTo>
                  <a:pt x="225124" y="1810013"/>
                  <a:pt x="273488" y="1570111"/>
                  <a:pt x="369065" y="1344219"/>
                </a:cubicBezTo>
                <a:cubicBezTo>
                  <a:pt x="461380" y="1126004"/>
                  <a:pt x="593422" y="930052"/>
                  <a:pt x="761737" y="761737"/>
                </a:cubicBezTo>
                <a:cubicBezTo>
                  <a:pt x="930052" y="593422"/>
                  <a:pt x="1126004" y="461380"/>
                  <a:pt x="1344219" y="369065"/>
                </a:cubicBezTo>
                <a:cubicBezTo>
                  <a:pt x="1570111" y="273488"/>
                  <a:pt x="1810013" y="225124"/>
                  <a:pt x="2057400" y="225124"/>
                </a:cubicBezTo>
                <a:close/>
                <a:moveTo>
                  <a:pt x="2057400" y="7677"/>
                </a:moveTo>
                <a:cubicBezTo>
                  <a:pt x="1780649" y="7677"/>
                  <a:pt x="1512343" y="61799"/>
                  <a:pt x="1259582" y="168699"/>
                </a:cubicBezTo>
                <a:cubicBezTo>
                  <a:pt x="1138095" y="220134"/>
                  <a:pt x="1021023" y="283660"/>
                  <a:pt x="911436" y="357742"/>
                </a:cubicBezTo>
                <a:cubicBezTo>
                  <a:pt x="802808" y="431056"/>
                  <a:pt x="700898" y="515310"/>
                  <a:pt x="608008" y="608008"/>
                </a:cubicBezTo>
                <a:cubicBezTo>
                  <a:pt x="515310" y="700706"/>
                  <a:pt x="431056" y="802808"/>
                  <a:pt x="357742" y="911436"/>
                </a:cubicBezTo>
                <a:cubicBezTo>
                  <a:pt x="283660" y="1021023"/>
                  <a:pt x="220134" y="1138095"/>
                  <a:pt x="168699" y="1259582"/>
                </a:cubicBezTo>
                <a:cubicBezTo>
                  <a:pt x="61799" y="1512343"/>
                  <a:pt x="7677" y="1780649"/>
                  <a:pt x="7677" y="2057400"/>
                </a:cubicBezTo>
                <a:cubicBezTo>
                  <a:pt x="7677" y="2334151"/>
                  <a:pt x="61799" y="2602458"/>
                  <a:pt x="168699" y="2855218"/>
                </a:cubicBezTo>
                <a:cubicBezTo>
                  <a:pt x="220134" y="2976705"/>
                  <a:pt x="283660" y="3093777"/>
                  <a:pt x="357742" y="3203364"/>
                </a:cubicBezTo>
                <a:cubicBezTo>
                  <a:pt x="431056" y="3311992"/>
                  <a:pt x="515310" y="3413902"/>
                  <a:pt x="608008" y="3506792"/>
                </a:cubicBezTo>
                <a:cubicBezTo>
                  <a:pt x="700706" y="3599491"/>
                  <a:pt x="802808" y="3683744"/>
                  <a:pt x="911436" y="3757058"/>
                </a:cubicBezTo>
                <a:cubicBezTo>
                  <a:pt x="1021023" y="3831140"/>
                  <a:pt x="1138095" y="3894666"/>
                  <a:pt x="1259582" y="3946101"/>
                </a:cubicBezTo>
                <a:cubicBezTo>
                  <a:pt x="1512343" y="4053001"/>
                  <a:pt x="1780649" y="4107123"/>
                  <a:pt x="2057400" y="4107123"/>
                </a:cubicBezTo>
                <a:cubicBezTo>
                  <a:pt x="2334151" y="4107123"/>
                  <a:pt x="2602458" y="4053001"/>
                  <a:pt x="2855218" y="3946101"/>
                </a:cubicBezTo>
                <a:cubicBezTo>
                  <a:pt x="2976705" y="3894666"/>
                  <a:pt x="3093777" y="3831140"/>
                  <a:pt x="3203364" y="3757058"/>
                </a:cubicBezTo>
                <a:cubicBezTo>
                  <a:pt x="3311992" y="3683744"/>
                  <a:pt x="3413902" y="3599491"/>
                  <a:pt x="3506792" y="3506792"/>
                </a:cubicBezTo>
                <a:cubicBezTo>
                  <a:pt x="3599491" y="3414094"/>
                  <a:pt x="3683744" y="3311992"/>
                  <a:pt x="3757058" y="3203364"/>
                </a:cubicBezTo>
                <a:cubicBezTo>
                  <a:pt x="3831140" y="3093777"/>
                  <a:pt x="3894666" y="2976705"/>
                  <a:pt x="3946101" y="2855218"/>
                </a:cubicBezTo>
                <a:cubicBezTo>
                  <a:pt x="4053001" y="2602458"/>
                  <a:pt x="4107123" y="2334151"/>
                  <a:pt x="4107123" y="2057400"/>
                </a:cubicBezTo>
                <a:cubicBezTo>
                  <a:pt x="4107123" y="1780649"/>
                  <a:pt x="4053001" y="1512343"/>
                  <a:pt x="3946101" y="1259582"/>
                </a:cubicBezTo>
                <a:cubicBezTo>
                  <a:pt x="3894666" y="1138095"/>
                  <a:pt x="3831140" y="1021023"/>
                  <a:pt x="3757058" y="911436"/>
                </a:cubicBezTo>
                <a:cubicBezTo>
                  <a:pt x="3683744" y="802808"/>
                  <a:pt x="3599491" y="700898"/>
                  <a:pt x="3506792" y="608008"/>
                </a:cubicBezTo>
                <a:cubicBezTo>
                  <a:pt x="3414094" y="515310"/>
                  <a:pt x="3311992" y="431056"/>
                  <a:pt x="3203364" y="357742"/>
                </a:cubicBezTo>
                <a:cubicBezTo>
                  <a:pt x="3093777" y="283660"/>
                  <a:pt x="2976705" y="220134"/>
                  <a:pt x="2855218" y="168699"/>
                </a:cubicBezTo>
                <a:cubicBezTo>
                  <a:pt x="2602458" y="61799"/>
                  <a:pt x="2334151" y="7677"/>
                  <a:pt x="2057400" y="7677"/>
                </a:cubicBezTo>
                <a:close/>
                <a:moveTo>
                  <a:pt x="2057400" y="0"/>
                </a:moveTo>
                <a:cubicBezTo>
                  <a:pt x="2335111" y="0"/>
                  <a:pt x="2604569" y="54314"/>
                  <a:pt x="2858289" y="161598"/>
                </a:cubicBezTo>
                <a:cubicBezTo>
                  <a:pt x="2980159" y="213225"/>
                  <a:pt x="3097807" y="276943"/>
                  <a:pt x="3207778" y="351217"/>
                </a:cubicBezTo>
                <a:cubicBezTo>
                  <a:pt x="3316790" y="424723"/>
                  <a:pt x="3419084" y="509360"/>
                  <a:pt x="3512358" y="602442"/>
                </a:cubicBezTo>
                <a:cubicBezTo>
                  <a:pt x="3605440" y="695524"/>
                  <a:pt x="3690077" y="798010"/>
                  <a:pt x="3763584" y="907022"/>
                </a:cubicBezTo>
                <a:cubicBezTo>
                  <a:pt x="3837857" y="1016993"/>
                  <a:pt x="3901767" y="1134641"/>
                  <a:pt x="3953202" y="1256511"/>
                </a:cubicBezTo>
                <a:cubicBezTo>
                  <a:pt x="4060486" y="1510232"/>
                  <a:pt x="4114800" y="1779689"/>
                  <a:pt x="4114800" y="2057400"/>
                </a:cubicBezTo>
                <a:cubicBezTo>
                  <a:pt x="4114800" y="2335111"/>
                  <a:pt x="4060486" y="2604569"/>
                  <a:pt x="3953202" y="2858289"/>
                </a:cubicBezTo>
                <a:cubicBezTo>
                  <a:pt x="3901575" y="2980159"/>
                  <a:pt x="3837857" y="3097807"/>
                  <a:pt x="3763584" y="3207778"/>
                </a:cubicBezTo>
                <a:cubicBezTo>
                  <a:pt x="3690077" y="3316790"/>
                  <a:pt x="3605440" y="3419084"/>
                  <a:pt x="3512358" y="3512358"/>
                </a:cubicBezTo>
                <a:cubicBezTo>
                  <a:pt x="3419276" y="3605440"/>
                  <a:pt x="3316790" y="3690077"/>
                  <a:pt x="3207778" y="3763584"/>
                </a:cubicBezTo>
                <a:cubicBezTo>
                  <a:pt x="3097807" y="3837857"/>
                  <a:pt x="2980159" y="3901767"/>
                  <a:pt x="2858289" y="3953202"/>
                </a:cubicBezTo>
                <a:cubicBezTo>
                  <a:pt x="2604569" y="4060486"/>
                  <a:pt x="2335111" y="4114800"/>
                  <a:pt x="2057400" y="4114800"/>
                </a:cubicBezTo>
                <a:cubicBezTo>
                  <a:pt x="1779689" y="4114800"/>
                  <a:pt x="1510232" y="4060486"/>
                  <a:pt x="1256511" y="3953202"/>
                </a:cubicBezTo>
                <a:cubicBezTo>
                  <a:pt x="1134641" y="3901575"/>
                  <a:pt x="1016993" y="3837857"/>
                  <a:pt x="907022" y="3763584"/>
                </a:cubicBezTo>
                <a:cubicBezTo>
                  <a:pt x="798010" y="3690077"/>
                  <a:pt x="695716" y="3605440"/>
                  <a:pt x="602442" y="3512358"/>
                </a:cubicBezTo>
                <a:cubicBezTo>
                  <a:pt x="509360" y="3419276"/>
                  <a:pt x="424723" y="3316790"/>
                  <a:pt x="351217" y="3207778"/>
                </a:cubicBezTo>
                <a:cubicBezTo>
                  <a:pt x="276943" y="3097807"/>
                  <a:pt x="213033" y="2980159"/>
                  <a:pt x="161598" y="2858289"/>
                </a:cubicBezTo>
                <a:cubicBezTo>
                  <a:pt x="54314" y="2604569"/>
                  <a:pt x="0" y="2335111"/>
                  <a:pt x="0" y="2057400"/>
                </a:cubicBezTo>
                <a:cubicBezTo>
                  <a:pt x="0" y="1779689"/>
                  <a:pt x="54314" y="1510232"/>
                  <a:pt x="161598" y="1256511"/>
                </a:cubicBezTo>
                <a:cubicBezTo>
                  <a:pt x="213225" y="1134641"/>
                  <a:pt x="276943" y="1016993"/>
                  <a:pt x="351217" y="907022"/>
                </a:cubicBezTo>
                <a:cubicBezTo>
                  <a:pt x="424915" y="798202"/>
                  <a:pt x="509552" y="695716"/>
                  <a:pt x="602634" y="602634"/>
                </a:cubicBezTo>
                <a:cubicBezTo>
                  <a:pt x="695716" y="509552"/>
                  <a:pt x="798202" y="424915"/>
                  <a:pt x="907214" y="351409"/>
                </a:cubicBezTo>
                <a:cubicBezTo>
                  <a:pt x="1017185" y="277135"/>
                  <a:pt x="1134833" y="213225"/>
                  <a:pt x="1256703" y="161790"/>
                </a:cubicBezTo>
                <a:cubicBezTo>
                  <a:pt x="1510232" y="54314"/>
                  <a:pt x="1779689" y="0"/>
                  <a:pt x="2057400" y="0"/>
                </a:cubicBezTo>
                <a:close/>
              </a:path>
            </a:pathLst>
          </a:custGeom>
          <a:gradFill>
            <a:gsLst>
              <a:gs pos="0">
                <a:srgbClr val="FFFFFF">
                  <a:alpha val="54509"/>
                </a:srgbClr>
              </a:gs>
              <a:gs pos="39000">
                <a:srgbClr val="FFFFFF">
                  <a:alpha val="54509"/>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 name="Google Shape;123;p51"/>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solidFill>
                  <a:schemeClr val="lt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51"/>
          <p:cNvSpPr/>
          <p:nvPr/>
        </p:nvSpPr>
        <p:spPr>
          <a:xfrm>
            <a:off x="4277316" y="1789590"/>
            <a:ext cx="3327010" cy="3327010"/>
          </a:xfrm>
          <a:prstGeom prst="arc">
            <a:avLst>
              <a:gd name="adj1" fmla="val 16200000"/>
              <a:gd name="adj2" fmla="val 150856"/>
            </a:avLst>
          </a:prstGeom>
          <a:noFill/>
          <a:ln w="9525" cap="flat" cmpd="sng">
            <a:solidFill>
              <a:srgbClr val="BFBFBF">
                <a:alpha val="37254"/>
              </a:srgbClr>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5" name="Google Shape;125;p51"/>
          <p:cNvSpPr/>
          <p:nvPr/>
        </p:nvSpPr>
        <p:spPr>
          <a:xfrm rot="5400000">
            <a:off x="4277316" y="1789590"/>
            <a:ext cx="3327010" cy="3327010"/>
          </a:xfrm>
          <a:prstGeom prst="arc">
            <a:avLst>
              <a:gd name="adj1" fmla="val 209306"/>
              <a:gd name="adj2" fmla="val 5414101"/>
            </a:avLst>
          </a:prstGeom>
          <a:noFill/>
          <a:ln w="9525" cap="flat" cmpd="sng">
            <a:solidFill>
              <a:srgbClr val="BFBFBF">
                <a:alpha val="37254"/>
              </a:srgbClr>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6" name="Google Shape;126;p51"/>
          <p:cNvSpPr/>
          <p:nvPr/>
        </p:nvSpPr>
        <p:spPr>
          <a:xfrm rot="5400000">
            <a:off x="3490016" y="1002288"/>
            <a:ext cx="4901612" cy="4901612"/>
          </a:xfrm>
          <a:prstGeom prst="arc">
            <a:avLst>
              <a:gd name="adj1" fmla="val 16200000"/>
              <a:gd name="adj2" fmla="val 150856"/>
            </a:avLst>
          </a:prstGeom>
          <a:noFill/>
          <a:ln w="9525" cap="flat" cmpd="sng">
            <a:solidFill>
              <a:srgbClr val="BFBFBF">
                <a:alpha val="37254"/>
              </a:srgbClr>
            </a:solidFill>
            <a:prstDash val="dash"/>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7" name="Google Shape;127;p51"/>
          <p:cNvSpPr/>
          <p:nvPr/>
        </p:nvSpPr>
        <p:spPr>
          <a:xfrm rot="10800000">
            <a:off x="3490016" y="1002288"/>
            <a:ext cx="4901612" cy="4901612"/>
          </a:xfrm>
          <a:prstGeom prst="arc">
            <a:avLst>
              <a:gd name="adj1" fmla="val 209306"/>
              <a:gd name="adj2" fmla="val 5414101"/>
            </a:avLst>
          </a:prstGeom>
          <a:noFill/>
          <a:ln w="9525" cap="flat" cmpd="sng">
            <a:solidFill>
              <a:srgbClr val="BFBFBF">
                <a:alpha val="37254"/>
              </a:srgbClr>
            </a:solidFill>
            <a:prstDash val="dash"/>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8" name="Google Shape;128;p51"/>
          <p:cNvSpPr txBox="1">
            <a:spLocks noGrp="1"/>
          </p:cNvSpPr>
          <p:nvPr>
            <p:ph type="body" idx="1"/>
          </p:nvPr>
        </p:nvSpPr>
        <p:spPr>
          <a:xfrm>
            <a:off x="1187629" y="1145690"/>
            <a:ext cx="2758233"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51"/>
          <p:cNvSpPr txBox="1">
            <a:spLocks noGrp="1"/>
          </p:cNvSpPr>
          <p:nvPr>
            <p:ph type="body" idx="2"/>
          </p:nvPr>
        </p:nvSpPr>
        <p:spPr>
          <a:xfrm>
            <a:off x="587445" y="2326412"/>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1"/>
          <p:cNvSpPr txBox="1">
            <a:spLocks noGrp="1"/>
          </p:cNvSpPr>
          <p:nvPr>
            <p:ph type="body" idx="3"/>
          </p:nvPr>
        </p:nvSpPr>
        <p:spPr>
          <a:xfrm>
            <a:off x="587445" y="3504258"/>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1"/>
          <p:cNvSpPr txBox="1">
            <a:spLocks noGrp="1"/>
          </p:cNvSpPr>
          <p:nvPr>
            <p:ph type="body" idx="4"/>
          </p:nvPr>
        </p:nvSpPr>
        <p:spPr>
          <a:xfrm>
            <a:off x="1184219" y="4677803"/>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51"/>
          <p:cNvSpPr>
            <a:spLocks noGrp="1"/>
          </p:cNvSpPr>
          <p:nvPr>
            <p:ph type="body" idx="5"/>
          </p:nvPr>
        </p:nvSpPr>
        <p:spPr>
          <a:xfrm>
            <a:off x="4277315" y="4866956"/>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1"/>
          <p:cNvSpPr>
            <a:spLocks noGrp="1"/>
          </p:cNvSpPr>
          <p:nvPr>
            <p:ph type="body" idx="6"/>
          </p:nvPr>
        </p:nvSpPr>
        <p:spPr>
          <a:xfrm>
            <a:off x="3680541" y="3693411"/>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1"/>
          <p:cNvSpPr>
            <a:spLocks noGrp="1"/>
          </p:cNvSpPr>
          <p:nvPr>
            <p:ph type="body" idx="7"/>
          </p:nvPr>
        </p:nvSpPr>
        <p:spPr>
          <a:xfrm>
            <a:off x="3680541" y="2515565"/>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51"/>
          <p:cNvSpPr>
            <a:spLocks noGrp="1"/>
          </p:cNvSpPr>
          <p:nvPr>
            <p:ph type="body" idx="8"/>
          </p:nvPr>
        </p:nvSpPr>
        <p:spPr>
          <a:xfrm>
            <a:off x="4278332" y="1334843"/>
            <a:ext cx="561916"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51"/>
          <p:cNvSpPr txBox="1">
            <a:spLocks noGrp="1"/>
          </p:cNvSpPr>
          <p:nvPr>
            <p:ph type="body" idx="9"/>
          </p:nvPr>
        </p:nvSpPr>
        <p:spPr>
          <a:xfrm>
            <a:off x="8425721" y="1145690"/>
            <a:ext cx="2758233"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1"/>
          <p:cNvSpPr txBox="1">
            <a:spLocks noGrp="1"/>
          </p:cNvSpPr>
          <p:nvPr>
            <p:ph type="body" idx="13"/>
          </p:nvPr>
        </p:nvSpPr>
        <p:spPr>
          <a:xfrm>
            <a:off x="8992394" y="2326412"/>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1"/>
          <p:cNvSpPr txBox="1">
            <a:spLocks noGrp="1"/>
          </p:cNvSpPr>
          <p:nvPr>
            <p:ph type="body" idx="14"/>
          </p:nvPr>
        </p:nvSpPr>
        <p:spPr>
          <a:xfrm>
            <a:off x="8992394" y="3504258"/>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1"/>
          <p:cNvSpPr txBox="1">
            <a:spLocks noGrp="1"/>
          </p:cNvSpPr>
          <p:nvPr>
            <p:ph type="body" idx="15"/>
          </p:nvPr>
        </p:nvSpPr>
        <p:spPr>
          <a:xfrm>
            <a:off x="8422311" y="4677803"/>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1"/>
          <p:cNvSpPr>
            <a:spLocks noGrp="1"/>
          </p:cNvSpPr>
          <p:nvPr>
            <p:ph type="body" idx="16"/>
          </p:nvPr>
        </p:nvSpPr>
        <p:spPr>
          <a:xfrm>
            <a:off x="7268832" y="4866956"/>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51"/>
          <p:cNvSpPr>
            <a:spLocks noGrp="1"/>
          </p:cNvSpPr>
          <p:nvPr>
            <p:ph type="body" idx="17"/>
          </p:nvPr>
        </p:nvSpPr>
        <p:spPr>
          <a:xfrm>
            <a:off x="7838915" y="3693411"/>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51"/>
          <p:cNvSpPr>
            <a:spLocks noGrp="1"/>
          </p:cNvSpPr>
          <p:nvPr>
            <p:ph type="body" idx="18"/>
          </p:nvPr>
        </p:nvSpPr>
        <p:spPr>
          <a:xfrm>
            <a:off x="7838915" y="2515565"/>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51"/>
          <p:cNvSpPr>
            <a:spLocks noGrp="1"/>
          </p:cNvSpPr>
          <p:nvPr>
            <p:ph type="body" idx="19"/>
          </p:nvPr>
        </p:nvSpPr>
        <p:spPr>
          <a:xfrm>
            <a:off x="7269849" y="1334843"/>
            <a:ext cx="561916"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a:spLocks noGrp="1"/>
          </p:cNvSpPr>
          <p:nvPr>
            <p:ph type="body" idx="20"/>
          </p:nvPr>
        </p:nvSpPr>
        <p:spPr>
          <a:xfrm>
            <a:off x="4518892" y="1980198"/>
            <a:ext cx="2843858" cy="2897604"/>
          </a:xfrm>
          <a:prstGeom prst="ellipse">
            <a:avLst/>
          </a:prstGeom>
          <a:solidFill>
            <a:schemeClr val="lt1"/>
          </a:solidFill>
          <a:ln>
            <a:noFill/>
          </a:ln>
          <a:effectLst>
            <a:outerShdw blurRad="254000" algn="ctr" rotWithShape="0">
              <a:srgbClr val="000000">
                <a:alpha val="20000"/>
              </a:srgbClr>
            </a:outerShdw>
          </a:effectLst>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accent6"/>
              </a:buClr>
              <a:buSzPts val="3600"/>
              <a:buFont typeface="Arial"/>
              <a:buNone/>
              <a:defRPr sz="3600" b="1" i="0">
                <a:solidFill>
                  <a:schemeClr val="accent6"/>
                </a:solidFill>
                <a:latin typeface="Lato Black"/>
                <a:ea typeface="Lato Black"/>
                <a:cs typeface="Lato Black"/>
                <a:sym typeface="Lato Black"/>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old Bullets">
  <p:cSld name="Gold Bullets">
    <p:bg>
      <p:bgPr>
        <a:gradFill>
          <a:gsLst>
            <a:gs pos="0">
              <a:srgbClr val="F8C96D">
                <a:alpha val="53333"/>
              </a:srgbClr>
            </a:gs>
            <a:gs pos="6000">
              <a:srgbClr val="F8C96D">
                <a:alpha val="53333"/>
              </a:srgbClr>
            </a:gs>
            <a:gs pos="100000">
              <a:schemeClr val="accent1"/>
            </a:gs>
          </a:gsLst>
          <a:lin ang="0" scaled="0"/>
        </a:gradFill>
        <a:effectLst/>
      </p:bgPr>
    </p:bg>
    <p:spTree>
      <p:nvGrpSpPr>
        <p:cNvPr id="1" name="Shape 146"/>
        <p:cNvGrpSpPr/>
        <p:nvPr/>
      </p:nvGrpSpPr>
      <p:grpSpPr>
        <a:xfrm>
          <a:off x="0" y="0"/>
          <a:ext cx="0" cy="0"/>
          <a:chOff x="0" y="0"/>
          <a:chExt cx="0" cy="0"/>
        </a:xfrm>
      </p:grpSpPr>
      <p:pic>
        <p:nvPicPr>
          <p:cNvPr id="147" name="Google Shape;147;p52"/>
          <p:cNvPicPr preferRelativeResize="0"/>
          <p:nvPr/>
        </p:nvPicPr>
        <p:blipFill rotWithShape="1">
          <a:blip r:embed="rId2">
            <a:alphaModFix/>
          </a:blip>
          <a:srcRect l="59701" t="61836"/>
          <a:stretch/>
        </p:blipFill>
        <p:spPr>
          <a:xfrm>
            <a:off x="0" y="1"/>
            <a:ext cx="6096000" cy="5772963"/>
          </a:xfrm>
          <a:custGeom>
            <a:avLst/>
            <a:gdLst/>
            <a:ahLst/>
            <a:cxnLst/>
            <a:rect l="l" t="t" r="r" b="b"/>
            <a:pathLst>
              <a:path w="6096000" h="5772963" extrusionOk="0">
                <a:moveTo>
                  <a:pt x="0" y="0"/>
                </a:moveTo>
                <a:lnTo>
                  <a:pt x="6096000" y="0"/>
                </a:lnTo>
                <a:lnTo>
                  <a:pt x="6096000" y="5772963"/>
                </a:lnTo>
                <a:lnTo>
                  <a:pt x="0" y="5772963"/>
                </a:lnTo>
                <a:close/>
              </a:path>
            </a:pathLst>
          </a:custGeom>
          <a:noFill/>
          <a:ln>
            <a:noFill/>
          </a:ln>
        </p:spPr>
      </p:pic>
      <p:sp>
        <p:nvSpPr>
          <p:cNvPr id="148" name="Google Shape;148;p52"/>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2"/>
          <p:cNvSpPr txBox="1">
            <a:spLocks noGrp="1"/>
          </p:cNvSpPr>
          <p:nvPr>
            <p:ph type="body" idx="1"/>
          </p:nvPr>
        </p:nvSpPr>
        <p:spPr>
          <a:xfrm>
            <a:off x="309563" y="1290742"/>
            <a:ext cx="11577637"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2"/>
          <p:cNvSpPr/>
          <p:nvPr/>
        </p:nvSpPr>
        <p:spPr>
          <a:xfrm>
            <a:off x="11112721" y="5936201"/>
            <a:ext cx="1079279" cy="921799"/>
          </a:xfrm>
          <a:custGeom>
            <a:avLst/>
            <a:gdLst/>
            <a:ahLst/>
            <a:cxnLst/>
            <a:rect l="l" t="t" r="r" b="b"/>
            <a:pathLst>
              <a:path w="1079279" h="921799" extrusionOk="0">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2"/>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5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159"/>
        <p:cNvGrpSpPr/>
        <p:nvPr/>
      </p:nvGrpSpPr>
      <p:grpSpPr>
        <a:xfrm>
          <a:off x="0" y="0"/>
          <a:ext cx="0" cy="0"/>
          <a:chOff x="0" y="0"/>
          <a:chExt cx="0" cy="0"/>
        </a:xfrm>
      </p:grpSpPr>
      <p:sp>
        <p:nvSpPr>
          <p:cNvPr id="160" name="Google Shape;160;p54"/>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54"/>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Comparison">
  <p:cSld name="5_Comparison">
    <p:spTree>
      <p:nvGrpSpPr>
        <p:cNvPr id="1" name="Shape 163"/>
        <p:cNvGrpSpPr/>
        <p:nvPr/>
      </p:nvGrpSpPr>
      <p:grpSpPr>
        <a:xfrm>
          <a:off x="0" y="0"/>
          <a:ext cx="0" cy="0"/>
          <a:chOff x="0" y="0"/>
          <a:chExt cx="0" cy="0"/>
        </a:xfrm>
      </p:grpSpPr>
      <p:sp>
        <p:nvSpPr>
          <p:cNvPr id="164" name="Google Shape;164;p55"/>
          <p:cNvSpPr txBox="1">
            <a:spLocks noGrp="1"/>
          </p:cNvSpPr>
          <p:nvPr>
            <p:ph type="body" idx="1"/>
          </p:nvPr>
        </p:nvSpPr>
        <p:spPr>
          <a:xfrm>
            <a:off x="6193368" y="1600200"/>
            <a:ext cx="5754793" cy="4267200"/>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64045" algn="l">
              <a:lnSpc>
                <a:spcPct val="90000"/>
              </a:lnSpc>
              <a:spcBef>
                <a:spcPts val="500"/>
              </a:spcBef>
              <a:spcAft>
                <a:spcPts val="0"/>
              </a:spcAft>
              <a:buClr>
                <a:schemeClr val="dk1"/>
              </a:buClr>
              <a:buSzPts val="2133"/>
              <a:buChar char="•"/>
              <a:defRPr sz="2133"/>
            </a:lvl6pPr>
            <a:lvl7pPr marL="3200400" lvl="6" indent="-364045" algn="l">
              <a:lnSpc>
                <a:spcPct val="90000"/>
              </a:lnSpc>
              <a:spcBef>
                <a:spcPts val="500"/>
              </a:spcBef>
              <a:spcAft>
                <a:spcPts val="0"/>
              </a:spcAft>
              <a:buClr>
                <a:schemeClr val="dk1"/>
              </a:buClr>
              <a:buSzPts val="2133"/>
              <a:buChar char="•"/>
              <a:defRPr sz="2133"/>
            </a:lvl7pPr>
            <a:lvl8pPr marL="3657600" lvl="7" indent="-364045" algn="l">
              <a:lnSpc>
                <a:spcPct val="90000"/>
              </a:lnSpc>
              <a:spcBef>
                <a:spcPts val="500"/>
              </a:spcBef>
              <a:spcAft>
                <a:spcPts val="0"/>
              </a:spcAft>
              <a:buClr>
                <a:schemeClr val="dk1"/>
              </a:buClr>
              <a:buSzPts val="2133"/>
              <a:buChar char="•"/>
              <a:defRPr sz="2133"/>
            </a:lvl8pPr>
            <a:lvl9pPr marL="4114800" lvl="8" indent="-364045" algn="l">
              <a:lnSpc>
                <a:spcPct val="90000"/>
              </a:lnSpc>
              <a:spcBef>
                <a:spcPts val="500"/>
              </a:spcBef>
              <a:spcAft>
                <a:spcPts val="0"/>
              </a:spcAft>
              <a:buClr>
                <a:schemeClr val="dk1"/>
              </a:buClr>
              <a:buSzPts val="2133"/>
              <a:buChar char="•"/>
              <a:defRPr sz="2133"/>
            </a:lvl9pPr>
          </a:lstStyle>
          <a:p>
            <a:endParaRPr/>
          </a:p>
        </p:txBody>
      </p:sp>
      <p:cxnSp>
        <p:nvCxnSpPr>
          <p:cNvPr id="165" name="Google Shape;165;p55"/>
          <p:cNvCxnSpPr/>
          <p:nvPr/>
        </p:nvCxnSpPr>
        <p:spPr>
          <a:xfrm rot="10800000">
            <a:off x="243840" y="1498600"/>
            <a:ext cx="11704320" cy="0"/>
          </a:xfrm>
          <a:prstGeom prst="straightConnector1">
            <a:avLst/>
          </a:prstGeom>
          <a:noFill/>
          <a:ln w="76200" cap="flat" cmpd="sng">
            <a:solidFill>
              <a:srgbClr val="F5BD47"/>
            </a:solidFill>
            <a:prstDash val="solid"/>
            <a:miter lim="800000"/>
            <a:headEnd type="none" w="sm" len="sm"/>
            <a:tailEnd type="none" w="sm" len="sm"/>
          </a:ln>
        </p:spPr>
      </p:cxnSp>
      <p:sp>
        <p:nvSpPr>
          <p:cNvPr id="166" name="Google Shape;166;p55"/>
          <p:cNvSpPr txBox="1">
            <a:spLocks noGrp="1"/>
          </p:cNvSpPr>
          <p:nvPr>
            <p:ph type="body" idx="2"/>
          </p:nvPr>
        </p:nvSpPr>
        <p:spPr>
          <a:xfrm>
            <a:off x="243840" y="1605945"/>
            <a:ext cx="5547360" cy="4261456"/>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55"/>
          <p:cNvSpPr txBox="1">
            <a:spLocks noGrp="1"/>
          </p:cNvSpPr>
          <p:nvPr>
            <p:ph type="title"/>
          </p:nvPr>
        </p:nvSpPr>
        <p:spPr>
          <a:xfrm>
            <a:off x="243840" y="152400"/>
            <a:ext cx="1170432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F71"/>
              </a:buClr>
              <a:buSzPts val="4267"/>
              <a:buFont typeface="Lato"/>
              <a:buNone/>
              <a:defRPr sz="4267">
                <a:solidFill>
                  <a:srgbClr val="005F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55"/>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5"/>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70"/>
        <p:cNvGrpSpPr/>
        <p:nvPr/>
      </p:nvGrpSpPr>
      <p:grpSpPr>
        <a:xfrm>
          <a:off x="0" y="0"/>
          <a:ext cx="0" cy="0"/>
          <a:chOff x="0" y="0"/>
          <a:chExt cx="0" cy="0"/>
        </a:xfrm>
      </p:grpSpPr>
      <p:sp>
        <p:nvSpPr>
          <p:cNvPr id="171" name="Google Shape;171;p56"/>
          <p:cNvSpPr txBox="1">
            <a:spLocks noGrp="1"/>
          </p:cNvSpPr>
          <p:nvPr>
            <p:ph type="title"/>
          </p:nvPr>
        </p:nvSpPr>
        <p:spPr>
          <a:xfrm>
            <a:off x="1650999" y="279400"/>
            <a:ext cx="8400288"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F71"/>
              </a:buClr>
              <a:buSzPts val="4267"/>
              <a:buFont typeface="Lato"/>
              <a:buNone/>
              <a:defRPr sz="4267">
                <a:solidFill>
                  <a:srgbClr val="005F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72" name="Google Shape;172;p56"/>
          <p:cNvCxnSpPr/>
          <p:nvPr/>
        </p:nvCxnSpPr>
        <p:spPr>
          <a:xfrm rot="10800000">
            <a:off x="1650999" y="1612900"/>
            <a:ext cx="8400288" cy="0"/>
          </a:xfrm>
          <a:prstGeom prst="straightConnector1">
            <a:avLst/>
          </a:prstGeom>
          <a:noFill/>
          <a:ln w="76200" cap="flat" cmpd="sng">
            <a:solidFill>
              <a:srgbClr val="F5BD47"/>
            </a:solidFill>
            <a:prstDash val="solid"/>
            <a:miter lim="800000"/>
            <a:headEnd type="none" w="sm" len="sm"/>
            <a:tailEnd type="none" w="sm" len="sm"/>
          </a:ln>
        </p:spPr>
      </p:cxnSp>
      <p:sp>
        <p:nvSpPr>
          <p:cNvPr id="173" name="Google Shape;173;p56"/>
          <p:cNvSpPr txBox="1">
            <a:spLocks noGrp="1"/>
          </p:cNvSpPr>
          <p:nvPr>
            <p:ph type="body" idx="1"/>
          </p:nvPr>
        </p:nvSpPr>
        <p:spPr>
          <a:xfrm>
            <a:off x="1651000" y="1807464"/>
            <a:ext cx="8400285" cy="4872736"/>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3739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2"/>
        <p:cNvGrpSpPr/>
        <p:nvPr/>
      </p:nvGrpSpPr>
      <p:grpSpPr>
        <a:xfrm>
          <a:off x="0" y="0"/>
          <a:ext cx="0" cy="0"/>
          <a:chOff x="0" y="0"/>
          <a:chExt cx="0" cy="0"/>
        </a:xfrm>
      </p:grpSpPr>
      <p:sp>
        <p:nvSpPr>
          <p:cNvPr id="203" name="Google Shape;203;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615220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290"/>
        <p:cNvGrpSpPr/>
        <p:nvPr/>
      </p:nvGrpSpPr>
      <p:grpSpPr>
        <a:xfrm>
          <a:off x="0" y="0"/>
          <a:ext cx="0" cy="0"/>
          <a:chOff x="0" y="0"/>
          <a:chExt cx="0" cy="0"/>
        </a:xfrm>
      </p:grpSpPr>
      <p:sp>
        <p:nvSpPr>
          <p:cNvPr id="291" name="Google Shape;291;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06747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1068631" y="2430219"/>
            <a:ext cx="4587451"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3" name="Content Placeholder 2">
            <a:extLst>
              <a:ext uri="{FF2B5EF4-FFF2-40B4-BE49-F238E27FC236}">
                <a16:creationId xmlns:a16="http://schemas.microsoft.com/office/drawing/2014/main" id="{AD84F6DB-7610-F7C5-13D6-EF5A4A0AE217}"/>
              </a:ext>
            </a:extLst>
          </p:cNvPr>
          <p:cNvSpPr>
            <a:spLocks noGrp="1"/>
          </p:cNvSpPr>
          <p:nvPr>
            <p:ph idx="15"/>
          </p:nvPr>
        </p:nvSpPr>
        <p:spPr>
          <a:xfrm>
            <a:off x="6630315" y="2430219"/>
            <a:ext cx="4587451"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028423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106863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1" name="Content Placeholder 2">
            <a:extLst>
              <a:ext uri="{FF2B5EF4-FFF2-40B4-BE49-F238E27FC236}">
                <a16:creationId xmlns:a16="http://schemas.microsoft.com/office/drawing/2014/main" id="{D86901A9-671E-9947-8EE9-8C4EFD5B8F93}"/>
              </a:ext>
            </a:extLst>
          </p:cNvPr>
          <p:cNvSpPr>
            <a:spLocks noGrp="1"/>
          </p:cNvSpPr>
          <p:nvPr>
            <p:ph idx="15"/>
          </p:nvPr>
        </p:nvSpPr>
        <p:spPr>
          <a:xfrm>
            <a:off x="477642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2" name="Content Placeholder 2">
            <a:extLst>
              <a:ext uri="{FF2B5EF4-FFF2-40B4-BE49-F238E27FC236}">
                <a16:creationId xmlns:a16="http://schemas.microsoft.com/office/drawing/2014/main" id="{2BCC949A-FCD5-224D-86DA-0EAC22FD646A}"/>
              </a:ext>
            </a:extLst>
          </p:cNvPr>
          <p:cNvSpPr>
            <a:spLocks noGrp="1"/>
          </p:cNvSpPr>
          <p:nvPr>
            <p:ph idx="16"/>
          </p:nvPr>
        </p:nvSpPr>
        <p:spPr>
          <a:xfrm>
            <a:off x="848421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13997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6"/>
        <p:cNvGrpSpPr/>
        <p:nvPr/>
      </p:nvGrpSpPr>
      <p:grpSpPr>
        <a:xfrm>
          <a:off x="0" y="0"/>
          <a:ext cx="0" cy="0"/>
          <a:chOff x="0" y="0"/>
          <a:chExt cx="0" cy="0"/>
        </a:xfrm>
      </p:grpSpPr>
      <p:sp>
        <p:nvSpPr>
          <p:cNvPr id="27" name="Google Shape;27;p41"/>
          <p:cNvSpPr/>
          <p:nvPr/>
        </p:nvSpPr>
        <p:spPr>
          <a:xfrm>
            <a:off x="0" y="2184400"/>
            <a:ext cx="12192000" cy="32514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28" name="Google Shape;28;p41"/>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Lato"/>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1"/>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31" name="Google Shape;31;p41"/>
          <p:cNvSpPr>
            <a:spLocks noGrp="1"/>
          </p:cNvSpPr>
          <p:nvPr>
            <p:ph type="body" idx="1"/>
          </p:nvPr>
        </p:nvSpPr>
        <p:spPr>
          <a:xfrm>
            <a:off x="925606" y="1462875"/>
            <a:ext cx="4617944" cy="4705218"/>
          </a:xfrm>
          <a:prstGeom prst="ellipse">
            <a:avLst/>
          </a:prstGeom>
          <a:gradFill>
            <a:gsLst>
              <a:gs pos="0">
                <a:srgbClr val="008C9F"/>
              </a:gs>
              <a:gs pos="96000">
                <a:schemeClr val="accent3"/>
              </a:gs>
              <a:gs pos="100000">
                <a:schemeClr val="accent3"/>
              </a:gs>
            </a:gsLst>
            <a:lin ang="16200000" scaled="0"/>
          </a:gradFill>
          <a:ln>
            <a:noFill/>
          </a:ln>
          <a:effectLst>
            <a:outerShdw blurRad="254000" algn="ctr" rotWithShape="0">
              <a:srgbClr val="000000">
                <a:alpha val="20000"/>
              </a:srgbClr>
            </a:outerShdw>
          </a:effectLst>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lt1"/>
              </a:buClr>
              <a:buSzPts val="3600"/>
              <a:buFont typeface="Arial"/>
              <a:buNone/>
              <a:defRPr sz="3600" b="1" i="0">
                <a:solidFill>
                  <a:schemeClr val="lt1"/>
                </a:solidFill>
                <a:latin typeface="Lato Black"/>
                <a:ea typeface="Lato Black"/>
                <a:cs typeface="Lato Black"/>
                <a:sym typeface="Lato Black"/>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1"/>
          <p:cNvSpPr txBox="1">
            <a:spLocks noGrp="1"/>
          </p:cNvSpPr>
          <p:nvPr>
            <p:ph type="body" idx="2"/>
          </p:nvPr>
        </p:nvSpPr>
        <p:spPr>
          <a:xfrm>
            <a:off x="6381750" y="2559574"/>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0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18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1"/>
          <p:cNvSpPr txBox="1">
            <a:spLocks noGrp="1"/>
          </p:cNvSpPr>
          <p:nvPr>
            <p:ph type="body" idx="3"/>
          </p:nvPr>
        </p:nvSpPr>
        <p:spPr>
          <a:xfrm>
            <a:off x="6381750" y="3503216"/>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0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18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1"/>
          <p:cNvSpPr txBox="1">
            <a:spLocks noGrp="1"/>
          </p:cNvSpPr>
          <p:nvPr>
            <p:ph type="body" idx="4"/>
          </p:nvPr>
        </p:nvSpPr>
        <p:spPr>
          <a:xfrm>
            <a:off x="6381750" y="4446859"/>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0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18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 Columns w/Pattern">
  <p:cSld name="4 Columns w/Pattern">
    <p:spTree>
      <p:nvGrpSpPr>
        <p:cNvPr id="1" name="Shape 71"/>
        <p:cNvGrpSpPr/>
        <p:nvPr/>
      </p:nvGrpSpPr>
      <p:grpSpPr>
        <a:xfrm>
          <a:off x="0" y="0"/>
          <a:ext cx="0" cy="0"/>
          <a:chOff x="0" y="0"/>
          <a:chExt cx="0" cy="0"/>
        </a:xfrm>
      </p:grpSpPr>
      <p:sp>
        <p:nvSpPr>
          <p:cNvPr id="72" name="Google Shape;72;p46"/>
          <p:cNvSpPr/>
          <p:nvPr/>
        </p:nvSpPr>
        <p:spPr>
          <a:xfrm>
            <a:off x="0" y="0"/>
            <a:ext cx="12192000" cy="4165204"/>
          </a:xfrm>
          <a:prstGeom prst="rect">
            <a:avLst/>
          </a:prstGeom>
          <a:solidFill>
            <a:srgbClr val="FBDE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3" name="Google Shape;73;p46"/>
          <p:cNvSpPr/>
          <p:nvPr/>
        </p:nvSpPr>
        <p:spPr>
          <a:xfrm>
            <a:off x="0" y="0"/>
            <a:ext cx="12192000" cy="4165204"/>
          </a:xfrm>
          <a:custGeom>
            <a:avLst/>
            <a:gdLst/>
            <a:ahLst/>
            <a:cxnLst/>
            <a:rect l="l" t="t" r="r" b="b"/>
            <a:pathLst>
              <a:path w="12192000" h="4165204" extrusionOk="0">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lt1">
              <a:alpha val="3372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74" name="Google Shape;74;p46"/>
          <p:cNvSpPr txBox="1">
            <a:spLocks noGrp="1"/>
          </p:cNvSpPr>
          <p:nvPr>
            <p:ph type="title"/>
          </p:nvPr>
        </p:nvSpPr>
        <p:spPr>
          <a:xfrm>
            <a:off x="309880" y="650240"/>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Lato"/>
              <a:buNone/>
              <a:defRPr b="1" i="0">
                <a:solidFill>
                  <a:schemeClr val="dk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6"/>
          <p:cNvSpPr txBox="1">
            <a:spLocks noGrp="1"/>
          </p:cNvSpPr>
          <p:nvPr>
            <p:ph type="body" idx="1"/>
          </p:nvPr>
        </p:nvSpPr>
        <p:spPr>
          <a:xfrm>
            <a:off x="309880"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0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46"/>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6"/>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46"/>
          <p:cNvSpPr txBox="1">
            <a:spLocks noGrp="1"/>
          </p:cNvSpPr>
          <p:nvPr>
            <p:ph type="body" idx="2"/>
          </p:nvPr>
        </p:nvSpPr>
        <p:spPr>
          <a:xfrm>
            <a:off x="3273345"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0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6"/>
          <p:cNvSpPr txBox="1">
            <a:spLocks noGrp="1"/>
          </p:cNvSpPr>
          <p:nvPr>
            <p:ph type="body" idx="3"/>
          </p:nvPr>
        </p:nvSpPr>
        <p:spPr>
          <a:xfrm>
            <a:off x="6236810"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0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46"/>
          <p:cNvSpPr txBox="1">
            <a:spLocks noGrp="1"/>
          </p:cNvSpPr>
          <p:nvPr>
            <p:ph type="body" idx="4"/>
          </p:nvPr>
        </p:nvSpPr>
        <p:spPr>
          <a:xfrm>
            <a:off x="9200276"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0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48448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Blank" type="blank">
  <p:cSld name="3_Blank">
    <p:spTree>
      <p:nvGrpSpPr>
        <p:cNvPr id="1" name="Shape 23"/>
        <p:cNvGrpSpPr/>
        <p:nvPr/>
      </p:nvGrpSpPr>
      <p:grpSpPr>
        <a:xfrm>
          <a:off x="0" y="0"/>
          <a:ext cx="0" cy="0"/>
          <a:chOff x="0" y="0"/>
          <a:chExt cx="0" cy="0"/>
        </a:xfrm>
      </p:grpSpPr>
      <p:sp>
        <p:nvSpPr>
          <p:cNvPr id="24" name="Google Shape;24;p34"/>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3345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ite Bullets">
  <p:cSld name="White Bullets">
    <p:bg>
      <p:bgPr>
        <a:solidFill>
          <a:schemeClr val="lt1"/>
        </a:solidFill>
        <a:effectLst/>
      </p:bgPr>
    </p:bg>
    <p:spTree>
      <p:nvGrpSpPr>
        <p:cNvPr id="1" name="Shape 102"/>
        <p:cNvGrpSpPr/>
        <p:nvPr/>
      </p:nvGrpSpPr>
      <p:grpSpPr>
        <a:xfrm>
          <a:off x="0" y="0"/>
          <a:ext cx="0" cy="0"/>
          <a:chOff x="0" y="0"/>
          <a:chExt cx="0" cy="0"/>
        </a:xfrm>
      </p:grpSpPr>
      <p:pic>
        <p:nvPicPr>
          <p:cNvPr id="103" name="Google Shape;103;p49"/>
          <p:cNvPicPr preferRelativeResize="0"/>
          <p:nvPr/>
        </p:nvPicPr>
        <p:blipFill rotWithShape="1">
          <a:blip r:embed="rId2">
            <a:alphaModFix/>
          </a:blip>
          <a:srcRect l="59701" t="61836"/>
          <a:stretch/>
        </p:blipFill>
        <p:spPr>
          <a:xfrm>
            <a:off x="0" y="1"/>
            <a:ext cx="6096000" cy="5772963"/>
          </a:xfrm>
          <a:custGeom>
            <a:avLst/>
            <a:gdLst/>
            <a:ahLst/>
            <a:cxnLst/>
            <a:rect l="l" t="t" r="r" b="b"/>
            <a:pathLst>
              <a:path w="6096000" h="5772963" extrusionOk="0">
                <a:moveTo>
                  <a:pt x="0" y="0"/>
                </a:moveTo>
                <a:lnTo>
                  <a:pt x="6096000" y="0"/>
                </a:lnTo>
                <a:lnTo>
                  <a:pt x="6096000" y="5772963"/>
                </a:lnTo>
                <a:lnTo>
                  <a:pt x="0" y="5772963"/>
                </a:lnTo>
                <a:close/>
              </a:path>
            </a:pathLst>
          </a:custGeom>
          <a:noFill/>
          <a:ln>
            <a:noFill/>
          </a:ln>
        </p:spPr>
      </p:pic>
      <p:sp>
        <p:nvSpPr>
          <p:cNvPr id="104" name="Google Shape;104;p49"/>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49"/>
          <p:cNvSpPr txBox="1">
            <a:spLocks noGrp="1"/>
          </p:cNvSpPr>
          <p:nvPr>
            <p:ph type="body" idx="1"/>
          </p:nvPr>
        </p:nvSpPr>
        <p:spPr>
          <a:xfrm>
            <a:off x="309563" y="1290742"/>
            <a:ext cx="11577637"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49"/>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9"/>
          <p:cNvSpPr txBox="1"/>
          <p:nvPr/>
        </p:nvSpPr>
        <p:spPr>
          <a:xfrm>
            <a:off x="9477663" y="6599872"/>
            <a:ext cx="2714337" cy="19986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US" sz="1100" b="1" i="0" u="none" strike="noStrike" cap="none">
                <a:solidFill>
                  <a:schemeClr val="accent6"/>
                </a:solidFill>
                <a:latin typeface="Lato"/>
                <a:ea typeface="Lato"/>
                <a:cs typeface="Lato"/>
                <a:sym typeface="Lato"/>
              </a:rPr>
              <a:t>‹#›</a:t>
            </a:fld>
            <a:endParaRPr sz="1100" b="1" i="0" u="none" strike="noStrike" cap="none">
              <a:solidFill>
                <a:schemeClr val="accent6"/>
              </a:solidFill>
              <a:latin typeface="Lato"/>
              <a:ea typeface="Lato"/>
              <a:cs typeface="Lato"/>
              <a:sym typeface="Lato"/>
            </a:endParaRPr>
          </a:p>
        </p:txBody>
      </p:sp>
    </p:spTree>
    <p:extLst>
      <p:ext uri="{BB962C8B-B14F-4D97-AF65-F5344CB8AC3E}">
        <p14:creationId xmlns:p14="http://schemas.microsoft.com/office/powerpoint/2010/main" val="469470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95"/>
        <p:cNvGrpSpPr/>
        <p:nvPr/>
      </p:nvGrpSpPr>
      <p:grpSpPr>
        <a:xfrm>
          <a:off x="0" y="0"/>
          <a:ext cx="0" cy="0"/>
          <a:chOff x="0" y="0"/>
          <a:chExt cx="0" cy="0"/>
        </a:xfrm>
      </p:grpSpPr>
      <p:sp>
        <p:nvSpPr>
          <p:cNvPr id="196" name="Google Shape;196;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3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3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2840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8"/>
        <p:cNvGrpSpPr/>
        <p:nvPr/>
      </p:nvGrpSpPr>
      <p:grpSpPr>
        <a:xfrm>
          <a:off x="0" y="0"/>
          <a:ext cx="0" cy="0"/>
          <a:chOff x="0" y="0"/>
          <a:chExt cx="0" cy="0"/>
        </a:xfrm>
      </p:grpSpPr>
      <p:sp>
        <p:nvSpPr>
          <p:cNvPr id="209" name="Google Shape;209;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4"/>
        <p:cNvGrpSpPr/>
        <p:nvPr/>
      </p:nvGrpSpPr>
      <p:grpSpPr>
        <a:xfrm>
          <a:off x="0" y="0"/>
          <a:ext cx="0" cy="0"/>
          <a:chOff x="0" y="0"/>
          <a:chExt cx="0" cy="0"/>
        </a:xfrm>
      </p:grpSpPr>
      <p:sp>
        <p:nvSpPr>
          <p:cNvPr id="215" name="Google Shape;215;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7" name="Google Shape;217;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9" name="Google Shape;219;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23"/>
        <p:cNvGrpSpPr/>
        <p:nvPr/>
      </p:nvGrpSpPr>
      <p:grpSpPr>
        <a:xfrm>
          <a:off x="0" y="0"/>
          <a:ext cx="0" cy="0"/>
          <a:chOff x="0" y="0"/>
          <a:chExt cx="0" cy="0"/>
        </a:xfrm>
      </p:grpSpPr>
      <p:sp>
        <p:nvSpPr>
          <p:cNvPr id="224" name="Google Shape;224;p5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5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6" name="Google Shape;226;p5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7" name="Google Shape;22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0"/>
        <p:cNvGrpSpPr/>
        <p:nvPr/>
      </p:nvGrpSpPr>
      <p:grpSpPr>
        <a:xfrm>
          <a:off x="0" y="0"/>
          <a:ext cx="0" cy="0"/>
          <a:chOff x="0" y="0"/>
          <a:chExt cx="0" cy="0"/>
        </a:xfrm>
      </p:grpSpPr>
      <p:sp>
        <p:nvSpPr>
          <p:cNvPr id="231" name="Google Shape;231;p6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60"/>
          <p:cNvSpPr>
            <a:spLocks noGrp="1"/>
          </p:cNvSpPr>
          <p:nvPr>
            <p:ph type="pic" idx="2"/>
          </p:nvPr>
        </p:nvSpPr>
        <p:spPr>
          <a:xfrm>
            <a:off x="5183188" y="987425"/>
            <a:ext cx="6172200" cy="4873625"/>
          </a:xfrm>
          <a:prstGeom prst="rect">
            <a:avLst/>
          </a:prstGeom>
          <a:noFill/>
          <a:ln>
            <a:noFill/>
          </a:ln>
        </p:spPr>
      </p:sp>
      <p:sp>
        <p:nvSpPr>
          <p:cNvPr id="233" name="Google Shape;233;p6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4" name="Google Shape;234;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7"/>
        <p:cNvGrpSpPr/>
        <p:nvPr/>
      </p:nvGrpSpPr>
      <p:grpSpPr>
        <a:xfrm>
          <a:off x="0" y="0"/>
          <a:ext cx="0" cy="0"/>
          <a:chOff x="0" y="0"/>
          <a:chExt cx="0" cy="0"/>
        </a:xfrm>
      </p:grpSpPr>
      <p:sp>
        <p:nvSpPr>
          <p:cNvPr id="238" name="Google Shape;238;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p6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 name="Google Shape;24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 Columns w/Pulse">
  <p:cSld name="4 Columns w/Pulse">
    <p:spTree>
      <p:nvGrpSpPr>
        <p:cNvPr id="1" name="Shape 35"/>
        <p:cNvGrpSpPr/>
        <p:nvPr/>
      </p:nvGrpSpPr>
      <p:grpSpPr>
        <a:xfrm>
          <a:off x="0" y="0"/>
          <a:ext cx="0" cy="0"/>
          <a:chOff x="0" y="0"/>
          <a:chExt cx="0" cy="0"/>
        </a:xfrm>
      </p:grpSpPr>
      <p:sp>
        <p:nvSpPr>
          <p:cNvPr id="36" name="Google Shape;36;p42"/>
          <p:cNvSpPr/>
          <p:nvPr/>
        </p:nvSpPr>
        <p:spPr>
          <a:xfrm>
            <a:off x="0" y="0"/>
            <a:ext cx="12192000" cy="3200400"/>
          </a:xfrm>
          <a:prstGeom prst="rect">
            <a:avLst/>
          </a:prstGeom>
          <a:solidFill>
            <a:schemeClr val="accen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7" name="Google Shape;37;p42"/>
          <p:cNvPicPr preferRelativeResize="0"/>
          <p:nvPr/>
        </p:nvPicPr>
        <p:blipFill rotWithShape="1">
          <a:blip r:embed="rId2">
            <a:alphaModFix/>
          </a:blip>
          <a:srcRect l="70999" t="39422" b="15243"/>
          <a:stretch/>
        </p:blipFill>
        <p:spPr>
          <a:xfrm>
            <a:off x="1" y="0"/>
            <a:ext cx="4387079" cy="6858000"/>
          </a:xfrm>
          <a:custGeom>
            <a:avLst/>
            <a:gdLst/>
            <a:ahLst/>
            <a:cxnLst/>
            <a:rect l="l" t="t" r="r" b="b"/>
            <a:pathLst>
              <a:path w="4387079" h="6858000" extrusionOk="0">
                <a:moveTo>
                  <a:pt x="0" y="0"/>
                </a:moveTo>
                <a:lnTo>
                  <a:pt x="4387079" y="0"/>
                </a:lnTo>
                <a:lnTo>
                  <a:pt x="4387079" y="6858000"/>
                </a:lnTo>
                <a:lnTo>
                  <a:pt x="0" y="6858000"/>
                </a:lnTo>
                <a:close/>
              </a:path>
            </a:pathLst>
          </a:custGeom>
          <a:noFill/>
          <a:ln>
            <a:noFill/>
          </a:ln>
        </p:spPr>
      </p:pic>
      <p:sp>
        <p:nvSpPr>
          <p:cNvPr id="38" name="Google Shape;38;p42"/>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a:spLocks noGrp="1"/>
          </p:cNvSpPr>
          <p:nvPr>
            <p:ph type="body" idx="1"/>
          </p:nvPr>
        </p:nvSpPr>
        <p:spPr>
          <a:xfrm>
            <a:off x="676959" y="2234597"/>
            <a:ext cx="1905000" cy="1903412"/>
          </a:xfrm>
          <a:prstGeom prst="ellipse">
            <a:avLst/>
          </a:prstGeom>
          <a:gradFill>
            <a:gsLst>
              <a:gs pos="0">
                <a:srgbClr val="9B254A"/>
              </a:gs>
              <a:gs pos="1000">
                <a:srgbClr val="9B254A"/>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2"/>
          <p:cNvSpPr>
            <a:spLocks noGrp="1"/>
          </p:cNvSpPr>
          <p:nvPr>
            <p:ph type="body" idx="2"/>
          </p:nvPr>
        </p:nvSpPr>
        <p:spPr>
          <a:xfrm>
            <a:off x="3640424" y="2234597"/>
            <a:ext cx="1905000" cy="1903412"/>
          </a:xfrm>
          <a:prstGeom prst="ellipse">
            <a:avLst/>
          </a:prstGeom>
          <a:gradFill>
            <a:gsLst>
              <a:gs pos="0">
                <a:schemeClr val="accent3"/>
              </a:gs>
              <a:gs pos="1000">
                <a:schemeClr val="accent3"/>
              </a:gs>
              <a:gs pos="97000">
                <a:srgbClr val="008C9F"/>
              </a:gs>
              <a:gs pos="100000">
                <a:srgbClr val="008C9F"/>
              </a:gs>
            </a:gsLst>
            <a:lin ang="54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2"/>
          <p:cNvSpPr>
            <a:spLocks noGrp="1"/>
          </p:cNvSpPr>
          <p:nvPr>
            <p:ph type="body" idx="3"/>
          </p:nvPr>
        </p:nvSpPr>
        <p:spPr>
          <a:xfrm>
            <a:off x="6603889" y="2234597"/>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2"/>
          <p:cNvSpPr>
            <a:spLocks noGrp="1"/>
          </p:cNvSpPr>
          <p:nvPr>
            <p:ph type="body" idx="4"/>
          </p:nvPr>
        </p:nvSpPr>
        <p:spPr>
          <a:xfrm>
            <a:off x="9567354" y="2234597"/>
            <a:ext cx="1905000" cy="1903412"/>
          </a:xfrm>
          <a:prstGeom prst="ellipse">
            <a:avLst/>
          </a:prstGeom>
          <a:gradFill>
            <a:gsLst>
              <a:gs pos="0">
                <a:srgbClr val="B56018"/>
              </a:gs>
              <a:gs pos="96000">
                <a:schemeClr val="accent5"/>
              </a:gs>
              <a:gs pos="100000">
                <a:schemeClr val="accent5"/>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2"/>
          <p:cNvSpPr txBox="1">
            <a:spLocks noGrp="1"/>
          </p:cNvSpPr>
          <p:nvPr>
            <p:ph type="body" idx="5"/>
          </p:nvPr>
        </p:nvSpPr>
        <p:spPr>
          <a:xfrm>
            <a:off x="309563"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2"/>
          <p:cNvSpPr txBox="1">
            <a:spLocks noGrp="1"/>
          </p:cNvSpPr>
          <p:nvPr>
            <p:ph type="body" idx="6"/>
          </p:nvPr>
        </p:nvSpPr>
        <p:spPr>
          <a:xfrm>
            <a:off x="3273345"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2"/>
          <p:cNvSpPr txBox="1">
            <a:spLocks noGrp="1"/>
          </p:cNvSpPr>
          <p:nvPr>
            <p:ph type="body" idx="7"/>
          </p:nvPr>
        </p:nvSpPr>
        <p:spPr>
          <a:xfrm>
            <a:off x="6237127"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2"/>
          <p:cNvSpPr txBox="1">
            <a:spLocks noGrp="1"/>
          </p:cNvSpPr>
          <p:nvPr>
            <p:ph type="body" idx="8"/>
          </p:nvPr>
        </p:nvSpPr>
        <p:spPr>
          <a:xfrm>
            <a:off x="9200909"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42"/>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3"/>
        <p:cNvGrpSpPr/>
        <p:nvPr/>
      </p:nvGrpSpPr>
      <p:grpSpPr>
        <a:xfrm>
          <a:off x="0" y="0"/>
          <a:ext cx="0" cy="0"/>
          <a:chOff x="0" y="0"/>
          <a:chExt cx="0" cy="0"/>
        </a:xfrm>
      </p:grpSpPr>
      <p:sp>
        <p:nvSpPr>
          <p:cNvPr id="244" name="Google Shape;244;p6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6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4 Columns w/Pattern">
  <p:cSld name="1_4 Columns w/Pattern">
    <p:spTree>
      <p:nvGrpSpPr>
        <p:cNvPr id="1" name="Shape 249"/>
        <p:cNvGrpSpPr/>
        <p:nvPr/>
      </p:nvGrpSpPr>
      <p:grpSpPr>
        <a:xfrm>
          <a:off x="0" y="0"/>
          <a:ext cx="0" cy="0"/>
          <a:chOff x="0" y="0"/>
          <a:chExt cx="0" cy="0"/>
        </a:xfrm>
      </p:grpSpPr>
      <p:sp>
        <p:nvSpPr>
          <p:cNvPr id="250" name="Google Shape;250;p63"/>
          <p:cNvSpPr/>
          <p:nvPr/>
        </p:nvSpPr>
        <p:spPr>
          <a:xfrm>
            <a:off x="0" y="0"/>
            <a:ext cx="12192000" cy="4165204"/>
          </a:xfrm>
          <a:prstGeom prst="rect">
            <a:avLst/>
          </a:prstGeom>
          <a:solidFill>
            <a:srgbClr val="43AF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51" name="Google Shape;251;p63"/>
          <p:cNvSpPr/>
          <p:nvPr/>
        </p:nvSpPr>
        <p:spPr>
          <a:xfrm>
            <a:off x="0" y="0"/>
            <a:ext cx="12192000" cy="4165204"/>
          </a:xfrm>
          <a:custGeom>
            <a:avLst/>
            <a:gdLst/>
            <a:ahLst/>
            <a:cxnLst/>
            <a:rect l="l" t="t" r="r" b="b"/>
            <a:pathLst>
              <a:path w="12192000" h="4165204" extrusionOk="0">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lt1">
              <a:alpha val="3372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252" name="Google Shape;252;p63"/>
          <p:cNvSpPr txBox="1">
            <a:spLocks noGrp="1"/>
          </p:cNvSpPr>
          <p:nvPr>
            <p:ph type="title"/>
          </p:nvPr>
        </p:nvSpPr>
        <p:spPr>
          <a:xfrm>
            <a:off x="309880" y="650240"/>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Lato"/>
              <a:buNone/>
              <a:defRPr b="1" i="0">
                <a:solidFill>
                  <a:schemeClr val="dk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255" name="Google Shape;255;p63"/>
          <p:cNvSpPr txBox="1">
            <a:spLocks noGrp="1"/>
          </p:cNvSpPr>
          <p:nvPr>
            <p:ph type="body" idx="1"/>
          </p:nvPr>
        </p:nvSpPr>
        <p:spPr>
          <a:xfrm>
            <a:off x="1068631"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8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p63"/>
          <p:cNvSpPr txBox="1">
            <a:spLocks noGrp="1"/>
          </p:cNvSpPr>
          <p:nvPr>
            <p:ph type="body" idx="2"/>
          </p:nvPr>
        </p:nvSpPr>
        <p:spPr>
          <a:xfrm>
            <a:off x="4776421"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8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p63"/>
          <p:cNvSpPr txBox="1">
            <a:spLocks noGrp="1"/>
          </p:cNvSpPr>
          <p:nvPr>
            <p:ph type="body" idx="3"/>
          </p:nvPr>
        </p:nvSpPr>
        <p:spPr>
          <a:xfrm>
            <a:off x="8484211" y="2430219"/>
            <a:ext cx="263915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lvl1pPr marL="457200" lvl="0" indent="-228600" algn="ctr">
              <a:lnSpc>
                <a:spcPct val="90000"/>
              </a:lnSpc>
              <a:spcBef>
                <a:spcPts val="1000"/>
              </a:spcBef>
              <a:spcAft>
                <a:spcPts val="0"/>
              </a:spcAft>
              <a:buClr>
                <a:schemeClr val="accent2"/>
              </a:buClr>
              <a:buSzPts val="2800"/>
              <a:buNone/>
              <a:defRPr b="1" i="0">
                <a:solidFill>
                  <a:schemeClr val="accent2"/>
                </a:solidFill>
                <a:latin typeface="Lato Black"/>
                <a:ea typeface="Lato Black"/>
                <a:cs typeface="Lato Black"/>
                <a:sym typeface="Lato Black"/>
              </a:defRPr>
            </a:lvl1pPr>
            <a:lvl2pPr marL="914400" lvl="1" indent="-228600" algn="ctr">
              <a:lnSpc>
                <a:spcPct val="90000"/>
              </a:lnSpc>
              <a:spcBef>
                <a:spcPts val="500"/>
              </a:spcBef>
              <a:spcAft>
                <a:spcPts val="0"/>
              </a:spcAft>
              <a:buClr>
                <a:schemeClr val="dk1"/>
              </a:buClr>
              <a:buSzPts val="1400"/>
              <a:buNone/>
              <a:defRPr sz="1400" b="1" i="0">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 Columns w/Pulse">
  <p:cSld name="4 Columns w/Pulse">
    <p:spTree>
      <p:nvGrpSpPr>
        <p:cNvPr id="1" name="Shape 258"/>
        <p:cNvGrpSpPr/>
        <p:nvPr/>
      </p:nvGrpSpPr>
      <p:grpSpPr>
        <a:xfrm>
          <a:off x="0" y="0"/>
          <a:ext cx="0" cy="0"/>
          <a:chOff x="0" y="0"/>
          <a:chExt cx="0" cy="0"/>
        </a:xfrm>
      </p:grpSpPr>
      <p:sp>
        <p:nvSpPr>
          <p:cNvPr id="259" name="Google Shape;259;p64"/>
          <p:cNvSpPr/>
          <p:nvPr/>
        </p:nvSpPr>
        <p:spPr>
          <a:xfrm>
            <a:off x="0" y="0"/>
            <a:ext cx="12192000" cy="3200400"/>
          </a:xfrm>
          <a:prstGeom prst="rect">
            <a:avLst/>
          </a:prstGeom>
          <a:solidFill>
            <a:schemeClr val="accen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260" name="Google Shape;260;p64"/>
          <p:cNvPicPr preferRelativeResize="0"/>
          <p:nvPr/>
        </p:nvPicPr>
        <p:blipFill rotWithShape="1">
          <a:blip r:embed="rId2">
            <a:alphaModFix/>
          </a:blip>
          <a:srcRect l="70999" t="39422" b="15243"/>
          <a:stretch/>
        </p:blipFill>
        <p:spPr>
          <a:xfrm>
            <a:off x="1" y="0"/>
            <a:ext cx="4387079" cy="6858000"/>
          </a:xfrm>
          <a:custGeom>
            <a:avLst/>
            <a:gdLst/>
            <a:ahLst/>
            <a:cxnLst/>
            <a:rect l="l" t="t" r="r" b="b"/>
            <a:pathLst>
              <a:path w="4387079" h="6858000" extrusionOk="0">
                <a:moveTo>
                  <a:pt x="0" y="0"/>
                </a:moveTo>
                <a:lnTo>
                  <a:pt x="4387079" y="0"/>
                </a:lnTo>
                <a:lnTo>
                  <a:pt x="4387079" y="6858000"/>
                </a:lnTo>
                <a:lnTo>
                  <a:pt x="0" y="6858000"/>
                </a:lnTo>
                <a:close/>
              </a:path>
            </a:pathLst>
          </a:custGeom>
          <a:noFill/>
          <a:ln>
            <a:noFill/>
          </a:ln>
        </p:spPr>
      </p:pic>
      <p:sp>
        <p:nvSpPr>
          <p:cNvPr id="261" name="Google Shape;26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64"/>
          <p:cNvSpPr>
            <a:spLocks noGrp="1"/>
          </p:cNvSpPr>
          <p:nvPr>
            <p:ph type="body" idx="1"/>
          </p:nvPr>
        </p:nvSpPr>
        <p:spPr>
          <a:xfrm>
            <a:off x="676959" y="2234597"/>
            <a:ext cx="1905000" cy="1903412"/>
          </a:xfrm>
          <a:prstGeom prst="ellipse">
            <a:avLst/>
          </a:prstGeom>
          <a:gradFill>
            <a:gsLst>
              <a:gs pos="0">
                <a:srgbClr val="BF4F14"/>
              </a:gs>
              <a:gs pos="1000">
                <a:srgbClr val="BF4F14"/>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2400"/>
              <a:buNone/>
              <a:defRPr>
                <a:solidFill>
                  <a:schemeClr val="lt1"/>
                </a:solidFill>
              </a:defRPr>
            </a:lvl2pPr>
            <a:lvl3pPr marL="1371600" lvl="2" indent="-228600" algn="ctr">
              <a:lnSpc>
                <a:spcPct val="90000"/>
              </a:lnSpc>
              <a:spcBef>
                <a:spcPts val="500"/>
              </a:spcBef>
              <a:spcAft>
                <a:spcPts val="0"/>
              </a:spcAft>
              <a:buClr>
                <a:schemeClr val="lt1"/>
              </a:buClr>
              <a:buSzPts val="2000"/>
              <a:buNone/>
              <a:defRPr>
                <a:solidFill>
                  <a:schemeClr val="lt1"/>
                </a:solidFill>
              </a:defRPr>
            </a:lvl3pPr>
            <a:lvl4pPr marL="1828800" lvl="3" indent="-228600" algn="ctr">
              <a:lnSpc>
                <a:spcPct val="90000"/>
              </a:lnSpc>
              <a:spcBef>
                <a:spcPts val="500"/>
              </a:spcBef>
              <a:spcAft>
                <a:spcPts val="0"/>
              </a:spcAft>
              <a:buClr>
                <a:schemeClr val="lt1"/>
              </a:buClr>
              <a:buSzPts val="1800"/>
              <a:buNone/>
              <a:defRPr>
                <a:solidFill>
                  <a:schemeClr val="lt1"/>
                </a:solidFill>
              </a:defRPr>
            </a:lvl4pPr>
            <a:lvl5pPr marL="2286000" lvl="4" indent="-228600" algn="ctr">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64"/>
          <p:cNvSpPr>
            <a:spLocks noGrp="1"/>
          </p:cNvSpPr>
          <p:nvPr>
            <p:ph type="body" idx="2"/>
          </p:nvPr>
        </p:nvSpPr>
        <p:spPr>
          <a:xfrm>
            <a:off x="3640424" y="2234597"/>
            <a:ext cx="1905000" cy="1903412"/>
          </a:xfrm>
          <a:prstGeom prst="ellipse">
            <a:avLst/>
          </a:prstGeom>
          <a:gradFill>
            <a:gsLst>
              <a:gs pos="0">
                <a:schemeClr val="accent3"/>
              </a:gs>
              <a:gs pos="1000">
                <a:schemeClr val="accent3"/>
              </a:gs>
              <a:gs pos="97000">
                <a:srgbClr val="12501B"/>
              </a:gs>
              <a:gs pos="100000">
                <a:srgbClr val="12501B"/>
              </a:gs>
            </a:gsLst>
            <a:lin ang="54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2400"/>
              <a:buNone/>
              <a:defRPr>
                <a:solidFill>
                  <a:schemeClr val="lt1"/>
                </a:solidFill>
              </a:defRPr>
            </a:lvl2pPr>
            <a:lvl3pPr marL="1371600" lvl="2" indent="-228600" algn="ctr">
              <a:lnSpc>
                <a:spcPct val="90000"/>
              </a:lnSpc>
              <a:spcBef>
                <a:spcPts val="500"/>
              </a:spcBef>
              <a:spcAft>
                <a:spcPts val="0"/>
              </a:spcAft>
              <a:buClr>
                <a:schemeClr val="lt1"/>
              </a:buClr>
              <a:buSzPts val="2000"/>
              <a:buNone/>
              <a:defRPr>
                <a:solidFill>
                  <a:schemeClr val="lt1"/>
                </a:solidFill>
              </a:defRPr>
            </a:lvl3pPr>
            <a:lvl4pPr marL="1828800" lvl="3" indent="-228600" algn="ctr">
              <a:lnSpc>
                <a:spcPct val="90000"/>
              </a:lnSpc>
              <a:spcBef>
                <a:spcPts val="500"/>
              </a:spcBef>
              <a:spcAft>
                <a:spcPts val="0"/>
              </a:spcAft>
              <a:buClr>
                <a:schemeClr val="lt1"/>
              </a:buClr>
              <a:buSzPts val="1800"/>
              <a:buNone/>
              <a:defRPr>
                <a:solidFill>
                  <a:schemeClr val="lt1"/>
                </a:solidFill>
              </a:defRPr>
            </a:lvl4pPr>
            <a:lvl5pPr marL="2286000" lvl="4" indent="-228600" algn="ctr">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64"/>
          <p:cNvSpPr>
            <a:spLocks noGrp="1"/>
          </p:cNvSpPr>
          <p:nvPr>
            <p:ph type="body" idx="3"/>
          </p:nvPr>
        </p:nvSpPr>
        <p:spPr>
          <a:xfrm>
            <a:off x="6603889" y="2234597"/>
            <a:ext cx="1905000" cy="1903412"/>
          </a:xfrm>
          <a:prstGeom prst="ellipse">
            <a:avLst/>
          </a:prstGeom>
          <a:gradFill>
            <a:gsLst>
              <a:gs pos="0">
                <a:srgbClr val="0B769F"/>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2400"/>
              <a:buNone/>
              <a:defRPr>
                <a:solidFill>
                  <a:schemeClr val="lt1"/>
                </a:solidFill>
              </a:defRPr>
            </a:lvl2pPr>
            <a:lvl3pPr marL="1371600" lvl="2" indent="-228600" algn="ctr">
              <a:lnSpc>
                <a:spcPct val="90000"/>
              </a:lnSpc>
              <a:spcBef>
                <a:spcPts val="500"/>
              </a:spcBef>
              <a:spcAft>
                <a:spcPts val="0"/>
              </a:spcAft>
              <a:buClr>
                <a:schemeClr val="lt1"/>
              </a:buClr>
              <a:buSzPts val="2000"/>
              <a:buNone/>
              <a:defRPr>
                <a:solidFill>
                  <a:schemeClr val="lt1"/>
                </a:solidFill>
              </a:defRPr>
            </a:lvl3pPr>
            <a:lvl4pPr marL="1828800" lvl="3" indent="-228600" algn="ctr">
              <a:lnSpc>
                <a:spcPct val="90000"/>
              </a:lnSpc>
              <a:spcBef>
                <a:spcPts val="500"/>
              </a:spcBef>
              <a:spcAft>
                <a:spcPts val="0"/>
              </a:spcAft>
              <a:buClr>
                <a:schemeClr val="lt1"/>
              </a:buClr>
              <a:buSzPts val="1800"/>
              <a:buNone/>
              <a:defRPr>
                <a:solidFill>
                  <a:schemeClr val="lt1"/>
                </a:solidFill>
              </a:defRPr>
            </a:lvl4pPr>
            <a:lvl5pPr marL="2286000" lvl="4" indent="-228600" algn="ctr">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64"/>
          <p:cNvSpPr>
            <a:spLocks noGrp="1"/>
          </p:cNvSpPr>
          <p:nvPr>
            <p:ph type="body" idx="4"/>
          </p:nvPr>
        </p:nvSpPr>
        <p:spPr>
          <a:xfrm>
            <a:off x="9567354" y="2234597"/>
            <a:ext cx="1905000" cy="1903412"/>
          </a:xfrm>
          <a:prstGeom prst="ellipse">
            <a:avLst/>
          </a:prstGeom>
          <a:gradFill>
            <a:gsLst>
              <a:gs pos="0">
                <a:srgbClr val="78206E"/>
              </a:gs>
              <a:gs pos="96000">
                <a:schemeClr val="accent5"/>
              </a:gs>
              <a:gs pos="100000">
                <a:schemeClr val="accent5"/>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2400"/>
              <a:buNone/>
              <a:defRPr>
                <a:solidFill>
                  <a:schemeClr val="lt1"/>
                </a:solidFill>
              </a:defRPr>
            </a:lvl2pPr>
            <a:lvl3pPr marL="1371600" lvl="2" indent="-228600" algn="ctr">
              <a:lnSpc>
                <a:spcPct val="90000"/>
              </a:lnSpc>
              <a:spcBef>
                <a:spcPts val="500"/>
              </a:spcBef>
              <a:spcAft>
                <a:spcPts val="0"/>
              </a:spcAft>
              <a:buClr>
                <a:schemeClr val="lt1"/>
              </a:buClr>
              <a:buSzPts val="2000"/>
              <a:buNone/>
              <a:defRPr>
                <a:solidFill>
                  <a:schemeClr val="lt1"/>
                </a:solidFill>
              </a:defRPr>
            </a:lvl3pPr>
            <a:lvl4pPr marL="1828800" lvl="3" indent="-228600" algn="ctr">
              <a:lnSpc>
                <a:spcPct val="90000"/>
              </a:lnSpc>
              <a:spcBef>
                <a:spcPts val="500"/>
              </a:spcBef>
              <a:spcAft>
                <a:spcPts val="0"/>
              </a:spcAft>
              <a:buClr>
                <a:schemeClr val="lt1"/>
              </a:buClr>
              <a:buSzPts val="1800"/>
              <a:buNone/>
              <a:defRPr>
                <a:solidFill>
                  <a:schemeClr val="lt1"/>
                </a:solidFill>
              </a:defRPr>
            </a:lvl4pPr>
            <a:lvl5pPr marL="2286000" lvl="4" indent="-228600" algn="ctr">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p64"/>
          <p:cNvSpPr txBox="1">
            <a:spLocks noGrp="1"/>
          </p:cNvSpPr>
          <p:nvPr>
            <p:ph type="body" idx="5"/>
          </p:nvPr>
        </p:nvSpPr>
        <p:spPr>
          <a:xfrm>
            <a:off x="309563"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406400" algn="l">
              <a:lnSpc>
                <a:spcPct val="90000"/>
              </a:lnSpc>
              <a:spcBef>
                <a:spcPts val="1000"/>
              </a:spcBef>
              <a:spcAft>
                <a:spcPts val="0"/>
              </a:spcAft>
              <a:buClr>
                <a:schemeClr val="dk1"/>
              </a:buClr>
              <a:buSzPts val="28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64"/>
          <p:cNvSpPr txBox="1">
            <a:spLocks noGrp="1"/>
          </p:cNvSpPr>
          <p:nvPr>
            <p:ph type="body" idx="6"/>
          </p:nvPr>
        </p:nvSpPr>
        <p:spPr>
          <a:xfrm>
            <a:off x="3273345"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406400" algn="l">
              <a:lnSpc>
                <a:spcPct val="90000"/>
              </a:lnSpc>
              <a:spcBef>
                <a:spcPts val="1000"/>
              </a:spcBef>
              <a:spcAft>
                <a:spcPts val="0"/>
              </a:spcAft>
              <a:buClr>
                <a:schemeClr val="dk1"/>
              </a:buClr>
              <a:buSzPts val="28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64"/>
          <p:cNvSpPr txBox="1">
            <a:spLocks noGrp="1"/>
          </p:cNvSpPr>
          <p:nvPr>
            <p:ph type="body" idx="7"/>
          </p:nvPr>
        </p:nvSpPr>
        <p:spPr>
          <a:xfrm>
            <a:off x="6237127"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406400" algn="l">
              <a:lnSpc>
                <a:spcPct val="90000"/>
              </a:lnSpc>
              <a:spcBef>
                <a:spcPts val="1000"/>
              </a:spcBef>
              <a:spcAft>
                <a:spcPts val="0"/>
              </a:spcAft>
              <a:buClr>
                <a:schemeClr val="dk1"/>
              </a:buClr>
              <a:buSzPts val="28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64"/>
          <p:cNvSpPr txBox="1">
            <a:spLocks noGrp="1"/>
          </p:cNvSpPr>
          <p:nvPr>
            <p:ph type="body" idx="8"/>
          </p:nvPr>
        </p:nvSpPr>
        <p:spPr>
          <a:xfrm>
            <a:off x="9200909"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406400" algn="l">
              <a:lnSpc>
                <a:spcPct val="90000"/>
              </a:lnSpc>
              <a:spcBef>
                <a:spcPts val="1000"/>
              </a:spcBef>
              <a:spcAft>
                <a:spcPts val="0"/>
              </a:spcAft>
              <a:buClr>
                <a:schemeClr val="dk1"/>
              </a:buClr>
              <a:buSzPts val="28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72"/>
        <p:cNvGrpSpPr/>
        <p:nvPr/>
      </p:nvGrpSpPr>
      <p:grpSpPr>
        <a:xfrm>
          <a:off x="0" y="0"/>
          <a:ext cx="0" cy="0"/>
          <a:chOff x="0" y="0"/>
          <a:chExt cx="0" cy="0"/>
        </a:xfrm>
      </p:grpSpPr>
      <p:sp>
        <p:nvSpPr>
          <p:cNvPr id="273" name="Google Shape;273;p65"/>
          <p:cNvSpPr/>
          <p:nvPr/>
        </p:nvSpPr>
        <p:spPr>
          <a:xfrm>
            <a:off x="0" y="2184400"/>
            <a:ext cx="12192000" cy="32514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274" name="Google Shape;274;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Lato"/>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277" name="Google Shape;277;p65"/>
          <p:cNvSpPr>
            <a:spLocks noGrp="1"/>
          </p:cNvSpPr>
          <p:nvPr>
            <p:ph type="body" idx="1"/>
          </p:nvPr>
        </p:nvSpPr>
        <p:spPr>
          <a:xfrm>
            <a:off x="925606" y="1462875"/>
            <a:ext cx="4617944" cy="4705218"/>
          </a:xfrm>
          <a:prstGeom prst="ellipse">
            <a:avLst/>
          </a:prstGeom>
          <a:gradFill>
            <a:gsLst>
              <a:gs pos="0">
                <a:srgbClr val="12501B"/>
              </a:gs>
              <a:gs pos="96000">
                <a:schemeClr val="accent3"/>
              </a:gs>
              <a:gs pos="100000">
                <a:schemeClr val="accent3"/>
              </a:gs>
            </a:gsLst>
            <a:lin ang="16200000" scaled="0"/>
          </a:gradFill>
          <a:ln>
            <a:noFill/>
          </a:ln>
          <a:effectLst>
            <a:outerShdw blurRad="254000" algn="ctr" rotWithShape="0">
              <a:srgbClr val="000000">
                <a:alpha val="20000"/>
              </a:srgbClr>
            </a:outerShdw>
          </a:effectLst>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lt1"/>
              </a:buClr>
              <a:buSzPts val="3600"/>
              <a:buFont typeface="Arial"/>
              <a:buNone/>
              <a:defRPr sz="3600" b="1" i="0">
                <a:solidFill>
                  <a:schemeClr val="lt1"/>
                </a:solidFill>
                <a:latin typeface="Lato Black"/>
                <a:ea typeface="Lato Black"/>
                <a:cs typeface="Lato Black"/>
                <a:sym typeface="Lato Black"/>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65"/>
          <p:cNvSpPr txBox="1">
            <a:spLocks noGrp="1"/>
          </p:cNvSpPr>
          <p:nvPr>
            <p:ph type="body" idx="2"/>
          </p:nvPr>
        </p:nvSpPr>
        <p:spPr>
          <a:xfrm>
            <a:off x="6381750" y="2559574"/>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24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65"/>
          <p:cNvSpPr txBox="1">
            <a:spLocks noGrp="1"/>
          </p:cNvSpPr>
          <p:nvPr>
            <p:ph type="body" idx="3"/>
          </p:nvPr>
        </p:nvSpPr>
        <p:spPr>
          <a:xfrm>
            <a:off x="6381750" y="3503216"/>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24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65"/>
          <p:cNvSpPr txBox="1">
            <a:spLocks noGrp="1"/>
          </p:cNvSpPr>
          <p:nvPr>
            <p:ph type="body" idx="4"/>
          </p:nvPr>
        </p:nvSpPr>
        <p:spPr>
          <a:xfrm>
            <a:off x="6381750" y="4446859"/>
            <a:ext cx="4972050" cy="6992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i="0">
                <a:solidFill>
                  <a:schemeClr val="dk1"/>
                </a:solidFill>
                <a:latin typeface="Lato Black"/>
                <a:ea typeface="Lato Black"/>
                <a:cs typeface="Lato Black"/>
                <a:sym typeface="Lato Black"/>
              </a:defRPr>
            </a:lvl1pPr>
            <a:lvl2pPr marL="914400" lvl="1" indent="-228600" algn="l">
              <a:lnSpc>
                <a:spcPct val="90000"/>
              </a:lnSpc>
              <a:spcBef>
                <a:spcPts val="500"/>
              </a:spcBef>
              <a:spcAft>
                <a:spcPts val="0"/>
              </a:spcAft>
              <a:buClr>
                <a:schemeClr val="accent1"/>
              </a:buClr>
              <a:buSzPts val="2400"/>
              <a:buNone/>
              <a:defRPr b="1"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81"/>
        <p:cNvGrpSpPr/>
        <p:nvPr/>
      </p:nvGrpSpPr>
      <p:grpSpPr>
        <a:xfrm>
          <a:off x="0" y="0"/>
          <a:ext cx="0" cy="0"/>
          <a:chOff x="0" y="0"/>
          <a:chExt cx="0" cy="0"/>
        </a:xfrm>
      </p:grpSpPr>
      <p:sp>
        <p:nvSpPr>
          <p:cNvPr id="282" name="Google Shape;282;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66"/>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757575"/>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 Columns w/Pulse" preserve="1" userDrawn="1">
  <p:cSld name="1_4 Columns w/Pulse">
    <p:spTree>
      <p:nvGrpSpPr>
        <p:cNvPr id="1" name="Shape 35"/>
        <p:cNvGrpSpPr/>
        <p:nvPr/>
      </p:nvGrpSpPr>
      <p:grpSpPr>
        <a:xfrm>
          <a:off x="0" y="0"/>
          <a:ext cx="0" cy="0"/>
          <a:chOff x="0" y="0"/>
          <a:chExt cx="0" cy="0"/>
        </a:xfrm>
      </p:grpSpPr>
      <p:sp>
        <p:nvSpPr>
          <p:cNvPr id="36" name="Google Shape;36;p42"/>
          <p:cNvSpPr/>
          <p:nvPr/>
        </p:nvSpPr>
        <p:spPr>
          <a:xfrm>
            <a:off x="0" y="0"/>
            <a:ext cx="12192000" cy="2199190"/>
          </a:xfrm>
          <a:prstGeom prst="rect">
            <a:avLst/>
          </a:prstGeom>
          <a:solidFill>
            <a:schemeClr val="accen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7" name="Google Shape;37;p42"/>
          <p:cNvPicPr preferRelativeResize="0"/>
          <p:nvPr/>
        </p:nvPicPr>
        <p:blipFill rotWithShape="1">
          <a:blip r:embed="rId2">
            <a:alphaModFix/>
          </a:blip>
          <a:srcRect l="70999" t="39422" b="15243"/>
          <a:stretch/>
        </p:blipFill>
        <p:spPr>
          <a:xfrm>
            <a:off x="1" y="0"/>
            <a:ext cx="4387079" cy="6858000"/>
          </a:xfrm>
          <a:custGeom>
            <a:avLst/>
            <a:gdLst/>
            <a:ahLst/>
            <a:cxnLst/>
            <a:rect l="l" t="t" r="r" b="b"/>
            <a:pathLst>
              <a:path w="4387079" h="6858000" extrusionOk="0">
                <a:moveTo>
                  <a:pt x="0" y="0"/>
                </a:moveTo>
                <a:lnTo>
                  <a:pt x="4387079" y="0"/>
                </a:lnTo>
                <a:lnTo>
                  <a:pt x="4387079" y="6858000"/>
                </a:lnTo>
                <a:lnTo>
                  <a:pt x="0" y="6858000"/>
                </a:lnTo>
                <a:close/>
              </a:path>
            </a:pathLst>
          </a:custGeom>
          <a:noFill/>
          <a:ln>
            <a:noFill/>
          </a:ln>
        </p:spPr>
      </p:pic>
      <p:sp>
        <p:nvSpPr>
          <p:cNvPr id="38" name="Google Shape;38;p42"/>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42"/>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73370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9"/>
        <p:cNvGrpSpPr/>
        <p:nvPr/>
      </p:nvGrpSpPr>
      <p:grpSpPr>
        <a:xfrm>
          <a:off x="0" y="0"/>
          <a:ext cx="0" cy="0"/>
          <a:chOff x="0" y="0"/>
          <a:chExt cx="0" cy="0"/>
        </a:xfrm>
      </p:grpSpPr>
      <p:sp>
        <p:nvSpPr>
          <p:cNvPr id="50" name="Google Shape;50;p43"/>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3"/>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 Columns w/ Image">
  <p:cSld name="4 Columns w/ Image">
    <p:spTree>
      <p:nvGrpSpPr>
        <p:cNvPr id="1" name="Shape 52"/>
        <p:cNvGrpSpPr/>
        <p:nvPr/>
      </p:nvGrpSpPr>
      <p:grpSpPr>
        <a:xfrm>
          <a:off x="0" y="0"/>
          <a:ext cx="0" cy="0"/>
          <a:chOff x="0" y="0"/>
          <a:chExt cx="0" cy="0"/>
        </a:xfrm>
      </p:grpSpPr>
      <p:sp>
        <p:nvSpPr>
          <p:cNvPr id="53" name="Google Shape;53;p44"/>
          <p:cNvSpPr>
            <a:spLocks noGrp="1"/>
          </p:cNvSpPr>
          <p:nvPr>
            <p:ph type="pic" idx="2"/>
          </p:nvPr>
        </p:nvSpPr>
        <p:spPr>
          <a:xfrm>
            <a:off x="0" y="0"/>
            <a:ext cx="12192000" cy="3200400"/>
          </a:xfrm>
          <a:prstGeom prst="rect">
            <a:avLst/>
          </a:prstGeom>
          <a:solidFill>
            <a:schemeClr val="accent1">
              <a:alpha val="60000"/>
            </a:schemeClr>
          </a:solidFill>
          <a:ln>
            <a:noFill/>
          </a:ln>
        </p:spPr>
        <p:txBody>
          <a:bodyPr/>
          <a:lstStyle/>
          <a:p>
            <a:endParaRPr lang="en-CA"/>
          </a:p>
        </p:txBody>
      </p:sp>
      <p:sp>
        <p:nvSpPr>
          <p:cNvPr id="54" name="Google Shape;54;p44"/>
          <p:cNvSpPr txBox="1">
            <a:spLocks noGrp="1"/>
          </p:cNvSpPr>
          <p:nvPr>
            <p:ph type="title"/>
          </p:nvPr>
        </p:nvSpPr>
        <p:spPr>
          <a:xfrm>
            <a:off x="-1" y="0"/>
            <a:ext cx="8508890" cy="3200400"/>
          </a:xfrm>
          <a:prstGeom prst="rect">
            <a:avLst/>
          </a:prstGeom>
          <a:gradFill>
            <a:gsLst>
              <a:gs pos="0">
                <a:srgbClr val="000000">
                  <a:alpha val="42352"/>
                </a:srgbClr>
              </a:gs>
              <a:gs pos="1000">
                <a:srgbClr val="000000">
                  <a:alpha val="42352"/>
                </a:srgbClr>
              </a:gs>
              <a:gs pos="97000">
                <a:srgbClr val="000000">
                  <a:alpha val="0"/>
                </a:srgbClr>
              </a:gs>
              <a:gs pos="100000">
                <a:srgbClr val="000000">
                  <a:alpha val="0"/>
                </a:srgbClr>
              </a:gs>
            </a:gsLst>
            <a:lin ang="0" scaled="0"/>
          </a:gradFill>
          <a:ln>
            <a:noFill/>
          </a:ln>
        </p:spPr>
        <p:txBody>
          <a:bodyPr spcFirstLastPara="1" wrap="square" lIns="822950" tIns="45700" rIns="365750" bIns="731500" anchor="ctr" anchorCtr="0">
            <a:normAutofit/>
          </a:bodyPr>
          <a:lstStyle>
            <a:lvl1pPr lvl="0" algn="l">
              <a:lnSpc>
                <a:spcPct val="90000"/>
              </a:lnSpc>
              <a:spcBef>
                <a:spcPts val="0"/>
              </a:spcBef>
              <a:spcAft>
                <a:spcPts val="0"/>
              </a:spcAft>
              <a:buClr>
                <a:schemeClr val="lt1"/>
              </a:buClr>
              <a:buSzPts val="4400"/>
              <a:buFont typeface="Lato"/>
              <a:buNone/>
              <a:defRPr b="1" i="0">
                <a:solidFill>
                  <a:schemeClr val="lt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a:spLocks noGrp="1"/>
          </p:cNvSpPr>
          <p:nvPr>
            <p:ph type="body" idx="1"/>
          </p:nvPr>
        </p:nvSpPr>
        <p:spPr>
          <a:xfrm>
            <a:off x="676959" y="2234597"/>
            <a:ext cx="1905000" cy="1903412"/>
          </a:xfrm>
          <a:prstGeom prst="ellipse">
            <a:avLst/>
          </a:prstGeom>
          <a:gradFill>
            <a:gsLst>
              <a:gs pos="0">
                <a:srgbClr val="9B254A"/>
              </a:gs>
              <a:gs pos="1000">
                <a:srgbClr val="9B254A"/>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44"/>
          <p:cNvSpPr>
            <a:spLocks noGrp="1"/>
          </p:cNvSpPr>
          <p:nvPr>
            <p:ph type="body" idx="3"/>
          </p:nvPr>
        </p:nvSpPr>
        <p:spPr>
          <a:xfrm>
            <a:off x="3640424" y="2234597"/>
            <a:ext cx="1905000" cy="1903412"/>
          </a:xfrm>
          <a:prstGeom prst="ellipse">
            <a:avLst/>
          </a:prstGeom>
          <a:gradFill>
            <a:gsLst>
              <a:gs pos="0">
                <a:schemeClr val="accent3"/>
              </a:gs>
              <a:gs pos="1000">
                <a:schemeClr val="accent3"/>
              </a:gs>
              <a:gs pos="97000">
                <a:srgbClr val="008C9F"/>
              </a:gs>
              <a:gs pos="100000">
                <a:srgbClr val="008C9F"/>
              </a:gs>
            </a:gsLst>
            <a:lin ang="54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44"/>
          <p:cNvSpPr>
            <a:spLocks noGrp="1"/>
          </p:cNvSpPr>
          <p:nvPr>
            <p:ph type="body" idx="4"/>
          </p:nvPr>
        </p:nvSpPr>
        <p:spPr>
          <a:xfrm>
            <a:off x="6603889" y="2234597"/>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44"/>
          <p:cNvSpPr>
            <a:spLocks noGrp="1"/>
          </p:cNvSpPr>
          <p:nvPr>
            <p:ph type="body" idx="5"/>
          </p:nvPr>
        </p:nvSpPr>
        <p:spPr>
          <a:xfrm>
            <a:off x="9567354" y="2234597"/>
            <a:ext cx="1905000" cy="1903412"/>
          </a:xfrm>
          <a:prstGeom prst="ellipse">
            <a:avLst/>
          </a:prstGeom>
          <a:gradFill>
            <a:gsLst>
              <a:gs pos="0">
                <a:srgbClr val="F3A917"/>
              </a:gs>
              <a:gs pos="96000">
                <a:schemeClr val="accent1"/>
              </a:gs>
              <a:gs pos="100000">
                <a:schemeClr val="accent1"/>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4"/>
          <p:cNvSpPr txBox="1">
            <a:spLocks noGrp="1"/>
          </p:cNvSpPr>
          <p:nvPr>
            <p:ph type="body" idx="6"/>
          </p:nvPr>
        </p:nvSpPr>
        <p:spPr>
          <a:xfrm>
            <a:off x="309563"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44"/>
          <p:cNvSpPr txBox="1">
            <a:spLocks noGrp="1"/>
          </p:cNvSpPr>
          <p:nvPr>
            <p:ph type="body" idx="7"/>
          </p:nvPr>
        </p:nvSpPr>
        <p:spPr>
          <a:xfrm>
            <a:off x="3273345"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44"/>
          <p:cNvSpPr txBox="1">
            <a:spLocks noGrp="1"/>
          </p:cNvSpPr>
          <p:nvPr>
            <p:ph type="body" idx="8"/>
          </p:nvPr>
        </p:nvSpPr>
        <p:spPr>
          <a:xfrm>
            <a:off x="6237127"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44"/>
          <p:cNvSpPr txBox="1">
            <a:spLocks noGrp="1"/>
          </p:cNvSpPr>
          <p:nvPr>
            <p:ph type="body" idx="9"/>
          </p:nvPr>
        </p:nvSpPr>
        <p:spPr>
          <a:xfrm>
            <a:off x="9200909"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4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Comparison">
  <p:cSld name="4_Comparison">
    <p:spTree>
      <p:nvGrpSpPr>
        <p:cNvPr id="1" name="Shape 65"/>
        <p:cNvGrpSpPr/>
        <p:nvPr/>
      </p:nvGrpSpPr>
      <p:grpSpPr>
        <a:xfrm>
          <a:off x="0" y="0"/>
          <a:ext cx="0" cy="0"/>
          <a:chOff x="0" y="0"/>
          <a:chExt cx="0" cy="0"/>
        </a:xfrm>
      </p:grpSpPr>
      <p:sp>
        <p:nvSpPr>
          <p:cNvPr id="66" name="Google Shape;66;p45"/>
          <p:cNvSpPr txBox="1">
            <a:spLocks noGrp="1"/>
          </p:cNvSpPr>
          <p:nvPr>
            <p:ph type="body" idx="1"/>
          </p:nvPr>
        </p:nvSpPr>
        <p:spPr>
          <a:xfrm>
            <a:off x="203200" y="2073275"/>
            <a:ext cx="5974080" cy="3997325"/>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64045" algn="l">
              <a:lnSpc>
                <a:spcPct val="90000"/>
              </a:lnSpc>
              <a:spcBef>
                <a:spcPts val="500"/>
              </a:spcBef>
              <a:spcAft>
                <a:spcPts val="0"/>
              </a:spcAft>
              <a:buClr>
                <a:schemeClr val="dk1"/>
              </a:buClr>
              <a:buSzPts val="2133"/>
              <a:buChar char="•"/>
              <a:defRPr sz="2133"/>
            </a:lvl6pPr>
            <a:lvl7pPr marL="3200400" lvl="6" indent="-364045" algn="l">
              <a:lnSpc>
                <a:spcPct val="90000"/>
              </a:lnSpc>
              <a:spcBef>
                <a:spcPts val="500"/>
              </a:spcBef>
              <a:spcAft>
                <a:spcPts val="0"/>
              </a:spcAft>
              <a:buClr>
                <a:schemeClr val="dk1"/>
              </a:buClr>
              <a:buSzPts val="2133"/>
              <a:buChar char="•"/>
              <a:defRPr sz="2133"/>
            </a:lvl7pPr>
            <a:lvl8pPr marL="3657600" lvl="7" indent="-364045" algn="l">
              <a:lnSpc>
                <a:spcPct val="90000"/>
              </a:lnSpc>
              <a:spcBef>
                <a:spcPts val="500"/>
              </a:spcBef>
              <a:spcAft>
                <a:spcPts val="0"/>
              </a:spcAft>
              <a:buClr>
                <a:schemeClr val="dk1"/>
              </a:buClr>
              <a:buSzPts val="2133"/>
              <a:buChar char="•"/>
              <a:defRPr sz="2133"/>
            </a:lvl8pPr>
            <a:lvl9pPr marL="4114800" lvl="8" indent="-364045" algn="l">
              <a:lnSpc>
                <a:spcPct val="90000"/>
              </a:lnSpc>
              <a:spcBef>
                <a:spcPts val="500"/>
              </a:spcBef>
              <a:spcAft>
                <a:spcPts val="0"/>
              </a:spcAft>
              <a:buClr>
                <a:schemeClr val="dk1"/>
              </a:buClr>
              <a:buSzPts val="2133"/>
              <a:buChar char="•"/>
              <a:defRPr sz="2133"/>
            </a:lvl9pPr>
          </a:lstStyle>
          <a:p>
            <a:endParaRPr/>
          </a:p>
        </p:txBody>
      </p:sp>
      <p:sp>
        <p:nvSpPr>
          <p:cNvPr id="67" name="Google Shape;67;p45"/>
          <p:cNvSpPr>
            <a:spLocks noGrp="1"/>
          </p:cNvSpPr>
          <p:nvPr>
            <p:ph type="pic" idx="2"/>
          </p:nvPr>
        </p:nvSpPr>
        <p:spPr>
          <a:xfrm>
            <a:off x="6400800" y="-25400"/>
            <a:ext cx="5791200" cy="6858000"/>
          </a:xfrm>
          <a:prstGeom prst="rect">
            <a:avLst/>
          </a:prstGeom>
          <a:noFill/>
          <a:ln>
            <a:noFill/>
          </a:ln>
        </p:spPr>
        <p:txBody>
          <a:bodyPr/>
          <a:lstStyle/>
          <a:p>
            <a:endParaRPr lang="en-CA"/>
          </a:p>
        </p:txBody>
      </p:sp>
      <p:sp>
        <p:nvSpPr>
          <p:cNvPr id="68" name="Google Shape;68;p45"/>
          <p:cNvSpPr txBox="1">
            <a:spLocks noGrp="1"/>
          </p:cNvSpPr>
          <p:nvPr>
            <p:ph type="title"/>
          </p:nvPr>
        </p:nvSpPr>
        <p:spPr>
          <a:xfrm>
            <a:off x="205317" y="279400"/>
            <a:ext cx="5974080" cy="13208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005F71"/>
              </a:buClr>
              <a:buSzPts val="4267"/>
              <a:buFont typeface="Lato"/>
              <a:buNone/>
              <a:defRPr sz="4267">
                <a:solidFill>
                  <a:srgbClr val="005F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9" name="Google Shape;69;p45"/>
          <p:cNvCxnSpPr/>
          <p:nvPr/>
        </p:nvCxnSpPr>
        <p:spPr>
          <a:xfrm rot="10800000">
            <a:off x="205317" y="1836737"/>
            <a:ext cx="5974080" cy="0"/>
          </a:xfrm>
          <a:prstGeom prst="straightConnector1">
            <a:avLst/>
          </a:prstGeom>
          <a:noFill/>
          <a:ln w="76200" cap="flat" cmpd="sng">
            <a:solidFill>
              <a:srgbClr val="F5BD47"/>
            </a:solidFill>
            <a:prstDash val="solid"/>
            <a:miter lim="800000"/>
            <a:headEnd type="none" w="sm" len="sm"/>
            <a:tailEnd type="none" w="sm" len="sm"/>
          </a:ln>
        </p:spPr>
      </p:cxnSp>
      <p:sp>
        <p:nvSpPr>
          <p:cNvPr id="70" name="Google Shape;70;p45"/>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ecipient">
  <p:cSld name="Recipient">
    <p:spTree>
      <p:nvGrpSpPr>
        <p:cNvPr id="1" name="Shape 81"/>
        <p:cNvGrpSpPr/>
        <p:nvPr/>
      </p:nvGrpSpPr>
      <p:grpSpPr>
        <a:xfrm>
          <a:off x="0" y="0"/>
          <a:ext cx="0" cy="0"/>
          <a:chOff x="0" y="0"/>
          <a:chExt cx="0" cy="0"/>
        </a:xfrm>
      </p:grpSpPr>
      <p:sp>
        <p:nvSpPr>
          <p:cNvPr id="82" name="Google Shape;82;p47"/>
          <p:cNvSpPr/>
          <p:nvPr/>
        </p:nvSpPr>
        <p:spPr>
          <a:xfrm>
            <a:off x="0" y="2184400"/>
            <a:ext cx="12192000" cy="32514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83" name="Google Shape;83;p47"/>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Lato"/>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7"/>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7"/>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47"/>
          <p:cNvSpPr txBox="1">
            <a:spLocks noGrp="1"/>
          </p:cNvSpPr>
          <p:nvPr>
            <p:ph type="body" idx="1"/>
          </p:nvPr>
        </p:nvSpPr>
        <p:spPr>
          <a:xfrm>
            <a:off x="6381750" y="2518173"/>
            <a:ext cx="4972050" cy="258392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accent1"/>
              </a:buClr>
              <a:buSzPts val="2400"/>
              <a:buNone/>
              <a:defRPr sz="2400" b="0" i="0">
                <a:solidFill>
                  <a:schemeClr val="dk1"/>
                </a:solidFill>
                <a:latin typeface="Lato"/>
                <a:ea typeface="Lato"/>
                <a:cs typeface="Lato"/>
                <a:sym typeface="Lato"/>
              </a:defRPr>
            </a:lvl1pPr>
            <a:lvl2pPr marL="914400" lvl="1" indent="-228600" algn="l">
              <a:lnSpc>
                <a:spcPct val="90000"/>
              </a:lnSpc>
              <a:spcBef>
                <a:spcPts val="500"/>
              </a:spcBef>
              <a:spcAft>
                <a:spcPts val="0"/>
              </a:spcAft>
              <a:buClr>
                <a:schemeClr val="accent1"/>
              </a:buClr>
              <a:buSzPts val="2000"/>
              <a:buNone/>
              <a:defRPr sz="2000" b="0" i="0">
                <a:solidFill>
                  <a:schemeClr val="dk1"/>
                </a:solidFill>
                <a:latin typeface="Lato"/>
                <a:ea typeface="Lato"/>
                <a:cs typeface="Lato"/>
                <a:sym typeface="Lato"/>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7"/>
          <p:cNvSpPr>
            <a:spLocks noGrp="1"/>
          </p:cNvSpPr>
          <p:nvPr>
            <p:ph type="pic" idx="2"/>
          </p:nvPr>
        </p:nvSpPr>
        <p:spPr>
          <a:xfrm>
            <a:off x="752708" y="1408244"/>
            <a:ext cx="4405313" cy="4405313"/>
          </a:xfrm>
          <a:prstGeom prst="ellipse">
            <a:avLst/>
          </a:prstGeom>
          <a:noFill/>
          <a:ln>
            <a:noFill/>
          </a:ln>
          <a:effectLst>
            <a:outerShdw blurRad="254000" algn="ctr" rotWithShape="0">
              <a:srgbClr val="000000">
                <a:alpha val="20000"/>
              </a:srgbClr>
            </a:outerShdw>
          </a:effectLst>
        </p:spPr>
        <p:txBody>
          <a:bodyPr/>
          <a:lstStyle/>
          <a:p>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4 Columns w/Pulse">
  <p:cSld name="4 Columns w/Pulse 2">
    <p:spTree>
      <p:nvGrpSpPr>
        <p:cNvPr id="1" name="Shape 88"/>
        <p:cNvGrpSpPr/>
        <p:nvPr/>
      </p:nvGrpSpPr>
      <p:grpSpPr>
        <a:xfrm>
          <a:off x="0" y="0"/>
          <a:ext cx="0" cy="0"/>
          <a:chOff x="0" y="0"/>
          <a:chExt cx="0" cy="0"/>
        </a:xfrm>
      </p:grpSpPr>
      <p:sp>
        <p:nvSpPr>
          <p:cNvPr id="89" name="Google Shape;89;p48"/>
          <p:cNvSpPr/>
          <p:nvPr/>
        </p:nvSpPr>
        <p:spPr>
          <a:xfrm>
            <a:off x="0" y="0"/>
            <a:ext cx="12192000" cy="3200400"/>
          </a:xfrm>
          <a:prstGeom prst="rect">
            <a:avLst/>
          </a:prstGeom>
          <a:solidFill>
            <a:schemeClr val="accen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90" name="Google Shape;90;p48"/>
          <p:cNvPicPr preferRelativeResize="0"/>
          <p:nvPr/>
        </p:nvPicPr>
        <p:blipFill rotWithShape="1">
          <a:blip r:embed="rId2">
            <a:alphaModFix/>
          </a:blip>
          <a:srcRect l="70999" t="39422" b="15243"/>
          <a:stretch/>
        </p:blipFill>
        <p:spPr>
          <a:xfrm>
            <a:off x="1" y="0"/>
            <a:ext cx="4387079" cy="6858000"/>
          </a:xfrm>
          <a:custGeom>
            <a:avLst/>
            <a:gdLst/>
            <a:ahLst/>
            <a:cxnLst/>
            <a:rect l="l" t="t" r="r" b="b"/>
            <a:pathLst>
              <a:path w="4387079" h="6858000" extrusionOk="0">
                <a:moveTo>
                  <a:pt x="0" y="0"/>
                </a:moveTo>
                <a:lnTo>
                  <a:pt x="4387079" y="0"/>
                </a:lnTo>
                <a:lnTo>
                  <a:pt x="4387079" y="6858000"/>
                </a:lnTo>
                <a:lnTo>
                  <a:pt x="0" y="6858000"/>
                </a:lnTo>
                <a:close/>
              </a:path>
            </a:pathLst>
          </a:custGeom>
          <a:noFill/>
          <a:ln>
            <a:noFill/>
          </a:ln>
        </p:spPr>
      </p:pic>
      <p:sp>
        <p:nvSpPr>
          <p:cNvPr id="91" name="Google Shape;91;p48"/>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8"/>
          <p:cNvSpPr>
            <a:spLocks noGrp="1"/>
          </p:cNvSpPr>
          <p:nvPr>
            <p:ph type="body" idx="1"/>
          </p:nvPr>
        </p:nvSpPr>
        <p:spPr>
          <a:xfrm>
            <a:off x="676959" y="2234597"/>
            <a:ext cx="1905000" cy="1903412"/>
          </a:xfrm>
          <a:prstGeom prst="ellipse">
            <a:avLst/>
          </a:prstGeom>
          <a:gradFill>
            <a:gsLst>
              <a:gs pos="0">
                <a:srgbClr val="9B254A"/>
              </a:gs>
              <a:gs pos="1000">
                <a:srgbClr val="9B254A"/>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8"/>
          <p:cNvSpPr>
            <a:spLocks noGrp="1"/>
          </p:cNvSpPr>
          <p:nvPr>
            <p:ph type="body" idx="2"/>
          </p:nvPr>
        </p:nvSpPr>
        <p:spPr>
          <a:xfrm>
            <a:off x="3640424" y="2234597"/>
            <a:ext cx="1905000" cy="1903412"/>
          </a:xfrm>
          <a:prstGeom prst="ellipse">
            <a:avLst/>
          </a:prstGeom>
          <a:gradFill>
            <a:gsLst>
              <a:gs pos="0">
                <a:schemeClr val="accent3"/>
              </a:gs>
              <a:gs pos="1000">
                <a:schemeClr val="accent3"/>
              </a:gs>
              <a:gs pos="97000">
                <a:srgbClr val="008C9F"/>
              </a:gs>
              <a:gs pos="100000">
                <a:srgbClr val="008C9F"/>
              </a:gs>
            </a:gsLst>
            <a:lin ang="54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48"/>
          <p:cNvSpPr>
            <a:spLocks noGrp="1"/>
          </p:cNvSpPr>
          <p:nvPr>
            <p:ph type="body" idx="3"/>
          </p:nvPr>
        </p:nvSpPr>
        <p:spPr>
          <a:xfrm>
            <a:off x="6603889" y="2234597"/>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48"/>
          <p:cNvSpPr>
            <a:spLocks noGrp="1"/>
          </p:cNvSpPr>
          <p:nvPr>
            <p:ph type="body" idx="4"/>
          </p:nvPr>
        </p:nvSpPr>
        <p:spPr>
          <a:xfrm>
            <a:off x="9567354" y="2234597"/>
            <a:ext cx="1905000" cy="1903412"/>
          </a:xfrm>
          <a:prstGeom prst="ellipse">
            <a:avLst/>
          </a:prstGeom>
          <a:gradFill>
            <a:gsLst>
              <a:gs pos="0">
                <a:srgbClr val="B56018"/>
              </a:gs>
              <a:gs pos="96000">
                <a:schemeClr val="accent5"/>
              </a:gs>
              <a:gs pos="100000">
                <a:schemeClr val="accent5"/>
              </a:gs>
            </a:gsLst>
            <a:lin ang="16200000" scaled="0"/>
          </a:gra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6600"/>
              <a:buNone/>
              <a:defRPr sz="6600" b="1" i="0">
                <a:solidFill>
                  <a:schemeClr val="lt1"/>
                </a:solidFill>
                <a:latin typeface="Lato"/>
                <a:ea typeface="Lato"/>
                <a:cs typeface="Lato"/>
                <a:sym typeface="Lato"/>
              </a:defRPr>
            </a:lvl1pPr>
            <a:lvl2pPr marL="914400" lvl="1" indent="-228600" algn="ctr">
              <a:lnSpc>
                <a:spcPct val="90000"/>
              </a:lnSpc>
              <a:spcBef>
                <a:spcPts val="500"/>
              </a:spcBef>
              <a:spcAft>
                <a:spcPts val="0"/>
              </a:spcAft>
              <a:buClr>
                <a:schemeClr val="lt1"/>
              </a:buClr>
              <a:buSzPts val="1800"/>
              <a:buNone/>
              <a:defRPr>
                <a:solidFill>
                  <a:schemeClr val="lt1"/>
                </a:solidFill>
              </a:defRPr>
            </a:lvl2pPr>
            <a:lvl3pPr marL="1371600" lvl="2" indent="-228600" algn="ctr">
              <a:lnSpc>
                <a:spcPct val="90000"/>
              </a:lnSpc>
              <a:spcBef>
                <a:spcPts val="500"/>
              </a:spcBef>
              <a:spcAft>
                <a:spcPts val="0"/>
              </a:spcAft>
              <a:buClr>
                <a:schemeClr val="lt1"/>
              </a:buClr>
              <a:buSzPts val="1600"/>
              <a:buNone/>
              <a:defRPr>
                <a:solidFill>
                  <a:schemeClr val="lt1"/>
                </a:solidFill>
              </a:defRPr>
            </a:lvl3pPr>
            <a:lvl4pPr marL="1828800" lvl="3" indent="-228600" algn="ctr">
              <a:lnSpc>
                <a:spcPct val="90000"/>
              </a:lnSpc>
              <a:spcBef>
                <a:spcPts val="500"/>
              </a:spcBef>
              <a:spcAft>
                <a:spcPts val="0"/>
              </a:spcAft>
              <a:buClr>
                <a:schemeClr val="lt1"/>
              </a:buClr>
              <a:buSzPts val="1400"/>
              <a:buNone/>
              <a:defRPr>
                <a:solidFill>
                  <a:schemeClr val="lt1"/>
                </a:solidFill>
              </a:defRPr>
            </a:lvl4pPr>
            <a:lvl5pPr marL="2286000" lvl="4" indent="-228600" algn="ct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8"/>
          <p:cNvSpPr txBox="1">
            <a:spLocks noGrp="1"/>
          </p:cNvSpPr>
          <p:nvPr>
            <p:ph type="body" idx="5"/>
          </p:nvPr>
        </p:nvSpPr>
        <p:spPr>
          <a:xfrm>
            <a:off x="309563"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8"/>
          <p:cNvSpPr txBox="1">
            <a:spLocks noGrp="1"/>
          </p:cNvSpPr>
          <p:nvPr>
            <p:ph type="body" idx="6"/>
          </p:nvPr>
        </p:nvSpPr>
        <p:spPr>
          <a:xfrm>
            <a:off x="3273345"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8"/>
          <p:cNvSpPr txBox="1">
            <a:spLocks noGrp="1"/>
          </p:cNvSpPr>
          <p:nvPr>
            <p:ph type="body" idx="7"/>
          </p:nvPr>
        </p:nvSpPr>
        <p:spPr>
          <a:xfrm>
            <a:off x="6237127"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8"/>
          <p:cNvSpPr txBox="1">
            <a:spLocks noGrp="1"/>
          </p:cNvSpPr>
          <p:nvPr>
            <p:ph type="body" idx="8"/>
          </p:nvPr>
        </p:nvSpPr>
        <p:spPr>
          <a:xfrm>
            <a:off x="9200909" y="4430583"/>
            <a:ext cx="2640012" cy="1550988"/>
          </a:xfrm>
          <a:prstGeom prst="rect">
            <a:avLst/>
          </a:prstGeom>
          <a:solidFill>
            <a:schemeClr val="lt1"/>
          </a:solidFill>
          <a:ln>
            <a:noFill/>
          </a:ln>
        </p:spPr>
        <p:txBody>
          <a:bodyPr spcFirstLastPara="1" wrap="square" lIns="91425" tIns="91425" rIns="91425" bIns="45700" anchor="t" anchorCtr="0">
            <a:normAutofit/>
          </a:bodyPr>
          <a:lstStyle>
            <a:lvl1pPr marL="457200" lvl="0" indent="-355600" algn="l">
              <a:lnSpc>
                <a:spcPct val="90000"/>
              </a:lnSpc>
              <a:spcBef>
                <a:spcPts val="1000"/>
              </a:spcBef>
              <a:spcAft>
                <a:spcPts val="0"/>
              </a:spcAft>
              <a:buClr>
                <a:schemeClr val="dk1"/>
              </a:buClr>
              <a:buSzPts val="2000"/>
              <a:buChar char="•"/>
              <a:defRPr b="1" i="0">
                <a:solidFill>
                  <a:schemeClr val="dk1"/>
                </a:solidFill>
                <a:latin typeface="Lato Black"/>
                <a:ea typeface="Lato Black"/>
                <a:cs typeface="Lato Black"/>
                <a:sym typeface="Lato Black"/>
              </a:defRPr>
            </a:lvl1pPr>
            <a:lvl2pPr marL="914400" lvl="1" indent="-317500" algn="l">
              <a:lnSpc>
                <a:spcPct val="90000"/>
              </a:lnSpc>
              <a:spcBef>
                <a:spcPts val="500"/>
              </a:spcBef>
              <a:spcAft>
                <a:spcPts val="0"/>
              </a:spcAft>
              <a:buClr>
                <a:schemeClr val="dk1"/>
              </a:buClr>
              <a:buSzPts val="1400"/>
              <a:buChar char="•"/>
              <a:defRPr sz="1400" b="1" i="0">
                <a:solidFill>
                  <a:schemeClr val="dk1"/>
                </a:solidFill>
                <a:latin typeface="Lato"/>
                <a:ea typeface="Lato"/>
                <a:cs typeface="Lato"/>
                <a:sym typeface="Lato"/>
              </a:defRPr>
            </a:lvl2pPr>
            <a:lvl3pPr marL="1371600" lvl="2" indent="-330200" algn="l">
              <a:lnSpc>
                <a:spcPct val="90000"/>
              </a:lnSpc>
              <a:spcBef>
                <a:spcPts val="500"/>
              </a:spcBef>
              <a:spcAft>
                <a:spcPts val="0"/>
              </a:spcAft>
              <a:buClr>
                <a:schemeClr val="dk1"/>
              </a:buClr>
              <a:buSzPts val="1600"/>
              <a:buChar char="•"/>
              <a:defRPr/>
            </a:lvl3pPr>
            <a:lvl4pPr marL="1828800" lvl="3" indent="-317500" algn="l">
              <a:lnSpc>
                <a:spcPct val="90000"/>
              </a:lnSpc>
              <a:spcBef>
                <a:spcPts val="500"/>
              </a:spcBef>
              <a:spcAft>
                <a:spcPts val="0"/>
              </a:spcAft>
              <a:buClr>
                <a:schemeClr val="dk1"/>
              </a:buClr>
              <a:buSzPts val="1400"/>
              <a:buChar char="•"/>
              <a:defRPr/>
            </a:lvl4pPr>
            <a:lvl5pPr marL="2286000" lvl="4" indent="-317500" algn="l">
              <a:lnSpc>
                <a:spcPct val="9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8"/>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48"/>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Lato"/>
              <a:buNone/>
              <a:defRPr sz="4400" b="1"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309880" y="1123950"/>
            <a:ext cx="11577320" cy="508381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Lato"/>
                <a:ea typeface="Lato"/>
                <a:cs typeface="Lato"/>
                <a:sym typeface="Lato"/>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Lato"/>
                <a:ea typeface="Lato"/>
                <a:cs typeface="Lato"/>
                <a:sym typeface="Lato"/>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1" i="0" u="none" strike="noStrike" cap="none">
                <a:solidFill>
                  <a:srgbClr val="888888"/>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30"/>
          <p:cNvSpPr/>
          <p:nvPr/>
        </p:nvSpPr>
        <p:spPr>
          <a:xfrm>
            <a:off x="11112721" y="5936201"/>
            <a:ext cx="1079279" cy="921799"/>
          </a:xfrm>
          <a:custGeom>
            <a:avLst/>
            <a:gdLst/>
            <a:ahLst/>
            <a:cxnLst/>
            <a:rect l="l" t="t" r="r" b="b"/>
            <a:pathLst>
              <a:path w="1079279" h="921799" extrusionOk="0">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gradFill>
            <a:gsLst>
              <a:gs pos="0">
                <a:schemeClr val="accent1"/>
              </a:gs>
              <a:gs pos="37000">
                <a:schemeClr val="accent1"/>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713" r:id="rId4"/>
    <p:sldLayoutId id="2147483653" r:id="rId5"/>
    <p:sldLayoutId id="2147483654" r:id="rId6"/>
    <p:sldLayoutId id="2147483655" r:id="rId7"/>
    <p:sldLayoutId id="2147483657" r:id="rId8"/>
    <p:sldLayoutId id="2147483658" r:id="rId9"/>
    <p:sldLayoutId id="2147483661" r:id="rId10"/>
    <p:sldLayoutId id="2147483662" r:id="rId11"/>
    <p:sldLayoutId id="2147483664" r:id="rId12"/>
    <p:sldLayoutId id="2147483665" r:id="rId13"/>
    <p:sldLayoutId id="2147483666" r:id="rId14"/>
    <p:sldLayoutId id="2147483703" r:id="rId15"/>
    <p:sldLayoutId id="2147483705" r:id="rId16"/>
    <p:sldLayoutId id="2147483706" r:id="rId17"/>
    <p:sldLayoutId id="2147483707" r:id="rId18"/>
    <p:sldLayoutId id="2147483708" r:id="rId19"/>
    <p:sldLayoutId id="2147483714" r:id="rId20"/>
    <p:sldLayoutId id="2147483715" r:id="rId21"/>
    <p:sldLayoutId id="2147483716" r:id="rId22"/>
    <p:sldLayoutId id="2147483717"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4"/>
        <p:cNvGrpSpPr/>
        <p:nvPr/>
      </p:nvGrpSpPr>
      <p:grpSpPr>
        <a:xfrm>
          <a:off x="0" y="0"/>
          <a:ext cx="0" cy="0"/>
          <a:chOff x="0" y="0"/>
          <a:chExt cx="0" cy="0"/>
        </a:xfrm>
      </p:grpSpPr>
      <p:sp>
        <p:nvSpPr>
          <p:cNvPr id="175" name="Google Shape;17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6" name="Google Shape;176;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77" name="Google Shape;1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78" name="Google Shape;17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79" name="Google Shape;17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6.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vimeo.com/1148162963/0edfecdbea?fl=pl&amp;fe=sh"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52.jp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19.xml"/><Relationship Id="rId5" Type="http://schemas.openxmlformats.org/officeDocument/2006/relationships/image" Target="../media/image57.png"/><Relationship Id="rId4" Type="http://schemas.openxmlformats.org/officeDocument/2006/relationships/hyperlink" Target="http://zifoundation@zonta.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ynmpdeab.cc.rs6.net/tn.jsp?f=001w52EX2AITGL0CG0_KG3dOk7amCgKo4i1WSpC5Zyk_Co7TnMtYJbFwbrbImNwjCG0cykqePSuMQF4T5uMurQg5P7oK0y3gufhAJrRvgWRTq12Takcvkxnd0cWj7b67x6AAYZ37H51-KOpJwmOMcl4vUpkU1pBVxWl&amp;c=UVFaKsAjjKdWGpbFrQF23bY3ywpDeT5bB8gxf89IY9xI3MrDF5m1kg==&amp;ch=lMmU2FzUYZ7wcVTjtAF0Qo0Xa3A2IlTqqQZt4MRs6JpKZ6zBkLAC1w=="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g37ca0d4a1bd_1_0"/>
          <p:cNvSpPr txBox="1">
            <a:spLocks noGrp="1"/>
          </p:cNvSpPr>
          <p:nvPr>
            <p:ph type="title"/>
          </p:nvPr>
        </p:nvSpPr>
        <p:spPr>
          <a:xfrm>
            <a:off x="5674844" y="3473201"/>
            <a:ext cx="5791200" cy="1442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ct val="100000"/>
              <a:buFont typeface="Lato"/>
              <a:buNone/>
            </a:pPr>
            <a:r>
              <a:rPr lang="en-US" dirty="0"/>
              <a:t>FOUNDATION AMBASSADOR</a:t>
            </a:r>
            <a:endParaRPr dirty="0"/>
          </a:p>
        </p:txBody>
      </p:sp>
      <p:sp>
        <p:nvSpPr>
          <p:cNvPr id="423" name="Google Shape;423;g37ca0d4a1bd_1_0"/>
          <p:cNvSpPr txBox="1">
            <a:spLocks noGrp="1"/>
          </p:cNvSpPr>
          <p:nvPr>
            <p:ph type="sldNum" idx="12"/>
          </p:nvPr>
        </p:nvSpPr>
        <p:spPr>
          <a:xfrm>
            <a:off x="9414075" y="6561831"/>
            <a:ext cx="2743200" cy="217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a:t>
            </a:fld>
            <a:endParaRPr/>
          </a:p>
        </p:txBody>
      </p:sp>
      <p:sp>
        <p:nvSpPr>
          <p:cNvPr id="424" name="Google Shape;424;g37ca0d4a1bd_1_0"/>
          <p:cNvSpPr txBox="1">
            <a:spLocks noGrp="1"/>
          </p:cNvSpPr>
          <p:nvPr>
            <p:ph type="body" idx="1"/>
          </p:nvPr>
        </p:nvSpPr>
        <p:spPr>
          <a:xfrm>
            <a:off x="5672667" y="4916488"/>
            <a:ext cx="5792700" cy="882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None/>
            </a:pPr>
            <a:r>
              <a:rPr lang="en-US"/>
              <a:t>2024-2026 Biennium</a:t>
            </a:r>
            <a:endParaRPr/>
          </a:p>
        </p:txBody>
      </p:sp>
      <p:pic>
        <p:nvPicPr>
          <p:cNvPr id="7" name="Picture Placeholder 6" descr="A group of young girls sitting on the floor&#10;&#10;AI-generated content may be incorrect.">
            <a:extLst>
              <a:ext uri="{FF2B5EF4-FFF2-40B4-BE49-F238E27FC236}">
                <a16:creationId xmlns:a16="http://schemas.microsoft.com/office/drawing/2014/main" id="{85EDD8EA-1E93-0224-6513-292024907FD8}"/>
              </a:ext>
            </a:extLst>
          </p:cNvPr>
          <p:cNvPicPr>
            <a:picLocks noGrp="1" noChangeAspect="1"/>
          </p:cNvPicPr>
          <p:nvPr>
            <p:ph type="pic" idx="2"/>
          </p:nvPr>
        </p:nvPicPr>
        <p:blipFill>
          <a:blip r:embed="rId3"/>
          <a:srcRect l="7729" r="7729"/>
          <a:stretch>
            <a:fillRect/>
          </a:stretch>
        </p:blipFill>
        <p:spPr>
          <a:xfrm>
            <a:off x="124691" y="6927"/>
            <a:ext cx="5292435" cy="5419736"/>
          </a:xfrm>
          <a:prstGeom prst="ellipse">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5"/>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6"/>
              </a:buClr>
              <a:buSzPts val="4400"/>
              <a:buFont typeface="Lato"/>
              <a:buNone/>
            </a:pPr>
            <a:r>
              <a:rPr lang="en-US" cap="none">
                <a:solidFill>
                  <a:schemeClr val="accent6"/>
                </a:solidFill>
              </a:rPr>
              <a:t>2024-2026 FUNDRAISING GOAL</a:t>
            </a:r>
            <a:endParaRPr/>
          </a:p>
        </p:txBody>
      </p:sp>
      <p:graphicFrame>
        <p:nvGraphicFramePr>
          <p:cNvPr id="636" name="Google Shape;636;p15"/>
          <p:cNvGraphicFramePr/>
          <p:nvPr>
            <p:extLst>
              <p:ext uri="{D42A27DB-BD31-4B8C-83A1-F6EECF244321}">
                <p14:modId xmlns:p14="http://schemas.microsoft.com/office/powerpoint/2010/main" val="1764544856"/>
              </p:ext>
            </p:extLst>
          </p:nvPr>
        </p:nvGraphicFramePr>
        <p:xfrm>
          <a:off x="525526" y="1837393"/>
          <a:ext cx="11137900" cy="4312681"/>
        </p:xfrm>
        <a:graphic>
          <a:graphicData uri="http://schemas.openxmlformats.org/drawingml/2006/table">
            <a:tbl>
              <a:tblPr>
                <a:noFill/>
                <a:tableStyleId>{F0E4B15F-BCD5-4C82-B632-B82456B63A71}</a:tableStyleId>
              </a:tblPr>
              <a:tblGrid>
                <a:gridCol w="2189488">
                  <a:extLst>
                    <a:ext uri="{9D8B030D-6E8A-4147-A177-3AD203B41FA5}">
                      <a16:colId xmlns:a16="http://schemas.microsoft.com/office/drawing/2014/main" val="20000"/>
                    </a:ext>
                  </a:extLst>
                </a:gridCol>
                <a:gridCol w="2488754">
                  <a:extLst>
                    <a:ext uri="{9D8B030D-6E8A-4147-A177-3AD203B41FA5}">
                      <a16:colId xmlns:a16="http://schemas.microsoft.com/office/drawing/2014/main" val="20001"/>
                    </a:ext>
                  </a:extLst>
                </a:gridCol>
                <a:gridCol w="5507701">
                  <a:extLst>
                    <a:ext uri="{9D8B030D-6E8A-4147-A177-3AD203B41FA5}">
                      <a16:colId xmlns:a16="http://schemas.microsoft.com/office/drawing/2014/main" val="20002"/>
                    </a:ext>
                  </a:extLst>
                </a:gridCol>
                <a:gridCol w="951957">
                  <a:extLst>
                    <a:ext uri="{9D8B030D-6E8A-4147-A177-3AD203B41FA5}">
                      <a16:colId xmlns:a16="http://schemas.microsoft.com/office/drawing/2014/main" val="20003"/>
                    </a:ext>
                  </a:extLst>
                </a:gridCol>
              </a:tblGrid>
              <a:tr h="519048">
                <a:tc>
                  <a:txBody>
                    <a:bodyPr/>
                    <a:lstStyle/>
                    <a:p>
                      <a:pPr marL="0" marR="0" lvl="0" indent="0" algn="l" rtl="0">
                        <a:lnSpc>
                          <a:spcPct val="115000"/>
                        </a:lnSpc>
                        <a:spcBef>
                          <a:spcPts val="0"/>
                        </a:spcBef>
                        <a:spcAft>
                          <a:spcPts val="0"/>
                        </a:spcAft>
                        <a:buClr>
                          <a:srgbClr val="000000"/>
                        </a:buClr>
                        <a:buSzPts val="1300"/>
                        <a:buFont typeface="Arial"/>
                        <a:buNone/>
                      </a:pPr>
                      <a:r>
                        <a:rPr lang="en-US" sz="1300" b="1" u="none" strike="noStrike" cap="none">
                          <a:solidFill>
                            <a:srgbClr val="000000"/>
                          </a:solidFill>
                          <a:latin typeface="Calibri"/>
                          <a:ea typeface="Calibri"/>
                          <a:cs typeface="Calibri"/>
                          <a:sym typeface="Calibri"/>
                        </a:rPr>
                        <a:t>Fund</a:t>
                      </a:r>
                      <a:endParaRPr sz="1300" u="none" strike="noStrike" cap="none">
                        <a:latin typeface="Calibri"/>
                        <a:ea typeface="Calibri"/>
                        <a:cs typeface="Calibri"/>
                        <a:sym typeface="Calibri"/>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300" b="1" u="none" strike="noStrike" cap="none">
                          <a:solidFill>
                            <a:srgbClr val="000000"/>
                          </a:solidFill>
                          <a:latin typeface="Calibri"/>
                          <a:ea typeface="Calibri"/>
                          <a:cs typeface="Calibri"/>
                          <a:sym typeface="Calibri"/>
                        </a:rPr>
                        <a:t>Agency Partner</a:t>
                      </a:r>
                      <a:endParaRPr sz="1300" u="none" strike="noStrike" cap="none">
                        <a:latin typeface="Calibri"/>
                        <a:ea typeface="Calibri"/>
                        <a:cs typeface="Calibri"/>
                        <a:sym typeface="Calibri"/>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300" b="1" u="none" strike="noStrike" cap="none">
                          <a:solidFill>
                            <a:srgbClr val="000000"/>
                          </a:solidFill>
                          <a:latin typeface="Calibri"/>
                          <a:ea typeface="Calibri"/>
                          <a:cs typeface="Calibri"/>
                          <a:sym typeface="Calibri"/>
                        </a:rPr>
                        <a:t>Title</a:t>
                      </a:r>
                      <a:endParaRPr sz="1300" u="none" strike="noStrike" cap="none">
                        <a:latin typeface="Calibri"/>
                        <a:ea typeface="Calibri"/>
                        <a:cs typeface="Calibri"/>
                        <a:sym typeface="Calibri"/>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b="1" u="none" strike="noStrike" cap="none">
                          <a:solidFill>
                            <a:srgbClr val="000000"/>
                          </a:solidFill>
                          <a:latin typeface="Calibri"/>
                          <a:ea typeface="Calibri"/>
                          <a:cs typeface="Calibri"/>
                          <a:sym typeface="Calibri"/>
                        </a:rPr>
                        <a:t>Proposed USD</a:t>
                      </a:r>
                      <a:endParaRPr sz="1300" u="none" strike="noStrike" cap="none">
                        <a:latin typeface="Calibri"/>
                        <a:ea typeface="Calibri"/>
                        <a:cs typeface="Calibri"/>
                        <a:sym typeface="Calibri"/>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extLst>
                  <a:ext uri="{0D108BD9-81ED-4DB2-BD59-A6C34878D82A}">
                    <a16:rowId xmlns:a16="http://schemas.microsoft.com/office/drawing/2014/main" val="10000"/>
                  </a:ext>
                </a:extLst>
              </a:tr>
              <a:tr h="661298">
                <a:tc rowSpan="3">
                  <a:txBody>
                    <a:bodyPr/>
                    <a:lstStyle/>
                    <a:p>
                      <a:pPr marL="0" marR="0" lvl="0" indent="0" algn="ctr" rtl="0">
                        <a:lnSpc>
                          <a:spcPct val="107000"/>
                        </a:lnSpc>
                        <a:spcBef>
                          <a:spcPts val="0"/>
                        </a:spcBef>
                        <a:spcAft>
                          <a:spcPts val="0"/>
                        </a:spcAft>
                        <a:buClr>
                          <a:srgbClr val="000000"/>
                        </a:buClr>
                        <a:buSzPts val="1400"/>
                        <a:buFont typeface="Arial"/>
                        <a:buNone/>
                      </a:pPr>
                      <a:r>
                        <a:rPr lang="en-US" sz="1400" u="none" strike="noStrike" cap="none">
                          <a:solidFill>
                            <a:srgbClr val="000000"/>
                          </a:solidFill>
                          <a:latin typeface="Lato"/>
                          <a:ea typeface="Lato"/>
                          <a:cs typeface="Lato"/>
                          <a:sym typeface="Lato"/>
                        </a:rPr>
                        <a:t>International Service Projects</a:t>
                      </a:r>
                      <a:endParaRPr sz="1300" u="none" strike="noStrike" cap="none">
                        <a:latin typeface="Lato"/>
                        <a:ea typeface="Lato"/>
                        <a:cs typeface="Lato"/>
                        <a:sym typeface="Lato"/>
                      </a:endParaRPr>
                    </a:p>
                  </a:txBody>
                  <a:tcPr marL="99850" marR="99850" marT="49925" marB="499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 </a:t>
                      </a: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200"/>
                        <a:buFont typeface="Lato"/>
                        <a:buNone/>
                      </a:pPr>
                      <a:r>
                        <a:rPr lang="en-US" sz="1200" u="none" strike="noStrike" cap="none">
                          <a:solidFill>
                            <a:srgbClr val="000000"/>
                          </a:solidFill>
                          <a:latin typeface="Lato"/>
                          <a:ea typeface="Lato"/>
                          <a:cs typeface="Lato"/>
                          <a:sym typeface="Lato"/>
                        </a:rPr>
                        <a:t>Laaha: A Virtual Safe Space for Women and Girls</a:t>
                      </a:r>
                      <a:endParaRPr sz="1200" u="none" strike="noStrike" cap="none">
                        <a:latin typeface="Lato"/>
                        <a:ea typeface="Lato"/>
                        <a:cs typeface="Lato"/>
                        <a:sym typeface="Lato"/>
                      </a:endParaRPr>
                    </a:p>
                  </a:txBody>
                  <a:tcPr marL="76000" marR="76000" marT="11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750,000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60673">
                <a:tc vMerge="1">
                  <a:txBody>
                    <a:bodyPr/>
                    <a:lstStyle/>
                    <a:p>
                      <a:endParaRPr lang="en-US"/>
                    </a:p>
                  </a:txBody>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dirty="0">
                          <a:solidFill>
                            <a:srgbClr val="000000"/>
                          </a:solidFill>
                          <a:latin typeface="Lato"/>
                          <a:ea typeface="Lato"/>
                          <a:cs typeface="Lato"/>
                          <a:sym typeface="Lato"/>
                        </a:rPr>
                        <a:t> </a:t>
                      </a:r>
                      <a:endParaRPr sz="1300" u="none" strike="noStrike" cap="none" dirty="0">
                        <a:latin typeface="Lato"/>
                        <a:ea typeface="Lato"/>
                        <a:cs typeface="Lato"/>
                        <a:sym typeface="Lato"/>
                      </a:endParaRPr>
                    </a:p>
                  </a:txBody>
                  <a:tcPr marL="76000" marR="76000" marT="11625" marB="0">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latin typeface="Lato"/>
                          <a:ea typeface="Lato"/>
                          <a:cs typeface="Lato"/>
                          <a:sym typeface="Lato"/>
                        </a:rPr>
                        <a:t>Climate Empower: Community Empowerment and Innovation for Gender-Transformative Climate Action</a:t>
                      </a:r>
                      <a:endParaRPr sz="1400" u="none" strike="noStrike" cap="none"/>
                    </a:p>
                    <a:p>
                      <a:pPr marL="0" marR="0" lvl="0" indent="0" algn="l" rtl="0">
                        <a:lnSpc>
                          <a:spcPct val="107000"/>
                        </a:lnSpc>
                        <a:spcBef>
                          <a:spcPts val="0"/>
                        </a:spcBef>
                        <a:spcAft>
                          <a:spcPts val="0"/>
                        </a:spcAft>
                        <a:buClr>
                          <a:srgbClr val="000000"/>
                        </a:buClr>
                        <a:buSzPts val="1200"/>
                        <a:buFont typeface="Arial"/>
                        <a:buNone/>
                      </a:pPr>
                      <a:endParaRPr sz="1200" u="none" strike="noStrike" cap="none">
                        <a:latin typeface="Lato"/>
                        <a:ea typeface="Lato"/>
                        <a:cs typeface="Lato"/>
                        <a:sym typeface="Lato"/>
                      </a:endParaRPr>
                    </a:p>
                  </a:txBody>
                  <a:tcPr marL="76000" marR="76000" marT="11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1,000,000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74388">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 </a:t>
                      </a:r>
                      <a:endParaRPr sz="1300" u="none" strike="noStrike" cap="none">
                        <a:latin typeface="Lato"/>
                        <a:ea typeface="Lato"/>
                        <a:cs typeface="Lato"/>
                        <a:sym typeface="Lato"/>
                      </a:endParaRPr>
                    </a:p>
                  </a:txBody>
                  <a:tcPr marL="76000" marR="76000" marT="11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Global Programme to End Child Marriage</a:t>
                      </a:r>
                      <a:endParaRPr sz="1200" u="none" strike="noStrike" cap="none">
                        <a:latin typeface="Lato"/>
                        <a:ea typeface="Lato"/>
                        <a:cs typeface="Lato"/>
                        <a:sym typeface="Lato"/>
                      </a:endParaRPr>
                    </a:p>
                  </a:txBody>
                  <a:tcPr marL="76000" marR="76000" marT="11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1,500,000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85719">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Lato"/>
                          <a:ea typeface="Lato"/>
                          <a:cs typeface="Lato"/>
                          <a:sym typeface="Lato"/>
                        </a:rPr>
                        <a:t>Educational Awards</a:t>
                      </a: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 </a:t>
                      </a: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Amelia Earhart Fellowships (total funding disbursed: $600,000)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552,000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68076">
                <a:tc>
                  <a:txBody>
                    <a:bodyPr/>
                    <a:lstStyle/>
                    <a:p>
                      <a:pPr marL="0" marR="0" lvl="0" indent="0" algn="l" rtl="0">
                        <a:lnSpc>
                          <a:spcPct val="107000"/>
                        </a:lnSpc>
                        <a:spcBef>
                          <a:spcPts val="0"/>
                        </a:spcBef>
                        <a:spcAft>
                          <a:spcPts val="0"/>
                        </a:spcAft>
                        <a:buClr>
                          <a:srgbClr val="000000"/>
                        </a:buClr>
                        <a:buSzPts val="1300"/>
                        <a:buFont typeface="Arial"/>
                        <a:buNone/>
                      </a:pP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300"/>
                        <a:buFont typeface="Arial"/>
                        <a:buNone/>
                      </a:pPr>
                      <a:endParaRPr sz="1300" u="none" strike="noStrike" cap="none" dirty="0">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dirty="0">
                          <a:solidFill>
                            <a:srgbClr val="000000"/>
                          </a:solidFill>
                          <a:latin typeface="Lato"/>
                          <a:ea typeface="Lato"/>
                          <a:cs typeface="Lato"/>
                          <a:sym typeface="Lato"/>
                        </a:rPr>
                        <a:t>Zonta Young Women in Leadership Awards</a:t>
                      </a:r>
                      <a:endParaRPr sz="1200" u="none" strike="noStrike" cap="none" dirty="0">
                        <a:latin typeface="Lato"/>
                        <a:ea typeface="Lato"/>
                        <a:cs typeface="Lato"/>
                        <a:sym typeface="Lato"/>
                      </a:endParaRPr>
                    </a:p>
                  </a:txBody>
                  <a:tcPr marL="76000" marR="76000" marT="11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370,000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706207">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Lato"/>
                          <a:ea typeface="Lato"/>
                          <a:cs typeface="Lato"/>
                          <a:sym typeface="Lato"/>
                        </a:rPr>
                        <a:t>General</a:t>
                      </a: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300"/>
                        <a:buFont typeface="Arial"/>
                        <a:buNone/>
                      </a:pP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Rose Fund (Zonta Women in Business Leadership Award, Zonta Women in STEM Award, 2025 Jane M. Klausman Women in Business Scholarship)</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445,000</a:t>
                      </a:r>
                      <a:endParaRPr sz="12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37272">
                <a:tc gridSpan="2">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solidFill>
                            <a:srgbClr val="000000"/>
                          </a:solidFill>
                          <a:latin typeface="Lato"/>
                          <a:ea typeface="Lato"/>
                          <a:cs typeface="Lato"/>
                          <a:sym typeface="Lato"/>
                        </a:rPr>
                        <a:t> </a:t>
                      </a:r>
                      <a:endParaRPr sz="1300" u="none" strike="noStrike" cap="none">
                        <a:latin typeface="Lato"/>
                        <a:ea typeface="Lato"/>
                        <a:cs typeface="Lato"/>
                        <a:sym typeface="Lato"/>
                      </a:endParaRPr>
                    </a:p>
                  </a:txBody>
                  <a:tcPr marL="99850" marR="99850" marT="49925" marB="499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solidFill>
                            <a:srgbClr val="000000"/>
                          </a:solidFill>
                          <a:latin typeface="Lato"/>
                          <a:ea typeface="Lato"/>
                          <a:cs typeface="Lato"/>
                          <a:sym typeface="Lato"/>
                        </a:rPr>
                        <a:t>Total</a:t>
                      </a:r>
                      <a:endParaRPr sz="1300" u="none" strike="noStrike" cap="none">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dirty="0">
                          <a:solidFill>
                            <a:srgbClr val="000000"/>
                          </a:solidFill>
                          <a:latin typeface="Lato"/>
                          <a:ea typeface="Lato"/>
                          <a:cs typeface="Lato"/>
                          <a:sym typeface="Lato"/>
                        </a:rPr>
                        <a:t>4,617,000</a:t>
                      </a:r>
                      <a:endParaRPr sz="1300" u="none" strike="noStrike" cap="none" dirty="0">
                        <a:latin typeface="Lato"/>
                        <a:ea typeface="Lato"/>
                        <a:cs typeface="Lato"/>
                        <a:sym typeface="Lato"/>
                      </a:endParaRPr>
                    </a:p>
                  </a:txBody>
                  <a:tcPr marL="76000" marR="76000" marT="1162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extLst>
                  <a:ext uri="{0D108BD9-81ED-4DB2-BD59-A6C34878D82A}">
                    <a16:rowId xmlns:a16="http://schemas.microsoft.com/office/drawing/2014/main" val="10007"/>
                  </a:ext>
                </a:extLst>
              </a:tr>
            </a:tbl>
          </a:graphicData>
        </a:graphic>
      </p:graphicFrame>
      <p:sp>
        <p:nvSpPr>
          <p:cNvPr id="637" name="Google Shape;637;p15"/>
          <p:cNvSpPr txBox="1"/>
          <p:nvPr/>
        </p:nvSpPr>
        <p:spPr>
          <a:xfrm>
            <a:off x="3149600" y="1205042"/>
            <a:ext cx="5892800" cy="5436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933"/>
              <a:buFont typeface="Arial"/>
              <a:buNone/>
            </a:pPr>
            <a:r>
              <a:rPr lang="en-US" sz="2933" b="0" i="0" u="none" strike="noStrike" cap="none" dirty="0">
                <a:solidFill>
                  <a:schemeClr val="dk1"/>
                </a:solidFill>
                <a:latin typeface="Lato"/>
                <a:ea typeface="Lato"/>
                <a:cs typeface="Lato"/>
                <a:sym typeface="Lato"/>
              </a:rPr>
              <a:t>Fundraising Goal = US$4,617,000</a:t>
            </a:r>
            <a:endParaRPr sz="1400" b="0" i="0" u="none" strike="noStrike" cap="none" dirty="0">
              <a:solidFill>
                <a:srgbClr val="000000"/>
              </a:solidFill>
              <a:latin typeface="Arial"/>
              <a:ea typeface="Arial"/>
              <a:cs typeface="Arial"/>
              <a:sym typeface="Arial"/>
            </a:endParaRPr>
          </a:p>
        </p:txBody>
      </p:sp>
      <p:pic>
        <p:nvPicPr>
          <p:cNvPr id="638" name="Google Shape;638;p15"/>
          <p:cNvPicPr preferRelativeResize="0"/>
          <p:nvPr/>
        </p:nvPicPr>
        <p:blipFill rotWithShape="1">
          <a:blip r:embed="rId3">
            <a:alphaModFix/>
          </a:blip>
          <a:srcRect/>
          <a:stretch/>
        </p:blipFill>
        <p:spPr>
          <a:xfrm>
            <a:off x="2934225" y="3228545"/>
            <a:ext cx="996289" cy="457200"/>
          </a:xfrm>
          <a:prstGeom prst="rect">
            <a:avLst/>
          </a:prstGeom>
          <a:noFill/>
          <a:ln>
            <a:noFill/>
          </a:ln>
        </p:spPr>
      </p:pic>
      <p:pic>
        <p:nvPicPr>
          <p:cNvPr id="639" name="Google Shape;639;p15"/>
          <p:cNvPicPr preferRelativeResize="0"/>
          <p:nvPr/>
        </p:nvPicPr>
        <p:blipFill rotWithShape="1">
          <a:blip r:embed="rId4">
            <a:alphaModFix/>
          </a:blip>
          <a:srcRect/>
          <a:stretch/>
        </p:blipFill>
        <p:spPr>
          <a:xfrm>
            <a:off x="2934225" y="2659466"/>
            <a:ext cx="363072" cy="457200"/>
          </a:xfrm>
          <a:prstGeom prst="rect">
            <a:avLst/>
          </a:prstGeom>
          <a:noFill/>
          <a:ln>
            <a:noFill/>
          </a:ln>
        </p:spPr>
      </p:pic>
      <p:pic>
        <p:nvPicPr>
          <p:cNvPr id="640" name="Google Shape;640;p15"/>
          <p:cNvPicPr preferRelativeResize="0"/>
          <p:nvPr/>
        </p:nvPicPr>
        <p:blipFill rotWithShape="1">
          <a:blip r:embed="rId5">
            <a:alphaModFix/>
          </a:blip>
          <a:srcRect/>
          <a:stretch/>
        </p:blipFill>
        <p:spPr>
          <a:xfrm>
            <a:off x="2942638" y="3783899"/>
            <a:ext cx="987876" cy="457200"/>
          </a:xfrm>
          <a:prstGeom prst="rect">
            <a:avLst/>
          </a:prstGeom>
          <a:noFill/>
          <a:ln>
            <a:noFill/>
          </a:ln>
        </p:spPr>
      </p:pic>
      <p:pic>
        <p:nvPicPr>
          <p:cNvPr id="642" name="Google Shape;642;p15"/>
          <p:cNvPicPr preferRelativeResize="0"/>
          <p:nvPr/>
        </p:nvPicPr>
        <p:blipFill rotWithShape="1">
          <a:blip r:embed="rId4">
            <a:alphaModFix/>
          </a:blip>
          <a:srcRect/>
          <a:stretch/>
        </p:blipFill>
        <p:spPr>
          <a:xfrm>
            <a:off x="4353294" y="3783899"/>
            <a:ext cx="363072" cy="457200"/>
          </a:xfrm>
          <a:prstGeom prst="rect">
            <a:avLst/>
          </a:prstGeom>
          <a:noFill/>
          <a:ln>
            <a:noFill/>
          </a:ln>
        </p:spPr>
      </p:pic>
      <p:cxnSp>
        <p:nvCxnSpPr>
          <p:cNvPr id="643" name="Google Shape;643;p15"/>
          <p:cNvCxnSpPr/>
          <p:nvPr/>
        </p:nvCxnSpPr>
        <p:spPr>
          <a:xfrm>
            <a:off x="4092314" y="3783899"/>
            <a:ext cx="0" cy="457200"/>
          </a:xfrm>
          <a:prstGeom prst="straightConnector1">
            <a:avLst/>
          </a:prstGeom>
          <a:noFill/>
          <a:ln w="19050" cap="flat" cmpd="sng">
            <a:solidFill>
              <a:schemeClr val="dk1"/>
            </a:solidFill>
            <a:prstDash val="solid"/>
            <a:miter lim="800000"/>
            <a:headEnd type="none" w="sm" len="sm"/>
            <a:tailEnd type="none" w="sm" len="sm"/>
          </a:ln>
        </p:spPr>
      </p:cxnSp>
      <p:sp>
        <p:nvSpPr>
          <p:cNvPr id="3" name="Slide Number Placeholder 2">
            <a:extLst>
              <a:ext uri="{FF2B5EF4-FFF2-40B4-BE49-F238E27FC236}">
                <a16:creationId xmlns:a16="http://schemas.microsoft.com/office/drawing/2014/main" id="{531E9150-62D9-06EB-D1AA-9C50200CA653}"/>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10</a:t>
            </a:fld>
            <a:endParaRPr lang="en-US" dirty="0"/>
          </a:p>
        </p:txBody>
      </p:sp>
      <p:sp>
        <p:nvSpPr>
          <p:cNvPr id="4" name="Google Shape;574;p10">
            <a:extLst>
              <a:ext uri="{FF2B5EF4-FFF2-40B4-BE49-F238E27FC236}">
                <a16:creationId xmlns:a16="http://schemas.microsoft.com/office/drawing/2014/main" id="{725B023F-1959-8896-5A76-CBD3233B2948}"/>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13"/>
          <p:cNvSpPr txBox="1">
            <a:spLocks noGrp="1"/>
          </p:cNvSpPr>
          <p:nvPr>
            <p:ph type="body" idx="5"/>
          </p:nvPr>
        </p:nvSpPr>
        <p:spPr>
          <a:xfrm>
            <a:off x="526880" y="2616173"/>
            <a:ext cx="2640012" cy="1025837"/>
          </a:xfrm>
          <a:prstGeom prst="rect">
            <a:avLst/>
          </a:prstGeom>
          <a:solidFill>
            <a:schemeClr val="lt1"/>
          </a:solidFill>
          <a:ln>
            <a:noFill/>
          </a:ln>
        </p:spPr>
        <p:txBody>
          <a:bodyPr spcFirstLastPara="1" wrap="square" lIns="91425" tIns="91425" rIns="91425" bIns="45700" anchor="t" anchorCtr="0">
            <a:normAutofit lnSpcReduction="10000"/>
          </a:bodyPr>
          <a:lstStyle/>
          <a:p>
            <a:pPr marL="0" lvl="0" indent="0" algn="ctr" rtl="0">
              <a:lnSpc>
                <a:spcPct val="90000"/>
              </a:lnSpc>
              <a:spcBef>
                <a:spcPts val="0"/>
              </a:spcBef>
              <a:spcAft>
                <a:spcPts val="0"/>
              </a:spcAft>
              <a:buClr>
                <a:schemeClr val="dk1"/>
              </a:buClr>
              <a:buSzPts val="2000"/>
              <a:buNone/>
            </a:pPr>
            <a:r>
              <a:rPr lang="en-US" dirty="0"/>
              <a:t>Amelia Earhart Fellowship Fund</a:t>
            </a:r>
            <a:endParaRPr dirty="0"/>
          </a:p>
          <a:p>
            <a:pPr marL="0" lvl="0" indent="0" algn="ctr" rtl="0">
              <a:lnSpc>
                <a:spcPct val="90000"/>
              </a:lnSpc>
              <a:spcBef>
                <a:spcPts val="1000"/>
              </a:spcBef>
              <a:spcAft>
                <a:spcPts val="0"/>
              </a:spcAft>
              <a:buClr>
                <a:schemeClr val="dk1"/>
              </a:buClr>
              <a:buSzPts val="1600"/>
              <a:buNone/>
            </a:pPr>
            <a:r>
              <a:rPr lang="en-US" sz="1600" b="0" dirty="0"/>
              <a:t>Supports AE Fellowships</a:t>
            </a:r>
            <a:endParaRPr dirty="0"/>
          </a:p>
        </p:txBody>
      </p:sp>
      <p:sp>
        <p:nvSpPr>
          <p:cNvPr id="610" name="Google Shape;610;p13"/>
          <p:cNvSpPr txBox="1">
            <a:spLocks noGrp="1"/>
          </p:cNvSpPr>
          <p:nvPr>
            <p:ph type="body" idx="7"/>
          </p:nvPr>
        </p:nvSpPr>
        <p:spPr>
          <a:xfrm>
            <a:off x="4592636" y="2585561"/>
            <a:ext cx="2640012" cy="1056449"/>
          </a:xfrm>
          <a:prstGeom prst="rect">
            <a:avLst/>
          </a:prstGeom>
          <a:solidFill>
            <a:schemeClr val="lt1"/>
          </a:solidFill>
          <a:ln>
            <a:noFill/>
          </a:ln>
        </p:spPr>
        <p:txBody>
          <a:bodyPr spcFirstLastPara="1" wrap="square" lIns="91425" tIns="91425" rIns="91425" bIns="45700" anchor="t" anchorCtr="0">
            <a:normAutofit/>
          </a:bodyPr>
          <a:lstStyle/>
          <a:p>
            <a:pPr marL="0" lvl="0" indent="0" algn="ctr" rtl="0">
              <a:lnSpc>
                <a:spcPct val="90000"/>
              </a:lnSpc>
              <a:spcBef>
                <a:spcPts val="0"/>
              </a:spcBef>
              <a:spcAft>
                <a:spcPts val="0"/>
              </a:spcAft>
              <a:buClr>
                <a:schemeClr val="dk1"/>
              </a:buClr>
              <a:buSzPct val="100000"/>
              <a:buNone/>
            </a:pPr>
            <a:r>
              <a:rPr lang="en-US" dirty="0"/>
              <a:t>Zonta Young Women in Leadership Award Fund</a:t>
            </a:r>
            <a:endParaRPr dirty="0"/>
          </a:p>
        </p:txBody>
      </p:sp>
      <p:sp>
        <p:nvSpPr>
          <p:cNvPr id="611" name="Google Shape;611;p13"/>
          <p:cNvSpPr txBox="1">
            <a:spLocks noGrp="1"/>
          </p:cNvSpPr>
          <p:nvPr>
            <p:ph type="body" idx="8"/>
          </p:nvPr>
        </p:nvSpPr>
        <p:spPr>
          <a:xfrm>
            <a:off x="8773804" y="2616173"/>
            <a:ext cx="2640012" cy="1025837"/>
          </a:xfrm>
          <a:prstGeom prst="rect">
            <a:avLst/>
          </a:prstGeom>
          <a:solidFill>
            <a:schemeClr val="lt1"/>
          </a:solidFill>
          <a:ln>
            <a:noFill/>
          </a:ln>
        </p:spPr>
        <p:txBody>
          <a:bodyPr spcFirstLastPara="1" wrap="square" lIns="91425" tIns="91425" rIns="91425" bIns="45700" anchor="t" anchorCtr="0">
            <a:normAutofit/>
          </a:bodyPr>
          <a:lstStyle/>
          <a:p>
            <a:pPr marL="0" lvl="0" indent="0" algn="ctr" rtl="0">
              <a:lnSpc>
                <a:spcPct val="90000"/>
              </a:lnSpc>
              <a:spcBef>
                <a:spcPts val="0"/>
              </a:spcBef>
              <a:spcAft>
                <a:spcPts val="0"/>
              </a:spcAft>
              <a:buClr>
                <a:schemeClr val="dk1"/>
              </a:buClr>
              <a:buSzPts val="2000"/>
              <a:buNone/>
            </a:pPr>
            <a:r>
              <a:rPr lang="en-US" dirty="0"/>
              <a:t>International Service Fund</a:t>
            </a:r>
            <a:endParaRPr dirty="0"/>
          </a:p>
        </p:txBody>
      </p:sp>
      <p:sp>
        <p:nvSpPr>
          <p:cNvPr id="613" name="Google Shape;613;p13"/>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solidFill>
                  <a:schemeClr val="accent6"/>
                </a:solidFill>
              </a:rPr>
              <a:t>GIFT FUNDS</a:t>
            </a:r>
            <a:endParaRPr dirty="0"/>
          </a:p>
        </p:txBody>
      </p:sp>
      <p:pic>
        <p:nvPicPr>
          <p:cNvPr id="614" name="Google Shape;614;p13" descr="Icon&#10;&#10;Description automatically generated"/>
          <p:cNvPicPr preferRelativeResize="0"/>
          <p:nvPr/>
        </p:nvPicPr>
        <p:blipFill rotWithShape="1">
          <a:blip r:embed="rId3">
            <a:alphaModFix/>
          </a:blip>
          <a:srcRect/>
          <a:stretch/>
        </p:blipFill>
        <p:spPr>
          <a:xfrm>
            <a:off x="859347" y="1066800"/>
            <a:ext cx="1524089" cy="1360617"/>
          </a:xfrm>
          <a:prstGeom prst="rect">
            <a:avLst/>
          </a:prstGeom>
          <a:noFill/>
          <a:ln>
            <a:noFill/>
          </a:ln>
        </p:spPr>
      </p:pic>
      <p:pic>
        <p:nvPicPr>
          <p:cNvPr id="615" name="Google Shape;615;p13" descr="Icon&#10;&#10;Description automatically generated"/>
          <p:cNvPicPr preferRelativeResize="0"/>
          <p:nvPr/>
        </p:nvPicPr>
        <p:blipFill rotWithShape="1">
          <a:blip r:embed="rId4">
            <a:alphaModFix/>
          </a:blip>
          <a:srcRect r="524"/>
          <a:stretch/>
        </p:blipFill>
        <p:spPr>
          <a:xfrm>
            <a:off x="9394703" y="1066800"/>
            <a:ext cx="1398215" cy="1360617"/>
          </a:xfrm>
          <a:prstGeom prst="ellipse">
            <a:avLst/>
          </a:prstGeom>
          <a:noFill/>
          <a:ln>
            <a:noFill/>
          </a:ln>
        </p:spPr>
      </p:pic>
      <p:pic>
        <p:nvPicPr>
          <p:cNvPr id="616" name="Google Shape;616;p13"/>
          <p:cNvPicPr preferRelativeResize="0"/>
          <p:nvPr/>
        </p:nvPicPr>
        <p:blipFill rotWithShape="1">
          <a:blip r:embed="rId5">
            <a:alphaModFix/>
          </a:blip>
          <a:srcRect/>
          <a:stretch/>
        </p:blipFill>
        <p:spPr>
          <a:xfrm>
            <a:off x="5127025" y="914077"/>
            <a:ext cx="1524089" cy="1360617"/>
          </a:xfrm>
          <a:prstGeom prst="rect">
            <a:avLst/>
          </a:prstGeom>
          <a:noFill/>
          <a:ln>
            <a:noFill/>
          </a:ln>
        </p:spPr>
      </p:pic>
      <p:sp>
        <p:nvSpPr>
          <p:cNvPr id="3" name="Slide Number Placeholder 2">
            <a:extLst>
              <a:ext uri="{FF2B5EF4-FFF2-40B4-BE49-F238E27FC236}">
                <a16:creationId xmlns:a16="http://schemas.microsoft.com/office/drawing/2014/main" id="{BA7FD4F4-A0D4-7C38-D834-F60AECF63FCB}"/>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11</a:t>
            </a:fld>
            <a:endParaRPr lang="en-US" dirty="0"/>
          </a:p>
        </p:txBody>
      </p:sp>
      <p:sp>
        <p:nvSpPr>
          <p:cNvPr id="4" name="Google Shape;574;p10">
            <a:extLst>
              <a:ext uri="{FF2B5EF4-FFF2-40B4-BE49-F238E27FC236}">
                <a16:creationId xmlns:a16="http://schemas.microsoft.com/office/drawing/2014/main" id="{132ACC04-5EFF-4E3C-C5BE-5070CE2D817E}"/>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pic>
        <p:nvPicPr>
          <p:cNvPr id="5" name="Google Shape;628;p14" descr="Icon&#10;&#10;Description automatically generated">
            <a:extLst>
              <a:ext uri="{FF2B5EF4-FFF2-40B4-BE49-F238E27FC236}">
                <a16:creationId xmlns:a16="http://schemas.microsoft.com/office/drawing/2014/main" id="{41F9C530-4D16-85A3-2268-FDA60701F58A}"/>
              </a:ext>
            </a:extLst>
          </p:cNvPr>
          <p:cNvPicPr preferRelativeResize="0"/>
          <p:nvPr/>
        </p:nvPicPr>
        <p:blipFill rotWithShape="1">
          <a:blip r:embed="rId6">
            <a:alphaModFix/>
          </a:blip>
          <a:srcRect/>
          <a:stretch/>
        </p:blipFill>
        <p:spPr>
          <a:xfrm>
            <a:off x="859347" y="3830766"/>
            <a:ext cx="1564670" cy="1360617"/>
          </a:xfrm>
          <a:prstGeom prst="rect">
            <a:avLst/>
          </a:prstGeom>
          <a:noFill/>
          <a:ln>
            <a:noFill/>
          </a:ln>
        </p:spPr>
      </p:pic>
      <p:sp>
        <p:nvSpPr>
          <p:cNvPr id="6" name="Google Shape;623;p14">
            <a:extLst>
              <a:ext uri="{FF2B5EF4-FFF2-40B4-BE49-F238E27FC236}">
                <a16:creationId xmlns:a16="http://schemas.microsoft.com/office/drawing/2014/main" id="{489B47E9-1422-A633-7C30-54468701938B}"/>
              </a:ext>
            </a:extLst>
          </p:cNvPr>
          <p:cNvSpPr txBox="1">
            <a:spLocks/>
          </p:cNvSpPr>
          <p:nvPr/>
        </p:nvSpPr>
        <p:spPr>
          <a:xfrm>
            <a:off x="321676" y="5380139"/>
            <a:ext cx="2640012" cy="1112736"/>
          </a:xfrm>
          <a:prstGeom prst="rect">
            <a:avLst/>
          </a:prstGeom>
          <a:solidFill>
            <a:schemeClr val="lt1"/>
          </a:solidFill>
          <a:ln>
            <a:noFill/>
          </a:ln>
        </p:spPr>
        <p:txBody>
          <a:bodyPr spcFirstLastPara="1" wrap="square" lIns="91425" tIns="91425" rIns="91425" bIns="45700" anchor="t" anchorCtr="0">
            <a:normAutofit/>
          </a:bodyPr>
          <a:lstStyle>
            <a:defPPr marR="0" lvl="0" algn="l" rtl="0">
              <a:lnSpc>
                <a:spcPct val="100000"/>
              </a:lnSpc>
              <a:spcBef>
                <a:spcPts val="0"/>
              </a:spcBef>
              <a:spcAft>
                <a:spcPts val="0"/>
              </a:spcAft>
            </a:defPPr>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Lato Black"/>
                <a:ea typeface="Lato Black"/>
                <a:cs typeface="Lato Black"/>
                <a:sym typeface="Lato Black"/>
              </a:defRPr>
            </a:lvl1pPr>
            <a:lvl2pPr marL="914400" marR="0" lvl="1" indent="-317500" algn="l" rtl="0">
              <a:lnSpc>
                <a:spcPct val="90000"/>
              </a:lnSpc>
              <a:spcBef>
                <a:spcPts val="500"/>
              </a:spcBef>
              <a:spcAft>
                <a:spcPts val="0"/>
              </a:spcAft>
              <a:buClr>
                <a:schemeClr val="dk1"/>
              </a:buClr>
              <a:buSzPts val="1400"/>
              <a:buFont typeface="Arial"/>
              <a:buChar char="•"/>
              <a:defRPr sz="1400" b="1" i="0" u="none" strike="noStrike" cap="none">
                <a:solidFill>
                  <a:schemeClr val="dk1"/>
                </a:solidFill>
                <a:latin typeface="Lato"/>
                <a:ea typeface="Lato"/>
                <a:cs typeface="Lato"/>
                <a:sym typeface="Lato"/>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Lato"/>
                <a:ea typeface="Lato"/>
                <a:cs typeface="Lato"/>
                <a:sym typeface="Lato"/>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dirty="0"/>
              <a:t>Rose Fund </a:t>
            </a:r>
            <a:r>
              <a:rPr lang="en-US" sz="1600" b="0" dirty="0"/>
              <a:t>Unrestricted Underfunded, new programs of ZWIBL &amp; ZWISTEM</a:t>
            </a:r>
            <a:endParaRPr lang="en-US" dirty="0"/>
          </a:p>
        </p:txBody>
      </p:sp>
      <p:pic>
        <p:nvPicPr>
          <p:cNvPr id="7" name="Google Shape;629;p14">
            <a:extLst>
              <a:ext uri="{FF2B5EF4-FFF2-40B4-BE49-F238E27FC236}">
                <a16:creationId xmlns:a16="http://schemas.microsoft.com/office/drawing/2014/main" id="{36FF4ADC-324A-74B2-056B-F80D15616153}"/>
              </a:ext>
            </a:extLst>
          </p:cNvPr>
          <p:cNvPicPr preferRelativeResize="0"/>
          <p:nvPr/>
        </p:nvPicPr>
        <p:blipFill rotWithShape="1">
          <a:blip r:embed="rId7">
            <a:alphaModFix/>
          </a:blip>
          <a:srcRect/>
          <a:stretch/>
        </p:blipFill>
        <p:spPr>
          <a:xfrm>
            <a:off x="4969937" y="3830766"/>
            <a:ext cx="1681177" cy="1360617"/>
          </a:xfrm>
          <a:prstGeom prst="flowChartConnector">
            <a:avLst/>
          </a:prstGeom>
          <a:noFill/>
          <a:ln>
            <a:noFill/>
          </a:ln>
        </p:spPr>
      </p:pic>
      <p:sp>
        <p:nvSpPr>
          <p:cNvPr id="8" name="Google Shape;624;p14">
            <a:extLst>
              <a:ext uri="{FF2B5EF4-FFF2-40B4-BE49-F238E27FC236}">
                <a16:creationId xmlns:a16="http://schemas.microsoft.com/office/drawing/2014/main" id="{71E00A26-D9CC-3356-958B-62BBD8DF2749}"/>
              </a:ext>
            </a:extLst>
          </p:cNvPr>
          <p:cNvSpPr txBox="1">
            <a:spLocks/>
          </p:cNvSpPr>
          <p:nvPr/>
        </p:nvSpPr>
        <p:spPr>
          <a:xfrm>
            <a:off x="4490519" y="5380139"/>
            <a:ext cx="2640012" cy="1360617"/>
          </a:xfrm>
          <a:prstGeom prst="rect">
            <a:avLst/>
          </a:prstGeom>
          <a:solidFill>
            <a:schemeClr val="lt1"/>
          </a:solidFill>
          <a:ln>
            <a:noFill/>
          </a:ln>
        </p:spPr>
        <p:txBody>
          <a:bodyPr spcFirstLastPara="1" wrap="square" lIns="91425" tIns="91425" rIns="91425" bIns="45700" anchor="t" anchorCtr="0">
            <a:normAutofit/>
          </a:bodyPr>
          <a:lstStyle>
            <a:defPPr marR="0" lvl="0" algn="l" rtl="0">
              <a:lnSpc>
                <a:spcPct val="100000"/>
              </a:lnSpc>
              <a:spcBef>
                <a:spcPts val="0"/>
              </a:spcBef>
              <a:spcAft>
                <a:spcPts val="0"/>
              </a:spcAft>
            </a:defPPr>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Lato Black"/>
                <a:ea typeface="Lato Black"/>
                <a:cs typeface="Lato Black"/>
                <a:sym typeface="Lato Black"/>
              </a:defRPr>
            </a:lvl1pPr>
            <a:lvl2pPr marL="914400" marR="0" lvl="1" indent="-317500" algn="l" rtl="0">
              <a:lnSpc>
                <a:spcPct val="90000"/>
              </a:lnSpc>
              <a:spcBef>
                <a:spcPts val="500"/>
              </a:spcBef>
              <a:spcAft>
                <a:spcPts val="0"/>
              </a:spcAft>
              <a:buClr>
                <a:schemeClr val="dk1"/>
              </a:buClr>
              <a:buSzPts val="1400"/>
              <a:buFont typeface="Arial"/>
              <a:buChar char="•"/>
              <a:defRPr sz="1400" b="1" i="0" u="none" strike="noStrike" cap="none">
                <a:solidFill>
                  <a:schemeClr val="dk1"/>
                </a:solidFill>
                <a:latin typeface="Lato"/>
                <a:ea typeface="Lato"/>
                <a:cs typeface="Lato"/>
                <a:sym typeface="Lato"/>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Lato"/>
                <a:ea typeface="Lato"/>
                <a:cs typeface="Lato"/>
                <a:sym typeface="Lato"/>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dirty="0"/>
              <a:t>Endowment Fund</a:t>
            </a:r>
          </a:p>
          <a:p>
            <a:pPr marL="0" indent="0" algn="ctr">
              <a:buSzPts val="1600"/>
              <a:buFont typeface="Arial"/>
              <a:buNone/>
            </a:pPr>
            <a:r>
              <a:rPr lang="en-US" sz="1600" dirty="0"/>
              <a:t>Long-term income for the Foundation.  </a:t>
            </a:r>
            <a:endParaRPr lang="en-US" dirty="0"/>
          </a:p>
        </p:txBody>
      </p:sp>
      <p:pic>
        <p:nvPicPr>
          <p:cNvPr id="9" name="Google Shape;622;p14">
            <a:extLst>
              <a:ext uri="{FF2B5EF4-FFF2-40B4-BE49-F238E27FC236}">
                <a16:creationId xmlns:a16="http://schemas.microsoft.com/office/drawing/2014/main" id="{7604F077-6505-578D-8564-5D5C4FF55E7A}"/>
              </a:ext>
            </a:extLst>
          </p:cNvPr>
          <p:cNvPicPr preferRelativeResize="0"/>
          <p:nvPr/>
        </p:nvPicPr>
        <p:blipFill rotWithShape="1">
          <a:blip r:embed="rId8">
            <a:alphaModFix/>
          </a:blip>
          <a:srcRect/>
          <a:stretch/>
        </p:blipFill>
        <p:spPr>
          <a:xfrm>
            <a:off x="9197034" y="3830766"/>
            <a:ext cx="1681178" cy="1360617"/>
          </a:xfrm>
          <a:prstGeom prst="rect">
            <a:avLst/>
          </a:prstGeom>
          <a:noFill/>
          <a:ln>
            <a:noFill/>
          </a:ln>
        </p:spPr>
      </p:pic>
      <p:sp>
        <p:nvSpPr>
          <p:cNvPr id="10" name="Google Shape;625;p14">
            <a:extLst>
              <a:ext uri="{FF2B5EF4-FFF2-40B4-BE49-F238E27FC236}">
                <a16:creationId xmlns:a16="http://schemas.microsoft.com/office/drawing/2014/main" id="{65EFA402-D723-C0B7-BE48-A498A4A127D6}"/>
              </a:ext>
            </a:extLst>
          </p:cNvPr>
          <p:cNvSpPr txBox="1">
            <a:spLocks/>
          </p:cNvSpPr>
          <p:nvPr/>
        </p:nvSpPr>
        <p:spPr>
          <a:xfrm>
            <a:off x="8773804" y="5189768"/>
            <a:ext cx="2640012" cy="1550988"/>
          </a:xfrm>
          <a:prstGeom prst="rect">
            <a:avLst/>
          </a:prstGeom>
          <a:solidFill>
            <a:schemeClr val="lt1"/>
          </a:solidFill>
          <a:ln>
            <a:noFill/>
          </a:ln>
        </p:spPr>
        <p:txBody>
          <a:bodyPr spcFirstLastPara="1" wrap="square" lIns="91425" tIns="91425" rIns="91425" bIns="45700" anchor="t" anchorCtr="0">
            <a:normAutofit fontScale="92500" lnSpcReduction="10000"/>
          </a:bodyPr>
          <a:lstStyle>
            <a:defPPr marR="0" lvl="0" algn="l" rtl="0">
              <a:lnSpc>
                <a:spcPct val="100000"/>
              </a:lnSpc>
              <a:spcBef>
                <a:spcPts val="0"/>
              </a:spcBef>
              <a:spcAft>
                <a:spcPts val="0"/>
              </a:spcAft>
            </a:defPPr>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Lato Black"/>
                <a:ea typeface="Lato Black"/>
                <a:cs typeface="Lato Black"/>
                <a:sym typeface="Lato Black"/>
              </a:defRPr>
            </a:lvl1pPr>
            <a:lvl2pPr marL="914400" marR="0" lvl="1" indent="-317500" algn="l" rtl="0">
              <a:lnSpc>
                <a:spcPct val="90000"/>
              </a:lnSpc>
              <a:spcBef>
                <a:spcPts val="500"/>
              </a:spcBef>
              <a:spcAft>
                <a:spcPts val="0"/>
              </a:spcAft>
              <a:buClr>
                <a:schemeClr val="dk1"/>
              </a:buClr>
              <a:buSzPts val="1400"/>
              <a:buFont typeface="Arial"/>
              <a:buChar char="•"/>
              <a:defRPr sz="1400" b="1" i="0" u="none" strike="noStrike" cap="none">
                <a:solidFill>
                  <a:schemeClr val="dk1"/>
                </a:solidFill>
                <a:latin typeface="Lato"/>
                <a:ea typeface="Lato"/>
                <a:cs typeface="Lato"/>
                <a:sym typeface="Lato"/>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Lato"/>
                <a:ea typeface="Lato"/>
                <a:cs typeface="Lato"/>
                <a:sym typeface="Lato"/>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SzPct val="100000"/>
              <a:buFont typeface="Arial"/>
              <a:buNone/>
            </a:pPr>
            <a:r>
              <a:rPr lang="en-US" sz="2400" dirty="0"/>
              <a:t>Amelia Earhart Fellowship Endowment Fund</a:t>
            </a:r>
            <a:endParaRPr lang="en-US" dirty="0"/>
          </a:p>
          <a:p>
            <a:pPr marL="0" indent="0" algn="ctr">
              <a:buSzPct val="100000"/>
              <a:buFont typeface="Arial"/>
              <a:buNone/>
            </a:pPr>
            <a:r>
              <a:rPr lang="en-US" sz="1900" dirty="0"/>
              <a:t>L</a:t>
            </a:r>
            <a:r>
              <a:rPr lang="en-US" sz="1700" dirty="0"/>
              <a:t>ong-term income for the AE Fellowship program.</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828B883-DD54-5AF5-6132-4F644E54E6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4" name="Text Placeholder 3">
            <a:extLst>
              <a:ext uri="{FF2B5EF4-FFF2-40B4-BE49-F238E27FC236}">
                <a16:creationId xmlns:a16="http://schemas.microsoft.com/office/drawing/2014/main" id="{36304164-BC7D-DDEC-7669-FF981ACEEA46}"/>
              </a:ext>
            </a:extLst>
          </p:cNvPr>
          <p:cNvSpPr>
            <a:spLocks noGrp="1"/>
          </p:cNvSpPr>
          <p:nvPr>
            <p:ph type="body" idx="1"/>
          </p:nvPr>
        </p:nvSpPr>
        <p:spPr/>
        <p:txBody>
          <a:bodyPr>
            <a:normAutofit/>
          </a:bodyPr>
          <a:lstStyle/>
          <a:p>
            <a:pPr algn="ctr"/>
            <a:r>
              <a:rPr lang="en-CA" sz="4000" b="1" dirty="0"/>
              <a:t>2024-2026</a:t>
            </a:r>
          </a:p>
          <a:p>
            <a:pPr algn="ctr"/>
            <a:r>
              <a:rPr lang="en-CA" sz="4000" b="1" dirty="0"/>
              <a:t>Zonta International Service Projects</a:t>
            </a:r>
          </a:p>
        </p:txBody>
      </p:sp>
      <p:pic>
        <p:nvPicPr>
          <p:cNvPr id="7" name="Picture Placeholder 6" descr="A red and white globe&#10;&#10;AI-generated content may be incorrect.">
            <a:extLst>
              <a:ext uri="{FF2B5EF4-FFF2-40B4-BE49-F238E27FC236}">
                <a16:creationId xmlns:a16="http://schemas.microsoft.com/office/drawing/2014/main" id="{3ACF11D4-D5FC-A798-6BD2-9DB44898A783}"/>
              </a:ext>
            </a:extLst>
          </p:cNvPr>
          <p:cNvPicPr>
            <a:picLocks noGrp="1" noChangeAspect="1"/>
          </p:cNvPicPr>
          <p:nvPr>
            <p:ph type="pic" idx="2"/>
          </p:nvPr>
        </p:nvPicPr>
        <p:blipFill>
          <a:blip r:embed="rId2"/>
          <a:srcRect/>
          <a:stretch>
            <a:fillRect/>
          </a:stretch>
        </p:blipFill>
        <p:spPr/>
      </p:pic>
      <p:sp>
        <p:nvSpPr>
          <p:cNvPr id="2" name="Google Shape;574;p10">
            <a:extLst>
              <a:ext uri="{FF2B5EF4-FFF2-40B4-BE49-F238E27FC236}">
                <a16:creationId xmlns:a16="http://schemas.microsoft.com/office/drawing/2014/main" id="{72CA7C8F-C6B7-BD62-9852-CCB3BE040D8F}"/>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360934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686" name="Google Shape;686;p18"/>
          <p:cNvPicPr preferRelativeResize="0">
            <a:picLocks noGrp="1"/>
          </p:cNvPicPr>
          <p:nvPr>
            <p:ph type="pic" idx="2"/>
          </p:nvPr>
        </p:nvPicPr>
        <p:blipFill rotWithShape="1">
          <a:blip r:embed="rId3">
            <a:alphaModFix/>
          </a:blip>
          <a:srcRect t="21166" b="39460"/>
          <a:stretch/>
        </p:blipFill>
        <p:spPr>
          <a:xfrm>
            <a:off x="0" y="0"/>
            <a:ext cx="12192000" cy="3200400"/>
          </a:xfrm>
          <a:prstGeom prst="rect">
            <a:avLst/>
          </a:prstGeom>
          <a:solidFill>
            <a:schemeClr val="accent1">
              <a:alpha val="60000"/>
            </a:schemeClr>
          </a:solidFill>
          <a:ln>
            <a:noFill/>
          </a:ln>
        </p:spPr>
      </p:pic>
      <p:sp>
        <p:nvSpPr>
          <p:cNvPr id="687" name="Google Shape;687;p18"/>
          <p:cNvSpPr txBox="1">
            <a:spLocks noGrp="1"/>
          </p:cNvSpPr>
          <p:nvPr>
            <p:ph type="title"/>
          </p:nvPr>
        </p:nvSpPr>
        <p:spPr>
          <a:xfrm>
            <a:off x="-2" y="0"/>
            <a:ext cx="11902933" cy="3200400"/>
          </a:xfrm>
          <a:prstGeom prst="rect">
            <a:avLst/>
          </a:prstGeom>
          <a:gradFill>
            <a:gsLst>
              <a:gs pos="0">
                <a:srgbClr val="000000">
                  <a:alpha val="42352"/>
                </a:srgbClr>
              </a:gs>
              <a:gs pos="1000">
                <a:srgbClr val="000000">
                  <a:alpha val="42352"/>
                </a:srgbClr>
              </a:gs>
              <a:gs pos="97000">
                <a:srgbClr val="000000">
                  <a:alpha val="0"/>
                </a:srgbClr>
              </a:gs>
              <a:gs pos="100000">
                <a:srgbClr val="000000">
                  <a:alpha val="0"/>
                </a:srgbClr>
              </a:gs>
            </a:gsLst>
            <a:lin ang="0" scaled="0"/>
          </a:gradFill>
          <a:ln>
            <a:noFill/>
          </a:ln>
        </p:spPr>
        <p:txBody>
          <a:bodyPr spcFirstLastPara="1" wrap="square" lIns="822950" tIns="45700" rIns="365750" bIns="731500" anchor="ctr" anchorCtr="0">
            <a:normAutofit/>
          </a:bodyPr>
          <a:lstStyle/>
          <a:p>
            <a:pPr marL="0" lvl="0" indent="0" algn="l" rtl="0">
              <a:lnSpc>
                <a:spcPct val="90000"/>
              </a:lnSpc>
              <a:spcBef>
                <a:spcPts val="0"/>
              </a:spcBef>
              <a:spcAft>
                <a:spcPts val="0"/>
              </a:spcAft>
              <a:buClr>
                <a:schemeClr val="lt1"/>
              </a:buClr>
              <a:buSzPts val="4400"/>
              <a:buFont typeface="Lato"/>
              <a:buNone/>
            </a:pPr>
            <a:r>
              <a:rPr lang="en-US" dirty="0">
                <a:effectLst>
                  <a:outerShdw blurRad="63500" sx="102000" sy="102000" algn="ctr" rotWithShape="0">
                    <a:prstClr val="black">
                      <a:alpha val="40000"/>
                    </a:prstClr>
                  </a:outerShdw>
                </a:effectLst>
              </a:rPr>
              <a:t>ENDING CHILD MARRIAGE: A PROGRAME TO ACCELERATE GLOBAL ACTION PHASE III</a:t>
            </a:r>
            <a:endParaRPr dirty="0">
              <a:effectLst>
                <a:outerShdw blurRad="63500" sx="102000" sy="102000" algn="ctr" rotWithShape="0">
                  <a:prstClr val="black">
                    <a:alpha val="40000"/>
                  </a:prstClr>
                </a:outerShdw>
              </a:effectLst>
            </a:endParaRPr>
          </a:p>
        </p:txBody>
      </p:sp>
      <p:sp>
        <p:nvSpPr>
          <p:cNvPr id="688" name="Google Shape;688;p18"/>
          <p:cNvSpPr>
            <a:spLocks noGrp="1"/>
          </p:cNvSpPr>
          <p:nvPr>
            <p:ph type="body" idx="1"/>
          </p:nvPr>
        </p:nvSpPr>
        <p:spPr>
          <a:xfrm>
            <a:off x="676959" y="2234597"/>
            <a:ext cx="1905000" cy="1903412"/>
          </a:xfrm>
          <a:prstGeom prst="ellipse">
            <a:avLst/>
          </a:prstGeom>
          <a:gradFill>
            <a:gsLst>
              <a:gs pos="0">
                <a:srgbClr val="9B254A"/>
              </a:gs>
              <a:gs pos="1000">
                <a:srgbClr val="9B254A"/>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89" name="Google Shape;689;p18"/>
          <p:cNvSpPr>
            <a:spLocks noGrp="1"/>
          </p:cNvSpPr>
          <p:nvPr>
            <p:ph type="body" idx="3"/>
          </p:nvPr>
        </p:nvSpPr>
        <p:spPr>
          <a:xfrm>
            <a:off x="3640424" y="2234597"/>
            <a:ext cx="1905000" cy="1903412"/>
          </a:xfrm>
          <a:prstGeom prst="ellipse">
            <a:avLst/>
          </a:prstGeom>
          <a:gradFill>
            <a:gsLst>
              <a:gs pos="0">
                <a:schemeClr val="accent3"/>
              </a:gs>
              <a:gs pos="1000">
                <a:schemeClr val="accent3"/>
              </a:gs>
              <a:gs pos="97000">
                <a:srgbClr val="008C9F"/>
              </a:gs>
              <a:gs pos="100000">
                <a:srgbClr val="008C9F"/>
              </a:gs>
            </a:gsLst>
            <a:lin ang="54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90" name="Google Shape;690;p18"/>
          <p:cNvSpPr>
            <a:spLocks noGrp="1"/>
          </p:cNvSpPr>
          <p:nvPr>
            <p:ph type="body" idx="4"/>
          </p:nvPr>
        </p:nvSpPr>
        <p:spPr>
          <a:xfrm>
            <a:off x="6603889" y="2234597"/>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91" name="Google Shape;691;p18"/>
          <p:cNvSpPr>
            <a:spLocks noGrp="1"/>
          </p:cNvSpPr>
          <p:nvPr>
            <p:ph type="body" idx="5"/>
          </p:nvPr>
        </p:nvSpPr>
        <p:spPr>
          <a:xfrm>
            <a:off x="9567354" y="2234597"/>
            <a:ext cx="1905000" cy="1903412"/>
          </a:xfrm>
          <a:prstGeom prst="ellipse">
            <a:avLst/>
          </a:prstGeom>
          <a:gradFill>
            <a:gsLst>
              <a:gs pos="0">
                <a:srgbClr val="F3A917"/>
              </a:gs>
              <a:gs pos="96000">
                <a:schemeClr val="accent1"/>
              </a:gs>
              <a:gs pos="100000">
                <a:schemeClr val="accent1"/>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92" name="Google Shape;692;p18"/>
          <p:cNvSpPr txBox="1">
            <a:spLocks noGrp="1"/>
          </p:cNvSpPr>
          <p:nvPr>
            <p:ph type="body" idx="6"/>
          </p:nvPr>
        </p:nvSpPr>
        <p:spPr>
          <a:xfrm>
            <a:off x="425457" y="4328543"/>
            <a:ext cx="2408000" cy="1130004"/>
          </a:xfrm>
          <a:prstGeom prst="rect">
            <a:avLst/>
          </a:prstGeom>
          <a:solidFill>
            <a:schemeClr val="lt1"/>
          </a:solidFill>
          <a:ln>
            <a:noFill/>
          </a:ln>
        </p:spPr>
        <p:txBody>
          <a:bodyPr spcFirstLastPara="1" wrap="square" lIns="91425" tIns="91425" rIns="91425" bIns="45700" anchor="t" anchorCtr="0">
            <a:normAutofit/>
          </a:bodyPr>
          <a:lstStyle/>
          <a:p>
            <a:pPr marL="0" lvl="0" indent="0" algn="ctr" rtl="0">
              <a:lnSpc>
                <a:spcPct val="90000"/>
              </a:lnSpc>
              <a:spcBef>
                <a:spcPts val="0"/>
              </a:spcBef>
              <a:spcAft>
                <a:spcPts val="0"/>
              </a:spcAft>
              <a:buClr>
                <a:schemeClr val="dk1"/>
              </a:buClr>
              <a:buSzPts val="1600"/>
              <a:buNone/>
            </a:pPr>
            <a:r>
              <a:rPr lang="en-US" sz="1600">
                <a:latin typeface="Lato"/>
                <a:ea typeface="Lato"/>
                <a:cs typeface="Lato"/>
                <a:sym typeface="Lato"/>
              </a:rPr>
              <a:t>Funding: US$1,500,000</a:t>
            </a:r>
            <a:endParaRPr/>
          </a:p>
        </p:txBody>
      </p:sp>
      <p:sp>
        <p:nvSpPr>
          <p:cNvPr id="693" name="Google Shape;693;p18"/>
          <p:cNvSpPr txBox="1">
            <a:spLocks noGrp="1"/>
          </p:cNvSpPr>
          <p:nvPr>
            <p:ph type="body" idx="7"/>
          </p:nvPr>
        </p:nvSpPr>
        <p:spPr>
          <a:xfrm>
            <a:off x="6236382" y="4313539"/>
            <a:ext cx="2640012" cy="1903412"/>
          </a:xfrm>
          <a:prstGeom prst="rect">
            <a:avLst/>
          </a:prstGeom>
          <a:solidFill>
            <a:schemeClr val="lt1"/>
          </a:solidFill>
          <a:ln>
            <a:noFill/>
          </a:ln>
        </p:spPr>
        <p:txBody>
          <a:bodyPr spcFirstLastPara="1" wrap="square" lIns="91425" tIns="91425"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0">
                <a:latin typeface="Lato"/>
                <a:ea typeface="Lato"/>
                <a:cs typeface="Lato"/>
                <a:sym typeface="Lato"/>
              </a:rPr>
              <a:t>Goal: </a:t>
            </a:r>
            <a:r>
              <a:rPr lang="en-US" sz="1600" b="0" i="0" u="none" strike="noStrike">
                <a:latin typeface="Lato"/>
                <a:ea typeface="Lato"/>
                <a:cs typeface="Lato"/>
                <a:sym typeface="Lato"/>
              </a:rPr>
              <a:t>Scale up the Global Programme’s activities to protect and empower girls, and ultimately help bring an end to the practice of child marriage.</a:t>
            </a:r>
            <a:endParaRPr sz="1600"/>
          </a:p>
        </p:txBody>
      </p:sp>
      <p:sp>
        <p:nvSpPr>
          <p:cNvPr id="694" name="Google Shape;694;p18"/>
          <p:cNvSpPr txBox="1">
            <a:spLocks noGrp="1"/>
          </p:cNvSpPr>
          <p:nvPr>
            <p:ph type="body" idx="8"/>
          </p:nvPr>
        </p:nvSpPr>
        <p:spPr>
          <a:xfrm>
            <a:off x="9159731" y="4328543"/>
            <a:ext cx="2743200" cy="1668032"/>
          </a:xfrm>
          <a:prstGeom prst="rect">
            <a:avLst/>
          </a:prstGeom>
          <a:solidFill>
            <a:schemeClr val="lt1"/>
          </a:solidFill>
          <a:ln>
            <a:noFill/>
          </a:ln>
        </p:spPr>
        <p:txBody>
          <a:bodyPr spcFirstLastPara="1" wrap="square" lIns="91425" tIns="91425"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0" i="0" u="none" strike="noStrike">
                <a:latin typeface="Lato"/>
                <a:ea typeface="Lato"/>
                <a:cs typeface="Lato"/>
                <a:sym typeface="Lato"/>
              </a:rPr>
              <a:t>The program’s priority is engaging adolescent girls as key agents of change in 12 countries which account for almost half of the worl</a:t>
            </a:r>
            <a:r>
              <a:rPr lang="en-US" sz="1600" b="0">
                <a:latin typeface="Lato"/>
                <a:ea typeface="Lato"/>
                <a:cs typeface="Lato"/>
                <a:sym typeface="Lato"/>
              </a:rPr>
              <a:t>d’s child marriage.</a:t>
            </a:r>
            <a:endParaRPr sz="1600"/>
          </a:p>
        </p:txBody>
      </p:sp>
      <p:sp>
        <p:nvSpPr>
          <p:cNvPr id="696" name="Google Shape;696;p18"/>
          <p:cNvSpPr txBox="1"/>
          <p:nvPr/>
        </p:nvSpPr>
        <p:spPr>
          <a:xfrm>
            <a:off x="3312292" y="4313539"/>
            <a:ext cx="2561263"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Globally, 21% of girls are married while they are still children, robbing them of their childhood.</a:t>
            </a:r>
            <a:endParaRPr sz="1400" b="0" i="0" u="none" strike="noStrike" cap="none">
              <a:solidFill>
                <a:srgbClr val="000000"/>
              </a:solidFill>
              <a:latin typeface="Arial"/>
              <a:ea typeface="Arial"/>
              <a:cs typeface="Arial"/>
              <a:sym typeface="Arial"/>
            </a:endParaRPr>
          </a:p>
        </p:txBody>
      </p:sp>
      <p:sp>
        <p:nvSpPr>
          <p:cNvPr id="697" name="Google Shape;697;p18"/>
          <p:cNvSpPr/>
          <p:nvPr/>
        </p:nvSpPr>
        <p:spPr>
          <a:xfrm>
            <a:off x="985548" y="2463449"/>
            <a:ext cx="1287817" cy="1417700"/>
          </a:xfrm>
          <a:custGeom>
            <a:avLst/>
            <a:gdLst/>
            <a:ahLst/>
            <a:cxnLst/>
            <a:rect l="l" t="t" r="r" b="b"/>
            <a:pathLst>
              <a:path w="300038" h="330298" extrusionOk="0">
                <a:moveTo>
                  <a:pt x="157544" y="212654"/>
                </a:moveTo>
                <a:lnTo>
                  <a:pt x="157544" y="257183"/>
                </a:lnTo>
                <a:cubicBezTo>
                  <a:pt x="162559" y="256386"/>
                  <a:pt x="167319" y="254449"/>
                  <a:pt x="171450" y="251523"/>
                </a:cubicBezTo>
                <a:cubicBezTo>
                  <a:pt x="176908" y="247920"/>
                  <a:pt x="180110" y="241790"/>
                  <a:pt x="179927" y="235296"/>
                </a:cubicBezTo>
                <a:cubicBezTo>
                  <a:pt x="180372" y="229700"/>
                  <a:pt x="178399" y="224179"/>
                  <a:pt x="174498" y="220107"/>
                </a:cubicBezTo>
                <a:cubicBezTo>
                  <a:pt x="169416" y="216508"/>
                  <a:pt x="163648" y="213972"/>
                  <a:pt x="157544" y="212654"/>
                </a:cubicBezTo>
                <a:close/>
                <a:moveTo>
                  <a:pt x="143542" y="151990"/>
                </a:moveTo>
                <a:cubicBezTo>
                  <a:pt x="138899" y="152618"/>
                  <a:pt x="134483" y="154368"/>
                  <a:pt x="130683" y="157085"/>
                </a:cubicBezTo>
                <a:cubicBezTo>
                  <a:pt x="130484" y="157243"/>
                  <a:pt x="130287" y="157406"/>
                  <a:pt x="130094" y="157572"/>
                </a:cubicBezTo>
                <a:cubicBezTo>
                  <a:pt x="121792" y="164712"/>
                  <a:pt x="120904" y="177165"/>
                  <a:pt x="128111" y="185388"/>
                </a:cubicBezTo>
                <a:cubicBezTo>
                  <a:pt x="132510" y="189279"/>
                  <a:pt x="137810" y="192034"/>
                  <a:pt x="143542" y="193408"/>
                </a:cubicBezTo>
                <a:close/>
                <a:moveTo>
                  <a:pt x="150495" y="122744"/>
                </a:moveTo>
                <a:cubicBezTo>
                  <a:pt x="151037" y="122683"/>
                  <a:pt x="151583" y="122690"/>
                  <a:pt x="152123" y="122765"/>
                </a:cubicBezTo>
                <a:cubicBezTo>
                  <a:pt x="155666" y="123256"/>
                  <a:pt x="158135" y="126499"/>
                  <a:pt x="157639" y="130008"/>
                </a:cubicBezTo>
                <a:lnTo>
                  <a:pt x="157639" y="137273"/>
                </a:lnTo>
                <a:cubicBezTo>
                  <a:pt x="166584" y="137718"/>
                  <a:pt x="175141" y="141029"/>
                  <a:pt x="182023" y="146707"/>
                </a:cubicBezTo>
                <a:cubicBezTo>
                  <a:pt x="188884" y="152858"/>
                  <a:pt x="192650" y="161699"/>
                  <a:pt x="192310" y="170860"/>
                </a:cubicBezTo>
                <a:cubicBezTo>
                  <a:pt x="192352" y="173263"/>
                  <a:pt x="191466" y="175591"/>
                  <a:pt x="189833" y="177369"/>
                </a:cubicBezTo>
                <a:cubicBezTo>
                  <a:pt x="186762" y="180342"/>
                  <a:pt x="181856" y="180342"/>
                  <a:pt x="178784" y="177369"/>
                </a:cubicBezTo>
                <a:cubicBezTo>
                  <a:pt x="177054" y="175646"/>
                  <a:pt x="176123" y="173289"/>
                  <a:pt x="176213" y="170860"/>
                </a:cubicBezTo>
                <a:cubicBezTo>
                  <a:pt x="176244" y="165052"/>
                  <a:pt x="173574" y="159553"/>
                  <a:pt x="168974" y="155952"/>
                </a:cubicBezTo>
                <a:cubicBezTo>
                  <a:pt x="165592" y="153693"/>
                  <a:pt x="161698" y="152299"/>
                  <a:pt x="157639" y="151896"/>
                </a:cubicBezTo>
                <a:lnTo>
                  <a:pt x="157639" y="197276"/>
                </a:lnTo>
                <a:cubicBezTo>
                  <a:pt x="167693" y="199575"/>
                  <a:pt x="177181" y="203841"/>
                  <a:pt x="185547" y="209823"/>
                </a:cubicBezTo>
                <a:cubicBezTo>
                  <a:pt x="192825" y="215798"/>
                  <a:pt x="196846" y="224812"/>
                  <a:pt x="196406" y="234164"/>
                </a:cubicBezTo>
                <a:cubicBezTo>
                  <a:pt x="196647" y="244658"/>
                  <a:pt x="192055" y="254692"/>
                  <a:pt x="183928" y="261429"/>
                </a:cubicBezTo>
                <a:cubicBezTo>
                  <a:pt x="176476" y="267583"/>
                  <a:pt x="167303" y="271335"/>
                  <a:pt x="157639" y="272184"/>
                </a:cubicBezTo>
                <a:lnTo>
                  <a:pt x="157639" y="283128"/>
                </a:lnTo>
                <a:cubicBezTo>
                  <a:pt x="157675" y="283522"/>
                  <a:pt x="157675" y="283919"/>
                  <a:pt x="157639" y="284314"/>
                </a:cubicBezTo>
                <a:cubicBezTo>
                  <a:pt x="157308" y="287894"/>
                  <a:pt x="154110" y="290531"/>
                  <a:pt x="150495" y="290203"/>
                </a:cubicBezTo>
                <a:cubicBezTo>
                  <a:pt x="150096" y="290235"/>
                  <a:pt x="149694" y="290229"/>
                  <a:pt x="149295" y="290187"/>
                </a:cubicBezTo>
                <a:cubicBezTo>
                  <a:pt x="145738" y="289811"/>
                  <a:pt x="143163" y="286651"/>
                  <a:pt x="143542" y="283128"/>
                </a:cubicBezTo>
                <a:lnTo>
                  <a:pt x="143542" y="271807"/>
                </a:lnTo>
                <a:cubicBezTo>
                  <a:pt x="134317" y="271211"/>
                  <a:pt x="125413" y="268218"/>
                  <a:pt x="117729" y="263127"/>
                </a:cubicBezTo>
                <a:cubicBezTo>
                  <a:pt x="108064" y="254782"/>
                  <a:pt x="102974" y="242387"/>
                  <a:pt x="104013" y="229730"/>
                </a:cubicBezTo>
                <a:cubicBezTo>
                  <a:pt x="103888" y="227404"/>
                  <a:pt x="104712" y="225127"/>
                  <a:pt x="106299" y="223409"/>
                </a:cubicBezTo>
                <a:cubicBezTo>
                  <a:pt x="106327" y="223381"/>
                  <a:pt x="106354" y="223354"/>
                  <a:pt x="106382" y="223327"/>
                </a:cubicBezTo>
                <a:cubicBezTo>
                  <a:pt x="109380" y="220402"/>
                  <a:pt x="114205" y="220439"/>
                  <a:pt x="117158" y="223409"/>
                </a:cubicBezTo>
                <a:cubicBezTo>
                  <a:pt x="118696" y="225113"/>
                  <a:pt x="119484" y="227354"/>
                  <a:pt x="119348" y="229635"/>
                </a:cubicBezTo>
                <a:cubicBezTo>
                  <a:pt x="118589" y="237580"/>
                  <a:pt x="121661" y="245414"/>
                  <a:pt x="127635" y="250768"/>
                </a:cubicBezTo>
                <a:cubicBezTo>
                  <a:pt x="132259" y="254251"/>
                  <a:pt x="137763" y="256406"/>
                  <a:pt x="143542" y="256995"/>
                </a:cubicBezTo>
                <a:lnTo>
                  <a:pt x="143542" y="208219"/>
                </a:lnTo>
                <a:cubicBezTo>
                  <a:pt x="134050" y="206358"/>
                  <a:pt x="125120" y="202355"/>
                  <a:pt x="117443" y="196521"/>
                </a:cubicBezTo>
                <a:cubicBezTo>
                  <a:pt x="110499" y="190769"/>
                  <a:pt x="106602" y="182180"/>
                  <a:pt x="106871" y="173218"/>
                </a:cubicBezTo>
                <a:cubicBezTo>
                  <a:pt x="106525" y="162951"/>
                  <a:pt x="110863" y="153077"/>
                  <a:pt x="118682" y="146330"/>
                </a:cubicBezTo>
                <a:cubicBezTo>
                  <a:pt x="125684" y="140543"/>
                  <a:pt x="134429" y="137225"/>
                  <a:pt x="143542" y="136895"/>
                </a:cubicBezTo>
                <a:lnTo>
                  <a:pt x="143542" y="129631"/>
                </a:lnTo>
                <a:cubicBezTo>
                  <a:pt x="143504" y="129236"/>
                  <a:pt x="143504" y="128838"/>
                  <a:pt x="143542" y="128443"/>
                </a:cubicBezTo>
                <a:cubicBezTo>
                  <a:pt x="143873" y="124967"/>
                  <a:pt x="146986" y="122416"/>
                  <a:pt x="150495" y="122744"/>
                </a:cubicBezTo>
                <a:close/>
                <a:moveTo>
                  <a:pt x="116681" y="99158"/>
                </a:moveTo>
                <a:cubicBezTo>
                  <a:pt x="100013" y="99158"/>
                  <a:pt x="16669" y="198218"/>
                  <a:pt x="16669" y="247748"/>
                </a:cubicBezTo>
                <a:cubicBezTo>
                  <a:pt x="16669" y="284221"/>
                  <a:pt x="46520" y="313788"/>
                  <a:pt x="83344" y="313788"/>
                </a:cubicBezTo>
                <a:lnTo>
                  <a:pt x="216694" y="313788"/>
                </a:lnTo>
                <a:cubicBezTo>
                  <a:pt x="253517" y="313788"/>
                  <a:pt x="283369" y="284221"/>
                  <a:pt x="283369" y="247748"/>
                </a:cubicBezTo>
                <a:cubicBezTo>
                  <a:pt x="283369" y="198218"/>
                  <a:pt x="200025" y="99158"/>
                  <a:pt x="183356" y="99158"/>
                </a:cubicBezTo>
                <a:close/>
                <a:moveTo>
                  <a:pt x="83344" y="16608"/>
                </a:moveTo>
                <a:lnTo>
                  <a:pt x="110014" y="82648"/>
                </a:lnTo>
                <a:lnTo>
                  <a:pt x="190024" y="82648"/>
                </a:lnTo>
                <a:lnTo>
                  <a:pt x="216694" y="16608"/>
                </a:lnTo>
                <a:cubicBezTo>
                  <a:pt x="195813" y="26487"/>
                  <a:pt x="173137" y="32102"/>
                  <a:pt x="150019" y="33118"/>
                </a:cubicBezTo>
                <a:cubicBezTo>
                  <a:pt x="126900" y="32102"/>
                  <a:pt x="104225" y="26487"/>
                  <a:pt x="83344" y="16608"/>
                </a:cubicBezTo>
                <a:close/>
                <a:moveTo>
                  <a:pt x="215646" y="98"/>
                </a:moveTo>
                <a:lnTo>
                  <a:pt x="216789" y="98"/>
                </a:lnTo>
                <a:cubicBezTo>
                  <a:pt x="216821" y="98"/>
                  <a:pt x="216853" y="98"/>
                  <a:pt x="216885" y="98"/>
                </a:cubicBezTo>
                <a:cubicBezTo>
                  <a:pt x="226038" y="150"/>
                  <a:pt x="233415" y="7542"/>
                  <a:pt x="233363" y="16608"/>
                </a:cubicBezTo>
                <a:cubicBezTo>
                  <a:pt x="233379" y="19058"/>
                  <a:pt x="232825" y="21479"/>
                  <a:pt x="231743" y="23683"/>
                </a:cubicBezTo>
                <a:lnTo>
                  <a:pt x="204311" y="91799"/>
                </a:lnTo>
                <a:cubicBezTo>
                  <a:pt x="222795" y="107435"/>
                  <a:pt x="239184" y="125348"/>
                  <a:pt x="253079" y="145103"/>
                </a:cubicBezTo>
                <a:cubicBezTo>
                  <a:pt x="270605" y="168783"/>
                  <a:pt x="300038" y="213690"/>
                  <a:pt x="300038" y="247748"/>
                </a:cubicBezTo>
                <a:cubicBezTo>
                  <a:pt x="299933" y="293296"/>
                  <a:pt x="262680" y="330194"/>
                  <a:pt x="216694" y="330298"/>
                </a:cubicBezTo>
                <a:lnTo>
                  <a:pt x="83344" y="330298"/>
                </a:lnTo>
                <a:cubicBezTo>
                  <a:pt x="37358" y="330194"/>
                  <a:pt x="105" y="293296"/>
                  <a:pt x="0" y="247748"/>
                </a:cubicBezTo>
                <a:cubicBezTo>
                  <a:pt x="0" y="213690"/>
                  <a:pt x="29432" y="168783"/>
                  <a:pt x="46958" y="145103"/>
                </a:cubicBezTo>
                <a:cubicBezTo>
                  <a:pt x="60853" y="125348"/>
                  <a:pt x="77242" y="107435"/>
                  <a:pt x="95726" y="91799"/>
                </a:cubicBezTo>
                <a:lnTo>
                  <a:pt x="67913" y="22740"/>
                </a:lnTo>
                <a:cubicBezTo>
                  <a:pt x="65268" y="16443"/>
                  <a:pt x="66779" y="9184"/>
                  <a:pt x="71723" y="4437"/>
                </a:cubicBezTo>
                <a:cubicBezTo>
                  <a:pt x="76893" y="-297"/>
                  <a:pt x="84489" y="-1350"/>
                  <a:pt x="90773" y="1796"/>
                </a:cubicBezTo>
                <a:cubicBezTo>
                  <a:pt x="109481" y="10637"/>
                  <a:pt x="129788" y="15674"/>
                  <a:pt x="150495" y="16608"/>
                </a:cubicBezTo>
                <a:cubicBezTo>
                  <a:pt x="170970" y="15629"/>
                  <a:pt x="191045" y="10626"/>
                  <a:pt x="209550" y="1890"/>
                </a:cubicBezTo>
                <a:cubicBezTo>
                  <a:pt x="211466" y="959"/>
                  <a:pt x="213527" y="353"/>
                  <a:pt x="215646" y="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01E1D"/>
              </a:solidFill>
              <a:latin typeface="Lato"/>
              <a:ea typeface="Lato"/>
              <a:cs typeface="Lato"/>
              <a:sym typeface="Lato"/>
            </a:endParaRPr>
          </a:p>
        </p:txBody>
      </p:sp>
      <p:pic>
        <p:nvPicPr>
          <p:cNvPr id="698" name="Google Shape;698;p18" descr="Diagram&#10;&#10;Description automatically generated"/>
          <p:cNvPicPr preferRelativeResize="0"/>
          <p:nvPr/>
        </p:nvPicPr>
        <p:blipFill rotWithShape="1">
          <a:blip r:embed="rId4">
            <a:alphaModFix/>
          </a:blip>
          <a:srcRect/>
          <a:stretch/>
        </p:blipFill>
        <p:spPr>
          <a:xfrm>
            <a:off x="322274" y="5581860"/>
            <a:ext cx="843908" cy="1004830"/>
          </a:xfrm>
          <a:prstGeom prst="rect">
            <a:avLst/>
          </a:prstGeom>
          <a:noFill/>
          <a:ln>
            <a:noFill/>
          </a:ln>
        </p:spPr>
      </p:pic>
      <p:pic>
        <p:nvPicPr>
          <p:cNvPr id="699" name="Google Shape;699;p18" descr="Logo&#10;&#10;Description automatically generated"/>
          <p:cNvPicPr preferRelativeResize="0"/>
          <p:nvPr/>
        </p:nvPicPr>
        <p:blipFill rotWithShape="1">
          <a:blip r:embed="rId5">
            <a:alphaModFix/>
          </a:blip>
          <a:srcRect/>
          <a:stretch/>
        </p:blipFill>
        <p:spPr>
          <a:xfrm>
            <a:off x="1309898" y="5736613"/>
            <a:ext cx="1537001" cy="697798"/>
          </a:xfrm>
          <a:prstGeom prst="rect">
            <a:avLst/>
          </a:prstGeom>
          <a:noFill/>
          <a:ln>
            <a:noFill/>
          </a:ln>
        </p:spPr>
      </p:pic>
      <p:cxnSp>
        <p:nvCxnSpPr>
          <p:cNvPr id="700" name="Google Shape;700;p18"/>
          <p:cNvCxnSpPr/>
          <p:nvPr/>
        </p:nvCxnSpPr>
        <p:spPr>
          <a:xfrm>
            <a:off x="1226004" y="5676791"/>
            <a:ext cx="0" cy="850077"/>
          </a:xfrm>
          <a:prstGeom prst="straightConnector1">
            <a:avLst/>
          </a:prstGeom>
          <a:noFill/>
          <a:ln w="9525" cap="flat" cmpd="sng">
            <a:solidFill>
              <a:schemeClr val="dk1"/>
            </a:solidFill>
            <a:prstDash val="solid"/>
            <a:miter lim="800000"/>
            <a:headEnd type="none" w="sm" len="sm"/>
            <a:tailEnd type="none" w="sm" len="sm"/>
          </a:ln>
        </p:spPr>
      </p:cxnSp>
      <p:pic>
        <p:nvPicPr>
          <p:cNvPr id="701" name="Google Shape;701;p18" descr="Wedding rings outline"/>
          <p:cNvPicPr preferRelativeResize="0"/>
          <p:nvPr/>
        </p:nvPicPr>
        <p:blipFill rotWithShape="1">
          <a:blip r:embed="rId6">
            <a:alphaModFix/>
          </a:blip>
          <a:srcRect/>
          <a:stretch/>
        </p:blipFill>
        <p:spPr>
          <a:xfrm>
            <a:off x="3688997" y="2226489"/>
            <a:ext cx="1793829" cy="1793829"/>
          </a:xfrm>
          <a:prstGeom prst="rect">
            <a:avLst/>
          </a:prstGeom>
          <a:noFill/>
          <a:ln>
            <a:noFill/>
          </a:ln>
        </p:spPr>
      </p:pic>
      <p:pic>
        <p:nvPicPr>
          <p:cNvPr id="702" name="Google Shape;702;p18" descr="Globe outline"/>
          <p:cNvPicPr preferRelativeResize="0"/>
          <p:nvPr/>
        </p:nvPicPr>
        <p:blipFill rotWithShape="1">
          <a:blip r:embed="rId7">
            <a:alphaModFix/>
          </a:blip>
          <a:srcRect/>
          <a:stretch/>
        </p:blipFill>
        <p:spPr>
          <a:xfrm>
            <a:off x="9705975" y="2275344"/>
            <a:ext cx="1657349" cy="1657349"/>
          </a:xfrm>
          <a:prstGeom prst="rect">
            <a:avLst/>
          </a:prstGeom>
          <a:noFill/>
          <a:ln>
            <a:noFill/>
          </a:ln>
        </p:spPr>
      </p:pic>
      <p:pic>
        <p:nvPicPr>
          <p:cNvPr id="703" name="Google Shape;703;p18" descr="School girl outline"/>
          <p:cNvPicPr preferRelativeResize="0"/>
          <p:nvPr/>
        </p:nvPicPr>
        <p:blipFill rotWithShape="1">
          <a:blip r:embed="rId8">
            <a:alphaModFix/>
          </a:blip>
          <a:srcRect/>
          <a:stretch/>
        </p:blipFill>
        <p:spPr>
          <a:xfrm>
            <a:off x="6561154" y="2097167"/>
            <a:ext cx="1975498" cy="1975498"/>
          </a:xfrm>
          <a:prstGeom prst="rect">
            <a:avLst/>
          </a:prstGeom>
          <a:noFill/>
          <a:ln>
            <a:noFill/>
          </a:ln>
        </p:spPr>
      </p:pic>
      <p:sp>
        <p:nvSpPr>
          <p:cNvPr id="3" name="Slide Number Placeholder 2">
            <a:extLst>
              <a:ext uri="{FF2B5EF4-FFF2-40B4-BE49-F238E27FC236}">
                <a16:creationId xmlns:a16="http://schemas.microsoft.com/office/drawing/2014/main" id="{48651E2A-6572-153F-7580-047635D530FC}"/>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13</a:t>
            </a:fld>
            <a:endParaRPr lang="en-US" dirty="0"/>
          </a:p>
        </p:txBody>
      </p:sp>
      <p:sp>
        <p:nvSpPr>
          <p:cNvPr id="4" name="Google Shape;574;p10">
            <a:extLst>
              <a:ext uri="{FF2B5EF4-FFF2-40B4-BE49-F238E27FC236}">
                <a16:creationId xmlns:a16="http://schemas.microsoft.com/office/drawing/2014/main" id="{03E3CF30-8D6C-48EB-F77D-09A26C1E0577}"/>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09" name="Google Shape;709;p19"/>
          <p:cNvPicPr preferRelativeResize="0">
            <a:picLocks noGrp="1"/>
          </p:cNvPicPr>
          <p:nvPr>
            <p:ph type="pic" idx="2"/>
          </p:nvPr>
        </p:nvPicPr>
        <p:blipFill rotWithShape="1">
          <a:blip r:embed="rId3">
            <a:alphaModFix/>
          </a:blip>
          <a:srcRect t="30275" b="30275"/>
          <a:stretch/>
        </p:blipFill>
        <p:spPr>
          <a:xfrm>
            <a:off x="0" y="-1"/>
            <a:ext cx="12191999" cy="2795451"/>
          </a:xfrm>
          <a:prstGeom prst="rect">
            <a:avLst/>
          </a:prstGeom>
          <a:solidFill>
            <a:schemeClr val="accent1">
              <a:alpha val="60000"/>
            </a:schemeClr>
          </a:solidFill>
          <a:ln>
            <a:noFill/>
          </a:ln>
        </p:spPr>
      </p:pic>
      <p:sp>
        <p:nvSpPr>
          <p:cNvPr id="710" name="Google Shape;710;p19"/>
          <p:cNvSpPr txBox="1">
            <a:spLocks noGrp="1"/>
          </p:cNvSpPr>
          <p:nvPr>
            <p:ph type="title"/>
          </p:nvPr>
        </p:nvSpPr>
        <p:spPr>
          <a:xfrm>
            <a:off x="0" y="0"/>
            <a:ext cx="11637033" cy="2625633"/>
          </a:xfrm>
          <a:prstGeom prst="rect">
            <a:avLst/>
          </a:prstGeom>
          <a:gradFill>
            <a:gsLst>
              <a:gs pos="0">
                <a:srgbClr val="000000">
                  <a:alpha val="42352"/>
                </a:srgbClr>
              </a:gs>
              <a:gs pos="1000">
                <a:srgbClr val="000000">
                  <a:alpha val="42352"/>
                </a:srgbClr>
              </a:gs>
              <a:gs pos="97000">
                <a:srgbClr val="000000">
                  <a:alpha val="0"/>
                </a:srgbClr>
              </a:gs>
              <a:gs pos="100000">
                <a:srgbClr val="000000">
                  <a:alpha val="0"/>
                </a:srgbClr>
              </a:gs>
            </a:gsLst>
            <a:lin ang="0" scaled="0"/>
          </a:gradFill>
          <a:ln>
            <a:noFill/>
          </a:ln>
        </p:spPr>
        <p:txBody>
          <a:bodyPr spcFirstLastPara="1" wrap="square" lIns="822950" tIns="45700" rIns="365750" bIns="731500" anchor="ctr" anchorCtr="0">
            <a:normAutofit/>
          </a:bodyPr>
          <a:lstStyle/>
          <a:p>
            <a:pPr marL="0" lvl="0" indent="0" algn="l" rtl="0">
              <a:lnSpc>
                <a:spcPct val="90000"/>
              </a:lnSpc>
              <a:spcBef>
                <a:spcPts val="0"/>
              </a:spcBef>
              <a:spcAft>
                <a:spcPts val="0"/>
              </a:spcAft>
              <a:buClr>
                <a:schemeClr val="lt1"/>
              </a:buClr>
              <a:buSzPts val="4400"/>
              <a:buFont typeface="Lato"/>
              <a:buNone/>
            </a:pPr>
            <a:r>
              <a:rPr lang="en-US" dirty="0">
                <a:effectLst>
                  <a:outerShdw blurRad="63500" sx="102000" sy="102000" algn="ctr" rotWithShape="0">
                    <a:prstClr val="black">
                      <a:alpha val="40000"/>
                    </a:prstClr>
                  </a:outerShdw>
                </a:effectLst>
              </a:rPr>
              <a:t>GLOBAL PROGRAMME TO END CHILD MARRIAGE – RESULTS TO DATE</a:t>
            </a:r>
            <a:endParaRPr dirty="0">
              <a:effectLst>
                <a:outerShdw blurRad="63500" sx="102000" sy="102000" algn="ctr" rotWithShape="0">
                  <a:prstClr val="black">
                    <a:alpha val="40000"/>
                  </a:prstClr>
                </a:outerShdw>
              </a:effectLst>
            </a:endParaRPr>
          </a:p>
        </p:txBody>
      </p:sp>
      <p:sp>
        <p:nvSpPr>
          <p:cNvPr id="711" name="Google Shape;711;p19"/>
          <p:cNvSpPr>
            <a:spLocks noGrp="1"/>
          </p:cNvSpPr>
          <p:nvPr>
            <p:ph type="body" idx="4"/>
          </p:nvPr>
        </p:nvSpPr>
        <p:spPr>
          <a:xfrm>
            <a:off x="4866015" y="2152312"/>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712" name="Google Shape;712;p19"/>
          <p:cNvSpPr>
            <a:spLocks noGrp="1"/>
          </p:cNvSpPr>
          <p:nvPr>
            <p:ph type="body" idx="5"/>
          </p:nvPr>
        </p:nvSpPr>
        <p:spPr>
          <a:xfrm>
            <a:off x="9567354" y="2234597"/>
            <a:ext cx="1905000" cy="1903412"/>
          </a:xfrm>
          <a:prstGeom prst="ellipse">
            <a:avLst/>
          </a:prstGeom>
          <a:gradFill>
            <a:gsLst>
              <a:gs pos="0">
                <a:srgbClr val="F3A917"/>
              </a:gs>
              <a:gs pos="96000">
                <a:schemeClr val="accent1"/>
              </a:gs>
              <a:gs pos="100000">
                <a:schemeClr val="accent1"/>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713" name="Google Shape;713;p19"/>
          <p:cNvSpPr txBox="1">
            <a:spLocks noGrp="1"/>
          </p:cNvSpPr>
          <p:nvPr>
            <p:ph type="body" idx="6"/>
          </p:nvPr>
        </p:nvSpPr>
        <p:spPr>
          <a:xfrm>
            <a:off x="246423" y="4294672"/>
            <a:ext cx="2800823" cy="1804467"/>
          </a:xfrm>
          <a:prstGeom prst="rect">
            <a:avLst/>
          </a:prstGeom>
          <a:solidFill>
            <a:schemeClr val="lt1"/>
          </a:solidFill>
          <a:ln>
            <a:noFill/>
          </a:ln>
        </p:spPr>
        <p:txBody>
          <a:bodyPr spcFirstLastPara="1" wrap="square" lIns="91425" tIns="91425" rIns="91425" bIns="45700" anchor="t" anchorCtr="0">
            <a:noAutofit/>
          </a:bodyPr>
          <a:lstStyle/>
          <a:p>
            <a:pPr marL="0" lvl="0" indent="0" algn="ctr" rtl="0">
              <a:lnSpc>
                <a:spcPct val="90000"/>
              </a:lnSpc>
              <a:spcBef>
                <a:spcPts val="0"/>
              </a:spcBef>
              <a:spcAft>
                <a:spcPts val="0"/>
              </a:spcAft>
              <a:buClr>
                <a:schemeClr val="dk1"/>
              </a:buClr>
              <a:buSzPts val="1800"/>
              <a:buNone/>
            </a:pPr>
            <a:r>
              <a:rPr lang="en-US" sz="1800" b="0" dirty="0">
                <a:latin typeface="Lato"/>
                <a:ea typeface="Lato"/>
                <a:cs typeface="Lato"/>
                <a:sym typeface="Lato"/>
              </a:rPr>
              <a:t>7.5 million adolescent girls were empowered through life skills and comprehensive sexuality education. </a:t>
            </a:r>
          </a:p>
          <a:p>
            <a:pPr marL="0" lvl="0" indent="0" algn="ctr" rtl="0">
              <a:lnSpc>
                <a:spcPct val="90000"/>
              </a:lnSpc>
              <a:spcBef>
                <a:spcPts val="0"/>
              </a:spcBef>
              <a:spcAft>
                <a:spcPts val="0"/>
              </a:spcAft>
              <a:buClr>
                <a:schemeClr val="dk1"/>
              </a:buClr>
              <a:buSzPts val="1800"/>
              <a:buNone/>
            </a:pPr>
            <a:endParaRPr lang="en-US" sz="1800" b="0" dirty="0">
              <a:latin typeface="Lato"/>
              <a:ea typeface="Lato"/>
              <a:cs typeface="Lato"/>
              <a:sym typeface="Lato"/>
            </a:endParaRPr>
          </a:p>
          <a:p>
            <a:pPr marL="0" lvl="0" indent="0" algn="ctr" rtl="0">
              <a:lnSpc>
                <a:spcPct val="90000"/>
              </a:lnSpc>
              <a:spcBef>
                <a:spcPts val="0"/>
              </a:spcBef>
              <a:spcAft>
                <a:spcPts val="0"/>
              </a:spcAft>
              <a:buClr>
                <a:schemeClr val="dk1"/>
              </a:buClr>
              <a:buSzPts val="1800"/>
              <a:buNone/>
            </a:pPr>
            <a:r>
              <a:rPr lang="en-US" sz="1800" dirty="0">
                <a:latin typeface="Lato"/>
                <a:ea typeface="Lato"/>
                <a:cs typeface="Lato"/>
                <a:sym typeface="Lato"/>
              </a:rPr>
              <a:t>Funding: US$ 1.500,000</a:t>
            </a:r>
            <a:endParaRPr dirty="0"/>
          </a:p>
        </p:txBody>
      </p:sp>
      <p:sp>
        <p:nvSpPr>
          <p:cNvPr id="714" name="Google Shape;714;p19"/>
          <p:cNvSpPr txBox="1">
            <a:spLocks noGrp="1"/>
          </p:cNvSpPr>
          <p:nvPr>
            <p:ph type="body" idx="7"/>
          </p:nvPr>
        </p:nvSpPr>
        <p:spPr>
          <a:xfrm>
            <a:off x="4226990" y="4233742"/>
            <a:ext cx="3183049" cy="1903412"/>
          </a:xfrm>
          <a:prstGeom prst="rect">
            <a:avLst/>
          </a:prstGeom>
          <a:solidFill>
            <a:schemeClr val="lt1"/>
          </a:solidFill>
          <a:ln>
            <a:noFill/>
          </a:ln>
        </p:spPr>
        <p:txBody>
          <a:bodyPr spcFirstLastPara="1" wrap="square" lIns="91425" tIns="91425" rIns="91425" bIns="45700" anchor="t" anchorCtr="0">
            <a:noAutofit/>
          </a:bodyPr>
          <a:lstStyle/>
          <a:p>
            <a:pPr marL="0" lvl="0" indent="0" algn="ctr" rtl="0">
              <a:lnSpc>
                <a:spcPct val="90000"/>
              </a:lnSpc>
              <a:spcBef>
                <a:spcPts val="0"/>
              </a:spcBef>
              <a:spcAft>
                <a:spcPts val="0"/>
              </a:spcAft>
              <a:buClr>
                <a:schemeClr val="dk1"/>
              </a:buClr>
              <a:buSzPts val="1800"/>
              <a:buNone/>
            </a:pPr>
            <a:r>
              <a:rPr lang="en-US" sz="1800" b="0" dirty="0">
                <a:latin typeface="Lato"/>
                <a:ea typeface="Lato"/>
                <a:cs typeface="Lato"/>
                <a:sym typeface="Lato"/>
              </a:rPr>
              <a:t>Over 280 Million community members were reached by mass media messaging on child marriage, the rights of adolescent girls, and gender equality.</a:t>
            </a:r>
            <a:endParaRPr dirty="0"/>
          </a:p>
        </p:txBody>
      </p:sp>
      <p:sp>
        <p:nvSpPr>
          <p:cNvPr id="715" name="Google Shape;715;p19"/>
          <p:cNvSpPr txBox="1">
            <a:spLocks noGrp="1"/>
          </p:cNvSpPr>
          <p:nvPr>
            <p:ph type="body" idx="8"/>
          </p:nvPr>
        </p:nvSpPr>
        <p:spPr>
          <a:xfrm>
            <a:off x="8928329" y="4294672"/>
            <a:ext cx="3183049" cy="1668032"/>
          </a:xfrm>
          <a:prstGeom prst="rect">
            <a:avLst/>
          </a:prstGeom>
          <a:solidFill>
            <a:schemeClr val="lt1"/>
          </a:solidFill>
          <a:ln>
            <a:noFill/>
          </a:ln>
        </p:spPr>
        <p:txBody>
          <a:bodyPr spcFirstLastPara="1" wrap="square" lIns="91425" tIns="91425" rIns="91425" bIns="45700" anchor="t" anchorCtr="0">
            <a:noAutofit/>
          </a:bodyPr>
          <a:lstStyle/>
          <a:p>
            <a:pPr marL="0" lvl="0" indent="0" algn="ctr" rtl="0">
              <a:lnSpc>
                <a:spcPct val="90000"/>
              </a:lnSpc>
              <a:spcBef>
                <a:spcPts val="0"/>
              </a:spcBef>
              <a:spcAft>
                <a:spcPts val="0"/>
              </a:spcAft>
              <a:buClr>
                <a:schemeClr val="dk1"/>
              </a:buClr>
              <a:buSzPts val="1800"/>
              <a:buNone/>
            </a:pPr>
            <a:r>
              <a:rPr lang="en-US" sz="1800" b="0" dirty="0">
                <a:latin typeface="Lato"/>
                <a:ea typeface="Lato"/>
                <a:cs typeface="Lato"/>
                <a:sym typeface="Lato"/>
              </a:rPr>
              <a:t>The number of Global </a:t>
            </a:r>
            <a:r>
              <a:rPr lang="en-US" sz="1800" b="0" dirty="0" err="1">
                <a:latin typeface="Lato"/>
                <a:ea typeface="Lato"/>
                <a:cs typeface="Lato"/>
                <a:sym typeface="Lato"/>
              </a:rPr>
              <a:t>Programme</a:t>
            </a:r>
            <a:r>
              <a:rPr lang="en-US" sz="1800" b="0" dirty="0">
                <a:latin typeface="Lato"/>
                <a:ea typeface="Lato"/>
                <a:cs typeface="Lato"/>
                <a:sym typeface="Lato"/>
              </a:rPr>
              <a:t> partnerships with women-led organizations increased from 74 (2023) to 133 in 2024</a:t>
            </a:r>
            <a:endParaRPr dirty="0"/>
          </a:p>
        </p:txBody>
      </p:sp>
      <p:sp>
        <p:nvSpPr>
          <p:cNvPr id="716" name="Google Shape;716;p19"/>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14</a:t>
            </a:fld>
            <a:endParaRPr/>
          </a:p>
        </p:txBody>
      </p:sp>
      <p:pic>
        <p:nvPicPr>
          <p:cNvPr id="717" name="Google Shape;717;p19" descr="Globe outline"/>
          <p:cNvPicPr preferRelativeResize="0"/>
          <p:nvPr/>
        </p:nvPicPr>
        <p:blipFill rotWithShape="1">
          <a:blip r:embed="rId4">
            <a:alphaModFix/>
          </a:blip>
          <a:srcRect/>
          <a:stretch/>
        </p:blipFill>
        <p:spPr>
          <a:xfrm>
            <a:off x="9733770" y="2275344"/>
            <a:ext cx="1657349" cy="1657349"/>
          </a:xfrm>
          <a:prstGeom prst="rect">
            <a:avLst/>
          </a:prstGeom>
          <a:noFill/>
          <a:ln>
            <a:noFill/>
          </a:ln>
        </p:spPr>
      </p:pic>
      <p:pic>
        <p:nvPicPr>
          <p:cNvPr id="720" name="Google Shape;720;p19" descr="Online Network with solid fill"/>
          <p:cNvPicPr preferRelativeResize="0"/>
          <p:nvPr/>
        </p:nvPicPr>
        <p:blipFill rotWithShape="1">
          <a:blip r:embed="rId5">
            <a:alphaModFix/>
          </a:blip>
          <a:srcRect/>
          <a:stretch/>
        </p:blipFill>
        <p:spPr>
          <a:xfrm>
            <a:off x="5103473" y="2350904"/>
            <a:ext cx="1490552" cy="1490552"/>
          </a:xfrm>
          <a:prstGeom prst="rect">
            <a:avLst/>
          </a:prstGeom>
          <a:noFill/>
          <a:ln>
            <a:noFill/>
          </a:ln>
        </p:spPr>
      </p:pic>
      <p:pic>
        <p:nvPicPr>
          <p:cNvPr id="2" name="Google Shape;677;p17" descr="School girl outline">
            <a:extLst>
              <a:ext uri="{FF2B5EF4-FFF2-40B4-BE49-F238E27FC236}">
                <a16:creationId xmlns:a16="http://schemas.microsoft.com/office/drawing/2014/main" id="{8FC5713D-2CCF-7D34-37B5-DA7E268D5B92}"/>
              </a:ext>
            </a:extLst>
          </p:cNvPr>
          <p:cNvPicPr preferRelativeResize="0"/>
          <p:nvPr/>
        </p:nvPicPr>
        <p:blipFill rotWithShape="1">
          <a:blip r:embed="rId6">
            <a:alphaModFix/>
          </a:blip>
          <a:srcRect/>
          <a:stretch/>
        </p:blipFill>
        <p:spPr>
          <a:xfrm>
            <a:off x="694335" y="2234597"/>
            <a:ext cx="1905000" cy="1903412"/>
          </a:xfrm>
          <a:prstGeom prst="ellipse">
            <a:avLst/>
          </a:prstGeom>
          <a:solidFill>
            <a:schemeClr val="accent3"/>
          </a:solidFill>
          <a:ln>
            <a:noFill/>
          </a:ln>
        </p:spPr>
      </p:pic>
      <p:sp>
        <p:nvSpPr>
          <p:cNvPr id="4" name="Google Shape;574;p10">
            <a:extLst>
              <a:ext uri="{FF2B5EF4-FFF2-40B4-BE49-F238E27FC236}">
                <a16:creationId xmlns:a16="http://schemas.microsoft.com/office/drawing/2014/main" id="{D3E1D599-0B21-D83A-2229-D1259D7D896D}"/>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Google Shape;649;p16"/>
          <p:cNvPicPr preferRelativeResize="0">
            <a:picLocks noGrp="1"/>
          </p:cNvPicPr>
          <p:nvPr>
            <p:ph type="pic" idx="2"/>
          </p:nvPr>
        </p:nvPicPr>
        <p:blipFill rotWithShape="1">
          <a:blip r:embed="rId3">
            <a:alphaModFix amt="70000"/>
          </a:blip>
          <a:srcRect t="30279" b="30279"/>
          <a:stretch/>
        </p:blipFill>
        <p:spPr>
          <a:xfrm>
            <a:off x="0" y="0"/>
            <a:ext cx="12192000" cy="3200400"/>
          </a:xfrm>
          <a:prstGeom prst="rect">
            <a:avLst/>
          </a:prstGeom>
          <a:solidFill>
            <a:schemeClr val="accent1">
              <a:alpha val="60000"/>
            </a:schemeClr>
          </a:solidFill>
          <a:ln>
            <a:noFill/>
          </a:ln>
        </p:spPr>
      </p:pic>
      <p:sp>
        <p:nvSpPr>
          <p:cNvPr id="650" name="Google Shape;650;p16"/>
          <p:cNvSpPr txBox="1">
            <a:spLocks noGrp="1"/>
          </p:cNvSpPr>
          <p:nvPr>
            <p:ph type="title"/>
          </p:nvPr>
        </p:nvSpPr>
        <p:spPr>
          <a:xfrm>
            <a:off x="0" y="0"/>
            <a:ext cx="12192003" cy="3200400"/>
          </a:xfrm>
          <a:prstGeom prst="rect">
            <a:avLst/>
          </a:prstGeom>
          <a:gradFill>
            <a:gsLst>
              <a:gs pos="0">
                <a:srgbClr val="000000">
                  <a:alpha val="0"/>
                </a:srgbClr>
              </a:gs>
              <a:gs pos="1000">
                <a:srgbClr val="000000">
                  <a:alpha val="0"/>
                </a:srgbClr>
              </a:gs>
              <a:gs pos="97000">
                <a:srgbClr val="000000">
                  <a:alpha val="0"/>
                </a:srgbClr>
              </a:gs>
              <a:gs pos="100000">
                <a:srgbClr val="000000">
                  <a:alpha val="0"/>
                </a:srgbClr>
              </a:gs>
            </a:gsLst>
            <a:lin ang="0" scaled="0"/>
          </a:gradFill>
          <a:ln>
            <a:noFill/>
          </a:ln>
        </p:spPr>
        <p:txBody>
          <a:bodyPr spcFirstLastPara="1" wrap="square" lIns="822950" tIns="45700" rIns="365750" bIns="731500" anchor="ctr" anchorCtr="0">
            <a:normAutofit/>
          </a:bodyPr>
          <a:lstStyle/>
          <a:p>
            <a:pPr marL="0" lvl="0" indent="0" algn="l" rtl="0">
              <a:lnSpc>
                <a:spcPct val="90000"/>
              </a:lnSpc>
              <a:spcBef>
                <a:spcPts val="0"/>
              </a:spcBef>
              <a:spcAft>
                <a:spcPts val="0"/>
              </a:spcAft>
              <a:buClr>
                <a:schemeClr val="lt1"/>
              </a:buClr>
              <a:buSzPts val="3600"/>
              <a:buFont typeface="Lato"/>
              <a:buNone/>
            </a:pPr>
            <a:r>
              <a:rPr lang="en-US" sz="3600" dirty="0">
                <a:effectLst>
                  <a:innerShdw blurRad="63500" dist="50800" dir="13500000">
                    <a:prstClr val="black">
                      <a:alpha val="50000"/>
                    </a:prstClr>
                  </a:innerShdw>
                </a:effectLst>
              </a:rPr>
              <a:t>CLIMATE EMPOWER:  COMMUNITY EMPOWERMENT AND INNOVATION FOR GENDER-TRANSFORMATIVE CLIMATE ACTION</a:t>
            </a:r>
            <a:endParaRPr dirty="0">
              <a:effectLst>
                <a:innerShdw blurRad="63500" dist="50800" dir="13500000">
                  <a:prstClr val="black">
                    <a:alpha val="50000"/>
                  </a:prstClr>
                </a:innerShdw>
              </a:effectLst>
            </a:endParaRPr>
          </a:p>
        </p:txBody>
      </p:sp>
      <p:sp>
        <p:nvSpPr>
          <p:cNvPr id="651" name="Google Shape;651;p16"/>
          <p:cNvSpPr txBox="1">
            <a:spLocks noGrp="1"/>
          </p:cNvSpPr>
          <p:nvPr>
            <p:ph type="body" idx="8"/>
          </p:nvPr>
        </p:nvSpPr>
        <p:spPr>
          <a:xfrm>
            <a:off x="9159731" y="4328543"/>
            <a:ext cx="2926080" cy="1839344"/>
          </a:xfrm>
          <a:prstGeom prst="rect">
            <a:avLst/>
          </a:prstGeom>
          <a:solidFill>
            <a:schemeClr val="lt1"/>
          </a:solidFill>
          <a:ln>
            <a:noFill/>
          </a:ln>
        </p:spPr>
        <p:txBody>
          <a:bodyPr spcFirstLastPara="1" wrap="square" lIns="91425" tIns="91425" rIns="91425" bIns="45700" anchor="t" anchorCtr="0">
            <a:noAutofit/>
          </a:bodyPr>
          <a:lstStyle/>
          <a:p>
            <a:pPr marL="0" lvl="0" indent="0" algn="l" rtl="0">
              <a:lnSpc>
                <a:spcPct val="90000"/>
              </a:lnSpc>
              <a:spcBef>
                <a:spcPts val="0"/>
              </a:spcBef>
              <a:spcAft>
                <a:spcPts val="0"/>
              </a:spcAft>
              <a:buClr>
                <a:srgbClr val="211D1E"/>
              </a:buClr>
              <a:buSzPts val="1600"/>
              <a:buNone/>
            </a:pPr>
            <a:r>
              <a:rPr lang="en-US" sz="1600" b="0" i="0" u="none" strike="noStrike" dirty="0">
                <a:solidFill>
                  <a:srgbClr val="211D1E"/>
                </a:solidFill>
                <a:latin typeface="Lato"/>
                <a:ea typeface="Lato"/>
                <a:cs typeface="Lato"/>
                <a:sym typeface="Lato"/>
              </a:rPr>
              <a:t>Approximately 500,000 direct and indirect beneficiaries will be equipped with knowledge of the impacts of climate change and trained to identify and initiate solutions to build resilience against climate-induced GBV.</a:t>
            </a:r>
            <a:endParaRPr sz="1600" dirty="0">
              <a:latin typeface="Lato"/>
              <a:ea typeface="Lato"/>
              <a:cs typeface="Lato"/>
              <a:sym typeface="Lato"/>
            </a:endParaRPr>
          </a:p>
        </p:txBody>
      </p:sp>
      <p:sp>
        <p:nvSpPr>
          <p:cNvPr id="652" name="Google Shape;652;p16"/>
          <p:cNvSpPr>
            <a:spLocks noGrp="1"/>
          </p:cNvSpPr>
          <p:nvPr>
            <p:ph type="body" idx="1"/>
          </p:nvPr>
        </p:nvSpPr>
        <p:spPr>
          <a:xfrm>
            <a:off x="676959" y="2234597"/>
            <a:ext cx="1905000" cy="1903412"/>
          </a:xfrm>
          <a:prstGeom prst="ellipse">
            <a:avLst/>
          </a:prstGeom>
          <a:gradFill>
            <a:gsLst>
              <a:gs pos="0">
                <a:srgbClr val="9B254A"/>
              </a:gs>
              <a:gs pos="1000">
                <a:srgbClr val="9B254A"/>
              </a:gs>
              <a:gs pos="97000">
                <a:schemeClr val="accent2"/>
              </a:gs>
              <a:gs pos="100000">
                <a:schemeClr val="accent2"/>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53" name="Google Shape;653;p16"/>
          <p:cNvSpPr>
            <a:spLocks noGrp="1"/>
          </p:cNvSpPr>
          <p:nvPr>
            <p:ph type="body" idx="4"/>
          </p:nvPr>
        </p:nvSpPr>
        <p:spPr>
          <a:xfrm>
            <a:off x="6603889" y="2234597"/>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54" name="Google Shape;654;p16"/>
          <p:cNvSpPr>
            <a:spLocks noGrp="1"/>
          </p:cNvSpPr>
          <p:nvPr>
            <p:ph type="body" idx="5"/>
          </p:nvPr>
        </p:nvSpPr>
        <p:spPr>
          <a:xfrm>
            <a:off x="9567354" y="2234597"/>
            <a:ext cx="1905000" cy="1903412"/>
          </a:xfrm>
          <a:prstGeom prst="ellipse">
            <a:avLst/>
          </a:prstGeom>
          <a:gradFill>
            <a:gsLst>
              <a:gs pos="0">
                <a:srgbClr val="F3A917"/>
              </a:gs>
              <a:gs pos="96000">
                <a:schemeClr val="accent1"/>
              </a:gs>
              <a:gs pos="100000">
                <a:schemeClr val="accent1"/>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55" name="Google Shape;655;p16"/>
          <p:cNvSpPr txBox="1">
            <a:spLocks noGrp="1"/>
          </p:cNvSpPr>
          <p:nvPr>
            <p:ph type="body" idx="6"/>
          </p:nvPr>
        </p:nvSpPr>
        <p:spPr>
          <a:xfrm>
            <a:off x="425457" y="4313539"/>
            <a:ext cx="2408000" cy="671545"/>
          </a:xfrm>
          <a:prstGeom prst="rect">
            <a:avLst/>
          </a:prstGeom>
          <a:solidFill>
            <a:schemeClr val="lt1"/>
          </a:solidFill>
          <a:ln>
            <a:noFill/>
          </a:ln>
        </p:spPr>
        <p:txBody>
          <a:bodyPr spcFirstLastPara="1" wrap="square" lIns="91425" tIns="91425" rIns="91425" bIns="45700" anchor="t" anchorCtr="0">
            <a:normAutofit/>
          </a:bodyPr>
          <a:lstStyle/>
          <a:p>
            <a:pPr marL="0" lvl="0" indent="0" algn="ctr" rtl="0">
              <a:lnSpc>
                <a:spcPct val="90000"/>
              </a:lnSpc>
              <a:spcBef>
                <a:spcPts val="0"/>
              </a:spcBef>
              <a:spcAft>
                <a:spcPts val="0"/>
              </a:spcAft>
              <a:buClr>
                <a:schemeClr val="dk1"/>
              </a:buClr>
              <a:buSzPts val="1600"/>
              <a:buNone/>
            </a:pPr>
            <a:r>
              <a:rPr lang="en-US" sz="1600">
                <a:latin typeface="Lato"/>
                <a:ea typeface="Lato"/>
                <a:cs typeface="Lato"/>
                <a:sym typeface="Lato"/>
              </a:rPr>
              <a:t>Funding: US$1,000,000</a:t>
            </a:r>
            <a:endParaRPr/>
          </a:p>
        </p:txBody>
      </p:sp>
      <p:sp>
        <p:nvSpPr>
          <p:cNvPr id="656" name="Google Shape;656;p16"/>
          <p:cNvSpPr txBox="1">
            <a:spLocks noGrp="1"/>
          </p:cNvSpPr>
          <p:nvPr>
            <p:ph type="body" idx="7"/>
          </p:nvPr>
        </p:nvSpPr>
        <p:spPr>
          <a:xfrm>
            <a:off x="6236382" y="4313539"/>
            <a:ext cx="2926080" cy="2276856"/>
          </a:xfrm>
          <a:prstGeom prst="rect">
            <a:avLst/>
          </a:prstGeom>
          <a:solidFill>
            <a:schemeClr val="lt1"/>
          </a:solidFill>
          <a:ln>
            <a:noFill/>
          </a:ln>
        </p:spPr>
        <p:txBody>
          <a:bodyPr spcFirstLastPara="1" wrap="square" lIns="91425" tIns="91425"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0" dirty="0">
                <a:latin typeface="Lato"/>
                <a:ea typeface="Lato"/>
                <a:cs typeface="Lato"/>
                <a:sym typeface="Lato"/>
              </a:rPr>
              <a:t>Goal: Prevent climate-induced gender based-violence (GBV) and other harmful practices through interwoven innovative approaches and community-driven interventions in Madagascar, Mozambique and South Sudan.</a:t>
            </a:r>
            <a:endParaRPr sz="1600" dirty="0"/>
          </a:p>
        </p:txBody>
      </p:sp>
      <p:sp>
        <p:nvSpPr>
          <p:cNvPr id="658" name="Google Shape;658;p16"/>
          <p:cNvSpPr txBox="1"/>
          <p:nvPr/>
        </p:nvSpPr>
        <p:spPr>
          <a:xfrm>
            <a:off x="3130236" y="4313539"/>
            <a:ext cx="2925375" cy="25545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Lato"/>
                <a:ea typeface="Lato"/>
                <a:cs typeface="Lato"/>
                <a:sym typeface="Lato"/>
              </a:rPr>
              <a:t>Climate change impacts women and girls and their sexual and reproductive health and rights.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Lato"/>
                <a:ea typeface="Lato"/>
                <a:cs typeface="Lato"/>
                <a:sym typeface="Lato"/>
              </a:rPr>
              <a:t>Access to food, water, shelter and livelihoods is disrupted.</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Lato"/>
                <a:ea typeface="Lato"/>
                <a:cs typeface="Lato"/>
                <a:sym typeface="Lato"/>
              </a:rPr>
              <a:t>Child marriage and intimate partner violence increases.</a:t>
            </a:r>
            <a:endParaRPr sz="1600" b="0" i="0" u="none" strike="noStrike" cap="none" dirty="0">
              <a:solidFill>
                <a:srgbClr val="211D1E"/>
              </a:solidFill>
              <a:latin typeface="Lato"/>
              <a:ea typeface="Lato"/>
              <a:cs typeface="Lato"/>
              <a:sym typeface="Lato"/>
            </a:endParaRPr>
          </a:p>
        </p:txBody>
      </p:sp>
      <p:sp>
        <p:nvSpPr>
          <p:cNvPr id="659" name="Google Shape;659;p16"/>
          <p:cNvSpPr/>
          <p:nvPr/>
        </p:nvSpPr>
        <p:spPr>
          <a:xfrm>
            <a:off x="985548" y="2463449"/>
            <a:ext cx="1287817" cy="1417700"/>
          </a:xfrm>
          <a:custGeom>
            <a:avLst/>
            <a:gdLst/>
            <a:ahLst/>
            <a:cxnLst/>
            <a:rect l="l" t="t" r="r" b="b"/>
            <a:pathLst>
              <a:path w="300038" h="330298" extrusionOk="0">
                <a:moveTo>
                  <a:pt x="157544" y="212654"/>
                </a:moveTo>
                <a:lnTo>
                  <a:pt x="157544" y="257183"/>
                </a:lnTo>
                <a:cubicBezTo>
                  <a:pt x="162559" y="256386"/>
                  <a:pt x="167319" y="254449"/>
                  <a:pt x="171450" y="251523"/>
                </a:cubicBezTo>
                <a:cubicBezTo>
                  <a:pt x="176908" y="247920"/>
                  <a:pt x="180110" y="241790"/>
                  <a:pt x="179927" y="235296"/>
                </a:cubicBezTo>
                <a:cubicBezTo>
                  <a:pt x="180372" y="229700"/>
                  <a:pt x="178399" y="224179"/>
                  <a:pt x="174498" y="220107"/>
                </a:cubicBezTo>
                <a:cubicBezTo>
                  <a:pt x="169416" y="216508"/>
                  <a:pt x="163648" y="213972"/>
                  <a:pt x="157544" y="212654"/>
                </a:cubicBezTo>
                <a:close/>
                <a:moveTo>
                  <a:pt x="143542" y="151990"/>
                </a:moveTo>
                <a:cubicBezTo>
                  <a:pt x="138899" y="152618"/>
                  <a:pt x="134483" y="154368"/>
                  <a:pt x="130683" y="157085"/>
                </a:cubicBezTo>
                <a:cubicBezTo>
                  <a:pt x="130484" y="157243"/>
                  <a:pt x="130287" y="157406"/>
                  <a:pt x="130094" y="157572"/>
                </a:cubicBezTo>
                <a:cubicBezTo>
                  <a:pt x="121792" y="164712"/>
                  <a:pt x="120904" y="177165"/>
                  <a:pt x="128111" y="185388"/>
                </a:cubicBezTo>
                <a:cubicBezTo>
                  <a:pt x="132510" y="189279"/>
                  <a:pt x="137810" y="192034"/>
                  <a:pt x="143542" y="193408"/>
                </a:cubicBezTo>
                <a:close/>
                <a:moveTo>
                  <a:pt x="150495" y="122744"/>
                </a:moveTo>
                <a:cubicBezTo>
                  <a:pt x="151037" y="122683"/>
                  <a:pt x="151583" y="122690"/>
                  <a:pt x="152123" y="122765"/>
                </a:cubicBezTo>
                <a:cubicBezTo>
                  <a:pt x="155666" y="123256"/>
                  <a:pt x="158135" y="126499"/>
                  <a:pt x="157639" y="130008"/>
                </a:cubicBezTo>
                <a:lnTo>
                  <a:pt x="157639" y="137273"/>
                </a:lnTo>
                <a:cubicBezTo>
                  <a:pt x="166584" y="137718"/>
                  <a:pt x="175141" y="141029"/>
                  <a:pt x="182023" y="146707"/>
                </a:cubicBezTo>
                <a:cubicBezTo>
                  <a:pt x="188884" y="152858"/>
                  <a:pt x="192650" y="161699"/>
                  <a:pt x="192310" y="170860"/>
                </a:cubicBezTo>
                <a:cubicBezTo>
                  <a:pt x="192352" y="173263"/>
                  <a:pt x="191466" y="175591"/>
                  <a:pt x="189833" y="177369"/>
                </a:cubicBezTo>
                <a:cubicBezTo>
                  <a:pt x="186762" y="180342"/>
                  <a:pt x="181856" y="180342"/>
                  <a:pt x="178784" y="177369"/>
                </a:cubicBezTo>
                <a:cubicBezTo>
                  <a:pt x="177054" y="175646"/>
                  <a:pt x="176123" y="173289"/>
                  <a:pt x="176213" y="170860"/>
                </a:cubicBezTo>
                <a:cubicBezTo>
                  <a:pt x="176244" y="165052"/>
                  <a:pt x="173574" y="159553"/>
                  <a:pt x="168974" y="155952"/>
                </a:cubicBezTo>
                <a:cubicBezTo>
                  <a:pt x="165592" y="153693"/>
                  <a:pt x="161698" y="152299"/>
                  <a:pt x="157639" y="151896"/>
                </a:cubicBezTo>
                <a:lnTo>
                  <a:pt x="157639" y="197276"/>
                </a:lnTo>
                <a:cubicBezTo>
                  <a:pt x="167693" y="199575"/>
                  <a:pt x="177181" y="203841"/>
                  <a:pt x="185547" y="209823"/>
                </a:cubicBezTo>
                <a:cubicBezTo>
                  <a:pt x="192825" y="215798"/>
                  <a:pt x="196846" y="224812"/>
                  <a:pt x="196406" y="234164"/>
                </a:cubicBezTo>
                <a:cubicBezTo>
                  <a:pt x="196647" y="244658"/>
                  <a:pt x="192055" y="254692"/>
                  <a:pt x="183928" y="261429"/>
                </a:cubicBezTo>
                <a:cubicBezTo>
                  <a:pt x="176476" y="267583"/>
                  <a:pt x="167303" y="271335"/>
                  <a:pt x="157639" y="272184"/>
                </a:cubicBezTo>
                <a:lnTo>
                  <a:pt x="157639" y="283128"/>
                </a:lnTo>
                <a:cubicBezTo>
                  <a:pt x="157675" y="283522"/>
                  <a:pt x="157675" y="283919"/>
                  <a:pt x="157639" y="284314"/>
                </a:cubicBezTo>
                <a:cubicBezTo>
                  <a:pt x="157308" y="287894"/>
                  <a:pt x="154110" y="290531"/>
                  <a:pt x="150495" y="290203"/>
                </a:cubicBezTo>
                <a:cubicBezTo>
                  <a:pt x="150096" y="290235"/>
                  <a:pt x="149694" y="290229"/>
                  <a:pt x="149295" y="290187"/>
                </a:cubicBezTo>
                <a:cubicBezTo>
                  <a:pt x="145738" y="289811"/>
                  <a:pt x="143163" y="286651"/>
                  <a:pt x="143542" y="283128"/>
                </a:cubicBezTo>
                <a:lnTo>
                  <a:pt x="143542" y="271807"/>
                </a:lnTo>
                <a:cubicBezTo>
                  <a:pt x="134317" y="271211"/>
                  <a:pt x="125413" y="268218"/>
                  <a:pt x="117729" y="263127"/>
                </a:cubicBezTo>
                <a:cubicBezTo>
                  <a:pt x="108064" y="254782"/>
                  <a:pt x="102974" y="242387"/>
                  <a:pt x="104013" y="229730"/>
                </a:cubicBezTo>
                <a:cubicBezTo>
                  <a:pt x="103888" y="227404"/>
                  <a:pt x="104712" y="225127"/>
                  <a:pt x="106299" y="223409"/>
                </a:cubicBezTo>
                <a:cubicBezTo>
                  <a:pt x="106327" y="223381"/>
                  <a:pt x="106354" y="223354"/>
                  <a:pt x="106382" y="223327"/>
                </a:cubicBezTo>
                <a:cubicBezTo>
                  <a:pt x="109380" y="220402"/>
                  <a:pt x="114205" y="220439"/>
                  <a:pt x="117158" y="223409"/>
                </a:cubicBezTo>
                <a:cubicBezTo>
                  <a:pt x="118696" y="225113"/>
                  <a:pt x="119484" y="227354"/>
                  <a:pt x="119348" y="229635"/>
                </a:cubicBezTo>
                <a:cubicBezTo>
                  <a:pt x="118589" y="237580"/>
                  <a:pt x="121661" y="245414"/>
                  <a:pt x="127635" y="250768"/>
                </a:cubicBezTo>
                <a:cubicBezTo>
                  <a:pt x="132259" y="254251"/>
                  <a:pt x="137763" y="256406"/>
                  <a:pt x="143542" y="256995"/>
                </a:cubicBezTo>
                <a:lnTo>
                  <a:pt x="143542" y="208219"/>
                </a:lnTo>
                <a:cubicBezTo>
                  <a:pt x="134050" y="206358"/>
                  <a:pt x="125120" y="202355"/>
                  <a:pt x="117443" y="196521"/>
                </a:cubicBezTo>
                <a:cubicBezTo>
                  <a:pt x="110499" y="190769"/>
                  <a:pt x="106602" y="182180"/>
                  <a:pt x="106871" y="173218"/>
                </a:cubicBezTo>
                <a:cubicBezTo>
                  <a:pt x="106525" y="162951"/>
                  <a:pt x="110863" y="153077"/>
                  <a:pt x="118682" y="146330"/>
                </a:cubicBezTo>
                <a:cubicBezTo>
                  <a:pt x="125684" y="140543"/>
                  <a:pt x="134429" y="137225"/>
                  <a:pt x="143542" y="136895"/>
                </a:cubicBezTo>
                <a:lnTo>
                  <a:pt x="143542" y="129631"/>
                </a:lnTo>
                <a:cubicBezTo>
                  <a:pt x="143504" y="129236"/>
                  <a:pt x="143504" y="128838"/>
                  <a:pt x="143542" y="128443"/>
                </a:cubicBezTo>
                <a:cubicBezTo>
                  <a:pt x="143873" y="124967"/>
                  <a:pt x="146986" y="122416"/>
                  <a:pt x="150495" y="122744"/>
                </a:cubicBezTo>
                <a:close/>
                <a:moveTo>
                  <a:pt x="116681" y="99158"/>
                </a:moveTo>
                <a:cubicBezTo>
                  <a:pt x="100013" y="99158"/>
                  <a:pt x="16669" y="198218"/>
                  <a:pt x="16669" y="247748"/>
                </a:cubicBezTo>
                <a:cubicBezTo>
                  <a:pt x="16669" y="284221"/>
                  <a:pt x="46520" y="313788"/>
                  <a:pt x="83344" y="313788"/>
                </a:cubicBezTo>
                <a:lnTo>
                  <a:pt x="216694" y="313788"/>
                </a:lnTo>
                <a:cubicBezTo>
                  <a:pt x="253517" y="313788"/>
                  <a:pt x="283369" y="284221"/>
                  <a:pt x="283369" y="247748"/>
                </a:cubicBezTo>
                <a:cubicBezTo>
                  <a:pt x="283369" y="198218"/>
                  <a:pt x="200025" y="99158"/>
                  <a:pt x="183356" y="99158"/>
                </a:cubicBezTo>
                <a:close/>
                <a:moveTo>
                  <a:pt x="83344" y="16608"/>
                </a:moveTo>
                <a:lnTo>
                  <a:pt x="110014" y="82648"/>
                </a:lnTo>
                <a:lnTo>
                  <a:pt x="190024" y="82648"/>
                </a:lnTo>
                <a:lnTo>
                  <a:pt x="216694" y="16608"/>
                </a:lnTo>
                <a:cubicBezTo>
                  <a:pt x="195813" y="26487"/>
                  <a:pt x="173137" y="32102"/>
                  <a:pt x="150019" y="33118"/>
                </a:cubicBezTo>
                <a:cubicBezTo>
                  <a:pt x="126900" y="32102"/>
                  <a:pt x="104225" y="26487"/>
                  <a:pt x="83344" y="16608"/>
                </a:cubicBezTo>
                <a:close/>
                <a:moveTo>
                  <a:pt x="215646" y="98"/>
                </a:moveTo>
                <a:lnTo>
                  <a:pt x="216789" y="98"/>
                </a:lnTo>
                <a:cubicBezTo>
                  <a:pt x="216821" y="98"/>
                  <a:pt x="216853" y="98"/>
                  <a:pt x="216885" y="98"/>
                </a:cubicBezTo>
                <a:cubicBezTo>
                  <a:pt x="226038" y="150"/>
                  <a:pt x="233415" y="7542"/>
                  <a:pt x="233363" y="16608"/>
                </a:cubicBezTo>
                <a:cubicBezTo>
                  <a:pt x="233379" y="19058"/>
                  <a:pt x="232825" y="21479"/>
                  <a:pt x="231743" y="23683"/>
                </a:cubicBezTo>
                <a:lnTo>
                  <a:pt x="204311" y="91799"/>
                </a:lnTo>
                <a:cubicBezTo>
                  <a:pt x="222795" y="107435"/>
                  <a:pt x="239184" y="125348"/>
                  <a:pt x="253079" y="145103"/>
                </a:cubicBezTo>
                <a:cubicBezTo>
                  <a:pt x="270605" y="168783"/>
                  <a:pt x="300038" y="213690"/>
                  <a:pt x="300038" y="247748"/>
                </a:cubicBezTo>
                <a:cubicBezTo>
                  <a:pt x="299933" y="293296"/>
                  <a:pt x="262680" y="330194"/>
                  <a:pt x="216694" y="330298"/>
                </a:cubicBezTo>
                <a:lnTo>
                  <a:pt x="83344" y="330298"/>
                </a:lnTo>
                <a:cubicBezTo>
                  <a:pt x="37358" y="330194"/>
                  <a:pt x="105" y="293296"/>
                  <a:pt x="0" y="247748"/>
                </a:cubicBezTo>
                <a:cubicBezTo>
                  <a:pt x="0" y="213690"/>
                  <a:pt x="29432" y="168783"/>
                  <a:pt x="46958" y="145103"/>
                </a:cubicBezTo>
                <a:cubicBezTo>
                  <a:pt x="60853" y="125348"/>
                  <a:pt x="77242" y="107435"/>
                  <a:pt x="95726" y="91799"/>
                </a:cubicBezTo>
                <a:lnTo>
                  <a:pt x="67913" y="22740"/>
                </a:lnTo>
                <a:cubicBezTo>
                  <a:pt x="65268" y="16443"/>
                  <a:pt x="66779" y="9184"/>
                  <a:pt x="71723" y="4437"/>
                </a:cubicBezTo>
                <a:cubicBezTo>
                  <a:pt x="76893" y="-297"/>
                  <a:pt x="84489" y="-1350"/>
                  <a:pt x="90773" y="1796"/>
                </a:cubicBezTo>
                <a:cubicBezTo>
                  <a:pt x="109481" y="10637"/>
                  <a:pt x="129788" y="15674"/>
                  <a:pt x="150495" y="16608"/>
                </a:cubicBezTo>
                <a:cubicBezTo>
                  <a:pt x="170970" y="15629"/>
                  <a:pt x="191045" y="10626"/>
                  <a:pt x="209550" y="1890"/>
                </a:cubicBezTo>
                <a:cubicBezTo>
                  <a:pt x="211466" y="959"/>
                  <a:pt x="213527" y="353"/>
                  <a:pt x="215646" y="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01E1D"/>
              </a:solidFill>
              <a:latin typeface="Lato"/>
              <a:ea typeface="Lato"/>
              <a:cs typeface="Lato"/>
              <a:sym typeface="Lato"/>
            </a:endParaRPr>
          </a:p>
        </p:txBody>
      </p:sp>
      <p:pic>
        <p:nvPicPr>
          <p:cNvPr id="660" name="Google Shape;660;p16"/>
          <p:cNvPicPr preferRelativeResize="0"/>
          <p:nvPr/>
        </p:nvPicPr>
        <p:blipFill rotWithShape="1">
          <a:blip r:embed="rId4">
            <a:alphaModFix/>
          </a:blip>
          <a:srcRect/>
          <a:stretch/>
        </p:blipFill>
        <p:spPr>
          <a:xfrm>
            <a:off x="3510004" y="2032849"/>
            <a:ext cx="2165838" cy="2165838"/>
          </a:xfrm>
          <a:prstGeom prst="rect">
            <a:avLst/>
          </a:prstGeom>
          <a:noFill/>
          <a:ln>
            <a:noFill/>
          </a:ln>
        </p:spPr>
      </p:pic>
      <p:pic>
        <p:nvPicPr>
          <p:cNvPr id="661" name="Google Shape;661;p16"/>
          <p:cNvPicPr preferRelativeResize="0"/>
          <p:nvPr/>
        </p:nvPicPr>
        <p:blipFill rotWithShape="1">
          <a:blip r:embed="rId5">
            <a:alphaModFix/>
          </a:blip>
          <a:srcRect/>
          <a:stretch/>
        </p:blipFill>
        <p:spPr>
          <a:xfrm>
            <a:off x="6472825" y="2116836"/>
            <a:ext cx="2167128" cy="2167128"/>
          </a:xfrm>
          <a:prstGeom prst="rect">
            <a:avLst/>
          </a:prstGeom>
          <a:noFill/>
          <a:ln>
            <a:noFill/>
          </a:ln>
        </p:spPr>
      </p:pic>
      <p:pic>
        <p:nvPicPr>
          <p:cNvPr id="662" name="Google Shape;662;p16"/>
          <p:cNvPicPr preferRelativeResize="0"/>
          <p:nvPr/>
        </p:nvPicPr>
        <p:blipFill rotWithShape="1">
          <a:blip r:embed="rId6">
            <a:alphaModFix/>
          </a:blip>
          <a:srcRect/>
          <a:stretch/>
        </p:blipFill>
        <p:spPr>
          <a:xfrm>
            <a:off x="9436936" y="2088735"/>
            <a:ext cx="2167128" cy="2167128"/>
          </a:xfrm>
          <a:prstGeom prst="rect">
            <a:avLst/>
          </a:prstGeom>
          <a:noFill/>
          <a:ln>
            <a:noFill/>
          </a:ln>
        </p:spPr>
      </p:pic>
      <p:pic>
        <p:nvPicPr>
          <p:cNvPr id="663" name="Google Shape;663;p16" descr="Logo&#10;&#10;Description automatically generated"/>
          <p:cNvPicPr preferRelativeResize="0"/>
          <p:nvPr/>
        </p:nvPicPr>
        <p:blipFill rotWithShape="1">
          <a:blip r:embed="rId7">
            <a:alphaModFix/>
          </a:blip>
          <a:srcRect/>
          <a:stretch/>
        </p:blipFill>
        <p:spPr>
          <a:xfrm>
            <a:off x="696832" y="5517143"/>
            <a:ext cx="1884280" cy="855463"/>
          </a:xfrm>
          <a:prstGeom prst="rect">
            <a:avLst/>
          </a:prstGeom>
          <a:noFill/>
          <a:ln>
            <a:noFill/>
          </a:ln>
        </p:spPr>
      </p:pic>
      <p:sp>
        <p:nvSpPr>
          <p:cNvPr id="3" name="Slide Number Placeholder 2">
            <a:extLst>
              <a:ext uri="{FF2B5EF4-FFF2-40B4-BE49-F238E27FC236}">
                <a16:creationId xmlns:a16="http://schemas.microsoft.com/office/drawing/2014/main" id="{DD4651D2-1A36-08E6-B9AE-08DDC0AD8BE6}"/>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15</a:t>
            </a:fld>
            <a:endParaRPr lang="en-US" dirty="0"/>
          </a:p>
        </p:txBody>
      </p:sp>
      <p:sp>
        <p:nvSpPr>
          <p:cNvPr id="4" name="Google Shape;574;p10">
            <a:extLst>
              <a:ext uri="{FF2B5EF4-FFF2-40B4-BE49-F238E27FC236}">
                <a16:creationId xmlns:a16="http://schemas.microsoft.com/office/drawing/2014/main" id="{718EE112-DE8D-E39F-AC22-227A093C334A}"/>
              </a:ext>
            </a:extLst>
          </p:cNvPr>
          <p:cNvSpPr txBox="1">
            <a:spLocks/>
          </p:cNvSpPr>
          <p:nvPr/>
        </p:nvSpPr>
        <p:spPr>
          <a:xfrm>
            <a:off x="6096000" y="6344598"/>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17"/>
          <p:cNvPicPr preferRelativeResize="0">
            <a:picLocks noGrp="1"/>
          </p:cNvPicPr>
          <p:nvPr>
            <p:ph type="pic" idx="2"/>
          </p:nvPr>
        </p:nvPicPr>
        <p:blipFill rotWithShape="1">
          <a:blip r:embed="rId3">
            <a:alphaModFix/>
          </a:blip>
          <a:srcRect l="-13452" t="17028" r="-20308" b="35765"/>
          <a:stretch/>
        </p:blipFill>
        <p:spPr>
          <a:xfrm>
            <a:off x="-1" y="-1"/>
            <a:ext cx="12192001" cy="3738611"/>
          </a:xfrm>
          <a:prstGeom prst="rect">
            <a:avLst/>
          </a:prstGeom>
          <a:solidFill>
            <a:schemeClr val="accent1">
              <a:alpha val="60000"/>
            </a:schemeClr>
          </a:solidFill>
          <a:ln>
            <a:noFill/>
          </a:ln>
        </p:spPr>
      </p:pic>
      <p:sp>
        <p:nvSpPr>
          <p:cNvPr id="670" name="Google Shape;670;p17"/>
          <p:cNvSpPr txBox="1">
            <a:spLocks noGrp="1"/>
          </p:cNvSpPr>
          <p:nvPr>
            <p:ph type="title"/>
          </p:nvPr>
        </p:nvSpPr>
        <p:spPr>
          <a:xfrm>
            <a:off x="-1" y="0"/>
            <a:ext cx="10489722" cy="3200400"/>
          </a:xfrm>
          <a:prstGeom prst="rect">
            <a:avLst/>
          </a:prstGeom>
          <a:gradFill>
            <a:gsLst>
              <a:gs pos="0">
                <a:srgbClr val="000000">
                  <a:alpha val="42352"/>
                </a:srgbClr>
              </a:gs>
              <a:gs pos="1000">
                <a:srgbClr val="000000">
                  <a:alpha val="42352"/>
                </a:srgbClr>
              </a:gs>
              <a:gs pos="97000">
                <a:srgbClr val="000000">
                  <a:alpha val="0"/>
                </a:srgbClr>
              </a:gs>
              <a:gs pos="100000">
                <a:srgbClr val="000000">
                  <a:alpha val="0"/>
                </a:srgbClr>
              </a:gs>
            </a:gsLst>
            <a:lin ang="0" scaled="0"/>
          </a:gradFill>
          <a:ln>
            <a:noFill/>
          </a:ln>
        </p:spPr>
        <p:txBody>
          <a:bodyPr spcFirstLastPara="1" wrap="square" lIns="822950" tIns="45700" rIns="365750" bIns="731500" anchor="ctr" anchorCtr="0">
            <a:normAutofit/>
          </a:bodyPr>
          <a:lstStyle/>
          <a:p>
            <a:pPr marL="0" lvl="0" indent="0" algn="l" rtl="0">
              <a:lnSpc>
                <a:spcPct val="90000"/>
              </a:lnSpc>
              <a:spcBef>
                <a:spcPts val="0"/>
              </a:spcBef>
              <a:spcAft>
                <a:spcPts val="0"/>
              </a:spcAft>
              <a:buClr>
                <a:schemeClr val="lt1"/>
              </a:buClr>
              <a:buSzPts val="4400"/>
              <a:buFont typeface="Lato"/>
              <a:buNone/>
            </a:pPr>
            <a:r>
              <a:rPr lang="en-US" dirty="0">
                <a:effectLst>
                  <a:outerShdw blurRad="63500" sx="102000" sy="102000" algn="ctr" rotWithShape="0">
                    <a:prstClr val="black">
                      <a:alpha val="40000"/>
                    </a:prstClr>
                  </a:outerShdw>
                </a:effectLst>
              </a:rPr>
              <a:t>LAAHA: A VIRTUAL SAFE SPACE- RESULTS TO DATE</a:t>
            </a:r>
            <a:endParaRPr dirty="0">
              <a:effectLst>
                <a:outerShdw blurRad="63500" sx="102000" sy="102000" algn="ctr" rotWithShape="0">
                  <a:prstClr val="black">
                    <a:alpha val="40000"/>
                  </a:prstClr>
                </a:outerShdw>
              </a:effectLst>
            </a:endParaRPr>
          </a:p>
        </p:txBody>
      </p:sp>
      <p:sp>
        <p:nvSpPr>
          <p:cNvPr id="671" name="Google Shape;671;p17"/>
          <p:cNvSpPr>
            <a:spLocks noGrp="1"/>
          </p:cNvSpPr>
          <p:nvPr>
            <p:ph type="body" idx="3"/>
          </p:nvPr>
        </p:nvSpPr>
        <p:spPr>
          <a:xfrm>
            <a:off x="618749" y="2248694"/>
            <a:ext cx="1905000" cy="1903412"/>
          </a:xfrm>
          <a:prstGeom prst="ellipse">
            <a:avLst/>
          </a:prstGeom>
          <a:gradFill>
            <a:gsLst>
              <a:gs pos="0">
                <a:schemeClr val="accent3"/>
              </a:gs>
              <a:gs pos="1000">
                <a:schemeClr val="accent3"/>
              </a:gs>
              <a:gs pos="97000">
                <a:srgbClr val="008C9F"/>
              </a:gs>
              <a:gs pos="100000">
                <a:srgbClr val="008C9F"/>
              </a:gs>
            </a:gsLst>
            <a:lin ang="54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72" name="Google Shape;672;p17"/>
          <p:cNvSpPr>
            <a:spLocks noGrp="1"/>
          </p:cNvSpPr>
          <p:nvPr>
            <p:ph type="body" idx="5"/>
          </p:nvPr>
        </p:nvSpPr>
        <p:spPr>
          <a:xfrm>
            <a:off x="9567354" y="2234597"/>
            <a:ext cx="1905000" cy="1903412"/>
          </a:xfrm>
          <a:prstGeom prst="ellipse">
            <a:avLst/>
          </a:prstGeom>
          <a:gradFill>
            <a:gsLst>
              <a:gs pos="0">
                <a:srgbClr val="F3A917"/>
              </a:gs>
              <a:gs pos="96000">
                <a:schemeClr val="accent1"/>
              </a:gs>
              <a:gs pos="100000">
                <a:schemeClr val="accent1"/>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sp>
        <p:nvSpPr>
          <p:cNvPr id="673" name="Google Shape;673;p17"/>
          <p:cNvSpPr txBox="1">
            <a:spLocks noGrp="1"/>
          </p:cNvSpPr>
          <p:nvPr>
            <p:ph type="body" idx="7"/>
          </p:nvPr>
        </p:nvSpPr>
        <p:spPr>
          <a:xfrm>
            <a:off x="4528498" y="4313539"/>
            <a:ext cx="3135004" cy="1903412"/>
          </a:xfrm>
          <a:prstGeom prst="rect">
            <a:avLst/>
          </a:prstGeom>
          <a:solidFill>
            <a:schemeClr val="lt1"/>
          </a:solidFill>
          <a:ln>
            <a:noFill/>
          </a:ln>
        </p:spPr>
        <p:txBody>
          <a:bodyPr spcFirstLastPara="1" wrap="square" lIns="91425" tIns="91425" rIns="91425" bIns="45700" anchor="t" anchorCtr="0">
            <a:noAutofit/>
          </a:bodyPr>
          <a:lstStyle/>
          <a:p>
            <a:pPr marL="0" lvl="0" indent="0" algn="ctr" rtl="0">
              <a:lnSpc>
                <a:spcPct val="90000"/>
              </a:lnSpc>
              <a:spcBef>
                <a:spcPts val="0"/>
              </a:spcBef>
              <a:spcAft>
                <a:spcPts val="0"/>
              </a:spcAft>
              <a:buClr>
                <a:schemeClr val="dk1"/>
              </a:buClr>
              <a:buSzPts val="1800"/>
              <a:buNone/>
            </a:pPr>
            <a:r>
              <a:rPr lang="en-US" sz="1800" b="0" dirty="0" err="1">
                <a:latin typeface="Lato"/>
                <a:ea typeface="Lato"/>
                <a:cs typeface="Lato"/>
                <a:sym typeface="Lato"/>
              </a:rPr>
              <a:t>Laaha</a:t>
            </a:r>
            <a:r>
              <a:rPr lang="en-US" sz="1800" b="0" dirty="0">
                <a:latin typeface="Lato"/>
                <a:ea typeface="Lato"/>
                <a:cs typeface="Lato"/>
                <a:sym typeface="Lato"/>
              </a:rPr>
              <a:t> is now available in 13 languages, with plans to reach 15 by the end of 2025, and prioritizes accessibility through audio narration for low-literacy users. </a:t>
            </a:r>
            <a:endParaRPr sz="1800" b="0" dirty="0">
              <a:latin typeface="Lato"/>
              <a:ea typeface="Lato"/>
              <a:cs typeface="Lato"/>
              <a:sym typeface="Lato"/>
            </a:endParaRPr>
          </a:p>
          <a:p>
            <a:pPr marL="228600" lvl="0" indent="-114300" algn="l" rtl="0">
              <a:lnSpc>
                <a:spcPct val="90000"/>
              </a:lnSpc>
              <a:spcBef>
                <a:spcPts val="1000"/>
              </a:spcBef>
              <a:spcAft>
                <a:spcPts val="0"/>
              </a:spcAft>
              <a:buClr>
                <a:schemeClr val="dk1"/>
              </a:buClr>
              <a:buSzPts val="1800"/>
              <a:buNone/>
            </a:pPr>
            <a:endParaRPr sz="1800" dirty="0"/>
          </a:p>
        </p:txBody>
      </p:sp>
      <p:sp>
        <p:nvSpPr>
          <p:cNvPr id="674" name="Google Shape;674;p17"/>
          <p:cNvSpPr txBox="1">
            <a:spLocks noGrp="1"/>
          </p:cNvSpPr>
          <p:nvPr>
            <p:ph type="body" idx="8"/>
          </p:nvPr>
        </p:nvSpPr>
        <p:spPr>
          <a:xfrm>
            <a:off x="9258287" y="4313539"/>
            <a:ext cx="2640012" cy="1668032"/>
          </a:xfrm>
          <a:prstGeom prst="rect">
            <a:avLst/>
          </a:prstGeom>
          <a:solidFill>
            <a:schemeClr val="lt1"/>
          </a:solidFill>
          <a:ln>
            <a:noFill/>
          </a:ln>
        </p:spPr>
        <p:txBody>
          <a:bodyPr spcFirstLastPara="1" wrap="square" lIns="91425" tIns="91425" rIns="91425" bIns="45700" anchor="t" anchorCtr="0">
            <a:noAutofit/>
          </a:bodyPr>
          <a:lstStyle/>
          <a:p>
            <a:pPr marL="0" lvl="0" indent="0" algn="ctr" rtl="0">
              <a:lnSpc>
                <a:spcPct val="90000"/>
              </a:lnSpc>
              <a:spcBef>
                <a:spcPts val="0"/>
              </a:spcBef>
              <a:spcAft>
                <a:spcPts val="0"/>
              </a:spcAft>
              <a:buClr>
                <a:schemeClr val="dk1"/>
              </a:buClr>
              <a:buSzPts val="1800"/>
              <a:buNone/>
            </a:pPr>
            <a:r>
              <a:rPr lang="en-US" sz="1800" b="0" dirty="0">
                <a:latin typeface="Lato"/>
                <a:ea typeface="Lato"/>
                <a:cs typeface="Lato"/>
                <a:sym typeface="Lato"/>
              </a:rPr>
              <a:t>Participants reported feeling “less alone” and more empowered. Moderators observed deep engagement on service access and mental health. </a:t>
            </a:r>
            <a:endParaRPr dirty="0"/>
          </a:p>
        </p:txBody>
      </p:sp>
      <p:sp>
        <p:nvSpPr>
          <p:cNvPr id="676" name="Google Shape;676;p17"/>
          <p:cNvSpPr txBox="1"/>
          <p:nvPr/>
        </p:nvSpPr>
        <p:spPr>
          <a:xfrm>
            <a:off x="293701" y="4313539"/>
            <a:ext cx="2925375"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Lato"/>
                <a:ea typeface="Lato"/>
                <a:cs typeface="Lato"/>
                <a:sym typeface="Lato"/>
              </a:rPr>
              <a:t>Laaha</a:t>
            </a:r>
            <a:r>
              <a:rPr lang="en-US" sz="1800" b="0" i="0" u="none" strike="noStrike" cap="none" dirty="0">
                <a:solidFill>
                  <a:schemeClr val="dk1"/>
                </a:solidFill>
                <a:latin typeface="Lato"/>
                <a:ea typeface="Lato"/>
                <a:cs typeface="Lato"/>
                <a:sym typeface="Lato"/>
              </a:rPr>
              <a:t> has reached 1.5 million users with support and accessible, relevant information.</a:t>
            </a:r>
          </a:p>
          <a:p>
            <a:pPr marL="0" marR="0" lvl="0" indent="0" algn="ctr" rtl="0">
              <a:lnSpc>
                <a:spcPct val="100000"/>
              </a:lnSpc>
              <a:spcBef>
                <a:spcPts val="0"/>
              </a:spcBef>
              <a:spcAft>
                <a:spcPts val="0"/>
              </a:spcAft>
              <a:buClr>
                <a:srgbClr val="000000"/>
              </a:buClr>
              <a:buSzPts val="1800"/>
              <a:buFont typeface="Arial"/>
              <a:buNone/>
            </a:pPr>
            <a:endParaRPr lang="en-US" sz="1800" dirty="0">
              <a:solidFill>
                <a:schemeClr val="dk1"/>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Lato"/>
                <a:ea typeface="Lato"/>
                <a:cs typeface="Lato"/>
                <a:sym typeface="Lato"/>
              </a:rPr>
              <a:t>Funding: US $750,000</a:t>
            </a:r>
            <a:endParaRPr sz="1400" b="1" i="0" u="none" strike="noStrike" cap="none" dirty="0">
              <a:solidFill>
                <a:srgbClr val="000000"/>
              </a:solidFill>
              <a:latin typeface="Arial"/>
              <a:ea typeface="Arial"/>
              <a:cs typeface="Arial"/>
              <a:sym typeface="Arial"/>
            </a:endParaRPr>
          </a:p>
        </p:txBody>
      </p:sp>
      <p:pic>
        <p:nvPicPr>
          <p:cNvPr id="677" name="Google Shape;677;p17" descr="School girl outline"/>
          <p:cNvPicPr preferRelativeResize="0"/>
          <p:nvPr/>
        </p:nvPicPr>
        <p:blipFill rotWithShape="1">
          <a:blip r:embed="rId4">
            <a:alphaModFix/>
          </a:blip>
          <a:srcRect/>
          <a:stretch/>
        </p:blipFill>
        <p:spPr>
          <a:xfrm>
            <a:off x="520394" y="2059068"/>
            <a:ext cx="2078941" cy="2078941"/>
          </a:xfrm>
          <a:prstGeom prst="rect">
            <a:avLst/>
          </a:prstGeom>
          <a:noFill/>
          <a:ln>
            <a:noFill/>
          </a:ln>
        </p:spPr>
      </p:pic>
      <p:sp>
        <p:nvSpPr>
          <p:cNvPr id="678" name="Google Shape;678;p17"/>
          <p:cNvSpPr>
            <a:spLocks noGrp="1"/>
          </p:cNvSpPr>
          <p:nvPr>
            <p:ph type="body" idx="4"/>
          </p:nvPr>
        </p:nvSpPr>
        <p:spPr>
          <a:xfrm>
            <a:off x="5056529" y="2248694"/>
            <a:ext cx="1905000" cy="1903412"/>
          </a:xfrm>
          <a:prstGeom prst="ellipse">
            <a:avLst/>
          </a:prstGeom>
          <a:gradFill>
            <a:gsLst>
              <a:gs pos="0">
                <a:srgbClr val="704D87"/>
              </a:gs>
              <a:gs pos="96000">
                <a:schemeClr val="accent4"/>
              </a:gs>
              <a:gs pos="100000">
                <a:schemeClr val="accent4"/>
              </a:gs>
            </a:gsLst>
            <a:lin ang="16200000" scaled="0"/>
          </a:gra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None/>
            </a:pPr>
            <a:r>
              <a:rPr lang="en-US"/>
              <a:t> </a:t>
            </a:r>
            <a:endParaRPr/>
          </a:p>
        </p:txBody>
      </p:sp>
      <p:pic>
        <p:nvPicPr>
          <p:cNvPr id="679" name="Google Shape;679;p17" descr="Chat bubble with solid fill"/>
          <p:cNvPicPr preferRelativeResize="0"/>
          <p:nvPr/>
        </p:nvPicPr>
        <p:blipFill rotWithShape="1">
          <a:blip r:embed="rId5">
            <a:alphaModFix/>
          </a:blip>
          <a:srcRect/>
          <a:stretch/>
        </p:blipFill>
        <p:spPr>
          <a:xfrm>
            <a:off x="5077795" y="2389529"/>
            <a:ext cx="1812103" cy="1812103"/>
          </a:xfrm>
          <a:prstGeom prst="rect">
            <a:avLst/>
          </a:prstGeom>
          <a:noFill/>
          <a:ln>
            <a:noFill/>
          </a:ln>
        </p:spPr>
      </p:pic>
      <p:pic>
        <p:nvPicPr>
          <p:cNvPr id="680" name="Google Shape;680;p17" descr="Cheers outline"/>
          <p:cNvPicPr preferRelativeResize="0"/>
          <p:nvPr/>
        </p:nvPicPr>
        <p:blipFill rotWithShape="1">
          <a:blip r:embed="rId6">
            <a:alphaModFix/>
          </a:blip>
          <a:srcRect/>
          <a:stretch/>
        </p:blipFill>
        <p:spPr>
          <a:xfrm>
            <a:off x="9613790" y="2389529"/>
            <a:ext cx="1731150" cy="1731150"/>
          </a:xfrm>
          <a:prstGeom prst="rect">
            <a:avLst/>
          </a:prstGeom>
          <a:noFill/>
          <a:ln>
            <a:noFill/>
          </a:ln>
        </p:spPr>
      </p:pic>
      <p:sp>
        <p:nvSpPr>
          <p:cNvPr id="3" name="Slide Number Placeholder 2">
            <a:extLst>
              <a:ext uri="{FF2B5EF4-FFF2-40B4-BE49-F238E27FC236}">
                <a16:creationId xmlns:a16="http://schemas.microsoft.com/office/drawing/2014/main" id="{5B56528F-D088-8A9E-F880-76F7AE1B01B8}"/>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16</a:t>
            </a:fld>
            <a:endParaRPr lang="en-US" dirty="0"/>
          </a:p>
        </p:txBody>
      </p:sp>
      <p:sp>
        <p:nvSpPr>
          <p:cNvPr id="4" name="Google Shape;574;p10">
            <a:extLst>
              <a:ext uri="{FF2B5EF4-FFF2-40B4-BE49-F238E27FC236}">
                <a16:creationId xmlns:a16="http://schemas.microsoft.com/office/drawing/2014/main" id="{120D9513-2A2F-5875-9A39-9B4247A00AB9}"/>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34171-20BE-3B82-FD1B-B658C0253F0E}"/>
              </a:ext>
            </a:extLst>
          </p:cNvPr>
          <p:cNvSpPr>
            <a:spLocks noGrp="1"/>
          </p:cNvSpPr>
          <p:nvPr>
            <p:ph type="title"/>
          </p:nvPr>
        </p:nvSpPr>
        <p:spPr/>
        <p:txBody>
          <a:bodyPr/>
          <a:lstStyle/>
          <a:p>
            <a:r>
              <a:rPr lang="en-CA" dirty="0"/>
              <a:t>UNICEF – USA</a:t>
            </a:r>
          </a:p>
        </p:txBody>
      </p:sp>
      <p:sp>
        <p:nvSpPr>
          <p:cNvPr id="3" name="Slide Number Placeholder 2">
            <a:extLst>
              <a:ext uri="{FF2B5EF4-FFF2-40B4-BE49-F238E27FC236}">
                <a16:creationId xmlns:a16="http://schemas.microsoft.com/office/drawing/2014/main" id="{D7631805-B7DF-120B-576A-E8A9D7D8F2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4" name="Text Placeholder 3">
            <a:extLst>
              <a:ext uri="{FF2B5EF4-FFF2-40B4-BE49-F238E27FC236}">
                <a16:creationId xmlns:a16="http://schemas.microsoft.com/office/drawing/2014/main" id="{4DB69B3A-3198-E246-587B-DFC31041A6F4}"/>
              </a:ext>
            </a:extLst>
          </p:cNvPr>
          <p:cNvSpPr>
            <a:spLocks noGrp="1"/>
          </p:cNvSpPr>
          <p:nvPr>
            <p:ph type="body" idx="1"/>
          </p:nvPr>
        </p:nvSpPr>
        <p:spPr/>
        <p:txBody>
          <a:bodyPr>
            <a:normAutofit/>
          </a:bodyPr>
          <a:lstStyle/>
          <a:p>
            <a:r>
              <a:rPr lang="en-CA" sz="3600" dirty="0"/>
              <a:t>Appreciation Video</a:t>
            </a:r>
          </a:p>
          <a:p>
            <a:pPr algn="ctr"/>
            <a:r>
              <a:rPr lang="en-CA" sz="3600" dirty="0">
                <a:hlinkClick r:id="rId2"/>
              </a:rPr>
              <a:t>Link</a:t>
            </a:r>
            <a:endParaRPr lang="en-CA" sz="3600" dirty="0"/>
          </a:p>
        </p:txBody>
      </p:sp>
      <p:pic>
        <p:nvPicPr>
          <p:cNvPr id="7" name="Picture Placeholder 6" descr="A blue circle with white text&#10;&#10;AI-generated content may be incorrect.">
            <a:extLst>
              <a:ext uri="{FF2B5EF4-FFF2-40B4-BE49-F238E27FC236}">
                <a16:creationId xmlns:a16="http://schemas.microsoft.com/office/drawing/2014/main" id="{E8381940-A4CC-97DB-88DB-0BFC0790AB0B}"/>
              </a:ext>
            </a:extLst>
          </p:cNvPr>
          <p:cNvPicPr>
            <a:picLocks noGrp="1" noChangeAspect="1"/>
          </p:cNvPicPr>
          <p:nvPr>
            <p:ph type="pic" idx="2"/>
          </p:nvPr>
        </p:nvPicPr>
        <p:blipFill>
          <a:blip r:embed="rId3"/>
          <a:srcRect/>
          <a:stretch>
            <a:fillRect/>
          </a:stretch>
        </p:blipFill>
        <p:spPr>
          <a:prstGeom prst="ellipse">
            <a:avLst/>
          </a:prstGeom>
          <a:noFill/>
          <a:ln>
            <a:noFill/>
          </a:ln>
          <a:effectLst>
            <a:outerShdw blurRad="254000" algn="ctr" rotWithShape="0">
              <a:srgbClr val="000000">
                <a:alpha val="20000"/>
              </a:srgbClr>
            </a:outerShdw>
          </a:effectLst>
        </p:spPr>
      </p:pic>
      <p:sp>
        <p:nvSpPr>
          <p:cNvPr id="8" name="Google Shape;574;p10">
            <a:extLst>
              <a:ext uri="{FF2B5EF4-FFF2-40B4-BE49-F238E27FC236}">
                <a16:creationId xmlns:a16="http://schemas.microsoft.com/office/drawing/2014/main" id="{F04EBF40-1000-0874-8BDA-86E622059504}"/>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310099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3452E-6D11-3A23-772E-3CD965FCA29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F8BBC4-DC48-F9F8-6447-47155B66DE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dirty="0"/>
          </a:p>
        </p:txBody>
      </p:sp>
      <p:sp>
        <p:nvSpPr>
          <p:cNvPr id="4" name="Text Placeholder 3">
            <a:extLst>
              <a:ext uri="{FF2B5EF4-FFF2-40B4-BE49-F238E27FC236}">
                <a16:creationId xmlns:a16="http://schemas.microsoft.com/office/drawing/2014/main" id="{80827A3C-CB57-06E7-387E-F2CC7BFEE1C6}"/>
              </a:ext>
            </a:extLst>
          </p:cNvPr>
          <p:cNvSpPr>
            <a:spLocks noGrp="1"/>
          </p:cNvSpPr>
          <p:nvPr>
            <p:ph type="body" idx="1"/>
          </p:nvPr>
        </p:nvSpPr>
        <p:spPr>
          <a:xfrm>
            <a:off x="3609975" y="2483020"/>
            <a:ext cx="4972050" cy="2583926"/>
          </a:xfrm>
        </p:spPr>
        <p:txBody>
          <a:bodyPr>
            <a:normAutofit/>
          </a:bodyPr>
          <a:lstStyle/>
          <a:p>
            <a:pPr algn="ctr"/>
            <a:r>
              <a:rPr lang="en-CA" sz="4000" b="1" dirty="0"/>
              <a:t>2024-2026</a:t>
            </a:r>
          </a:p>
          <a:p>
            <a:pPr algn="ctr"/>
            <a:r>
              <a:rPr lang="en-CA" sz="4000" b="1" dirty="0"/>
              <a:t>Zonta International Educational Awards</a:t>
            </a:r>
          </a:p>
        </p:txBody>
      </p:sp>
      <p:pic>
        <p:nvPicPr>
          <p:cNvPr id="9" name="Picture Placeholder 8" descr="A logo with wings in a circle&#10;&#10;AI-generated content may be incorrect.">
            <a:extLst>
              <a:ext uri="{FF2B5EF4-FFF2-40B4-BE49-F238E27FC236}">
                <a16:creationId xmlns:a16="http://schemas.microsoft.com/office/drawing/2014/main" id="{59A47842-4FD9-F89F-7D1B-7C6828E6FF00}"/>
              </a:ext>
            </a:extLst>
          </p:cNvPr>
          <p:cNvPicPr>
            <a:picLocks noGrp="1" noChangeAspect="1"/>
          </p:cNvPicPr>
          <p:nvPr>
            <p:ph type="pic" idx="2"/>
          </p:nvPr>
        </p:nvPicPr>
        <p:blipFill>
          <a:blip r:embed="rId2"/>
          <a:srcRect/>
          <a:stretch>
            <a:fillRect/>
          </a:stretch>
        </p:blipFill>
        <p:spPr>
          <a:xfrm>
            <a:off x="311458" y="2269552"/>
            <a:ext cx="3132781" cy="3132781"/>
          </a:xfrm>
        </p:spPr>
      </p:pic>
      <p:pic>
        <p:nvPicPr>
          <p:cNvPr id="11" name="Picture 10" descr="A blue star in a circle with leaves&#10;&#10;AI-generated content may be incorrect.">
            <a:extLst>
              <a:ext uri="{FF2B5EF4-FFF2-40B4-BE49-F238E27FC236}">
                <a16:creationId xmlns:a16="http://schemas.microsoft.com/office/drawing/2014/main" id="{0A29BD2E-E3F6-B196-EFCE-6DA4B378A978}"/>
              </a:ext>
            </a:extLst>
          </p:cNvPr>
          <p:cNvPicPr>
            <a:picLocks noChangeAspect="1"/>
          </p:cNvPicPr>
          <p:nvPr/>
        </p:nvPicPr>
        <p:blipFill>
          <a:blip r:embed="rId3"/>
          <a:stretch>
            <a:fillRect/>
          </a:stretch>
        </p:blipFill>
        <p:spPr>
          <a:xfrm>
            <a:off x="9137342" y="2483020"/>
            <a:ext cx="2743200" cy="2743200"/>
          </a:xfrm>
          <a:prstGeom prst="rect">
            <a:avLst/>
          </a:prstGeom>
        </p:spPr>
      </p:pic>
      <p:sp>
        <p:nvSpPr>
          <p:cNvPr id="2" name="Google Shape;574;p10">
            <a:extLst>
              <a:ext uri="{FF2B5EF4-FFF2-40B4-BE49-F238E27FC236}">
                <a16:creationId xmlns:a16="http://schemas.microsoft.com/office/drawing/2014/main" id="{818298A7-BC5E-5CE9-17A3-0A4A3EF202F7}"/>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823317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20"/>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Lato"/>
              <a:buNone/>
            </a:pPr>
            <a:r>
              <a:rPr lang="en-US"/>
              <a:t>AMELIA EARHART FELLOWSHIP</a:t>
            </a:r>
            <a:endParaRPr/>
          </a:p>
        </p:txBody>
      </p:sp>
      <p:sp>
        <p:nvSpPr>
          <p:cNvPr id="727" name="Google Shape;727;p20"/>
          <p:cNvSpPr txBox="1">
            <a:spLocks noGrp="1"/>
          </p:cNvSpPr>
          <p:nvPr>
            <p:ph type="body" idx="3"/>
          </p:nvPr>
        </p:nvSpPr>
        <p:spPr>
          <a:xfrm>
            <a:off x="6426831" y="2918565"/>
            <a:ext cx="4972050" cy="1453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400"/>
              <a:buNone/>
            </a:pPr>
            <a:r>
              <a:rPr lang="en-US" sz="2400" dirty="0">
                <a:solidFill>
                  <a:srgbClr val="000000"/>
                </a:solidFill>
                <a:latin typeface="Lato"/>
                <a:ea typeface="Lato"/>
                <a:cs typeface="Lato"/>
                <a:sym typeface="Lato"/>
              </a:rPr>
              <a:t>60 fellowships of US$10,000 </a:t>
            </a:r>
            <a:r>
              <a:rPr lang="en-US" sz="2400" b="0" dirty="0">
                <a:solidFill>
                  <a:srgbClr val="000000"/>
                </a:solidFill>
                <a:latin typeface="Lato"/>
                <a:ea typeface="Lato"/>
                <a:cs typeface="Lato"/>
                <a:sym typeface="Lato"/>
              </a:rPr>
              <a:t>each to women pursuing Ph.D./doctoral degrees in aerospace engineering and space sciences.</a:t>
            </a:r>
            <a:endParaRPr sz="2400" b="0" dirty="0">
              <a:latin typeface="Lato"/>
              <a:ea typeface="Lato"/>
              <a:cs typeface="Lato"/>
              <a:sym typeface="Lato"/>
            </a:endParaRPr>
          </a:p>
        </p:txBody>
      </p:sp>
      <p:sp>
        <p:nvSpPr>
          <p:cNvPr id="728" name="Google Shape;728;p20"/>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19</a:t>
            </a:fld>
            <a:endParaRPr/>
          </a:p>
        </p:txBody>
      </p:sp>
      <p:sp>
        <p:nvSpPr>
          <p:cNvPr id="730" name="Google Shape;730;p20"/>
          <p:cNvSpPr txBox="1"/>
          <p:nvPr/>
        </p:nvSpPr>
        <p:spPr>
          <a:xfrm>
            <a:off x="943551" y="5590124"/>
            <a:ext cx="4191000" cy="646290"/>
          </a:xfrm>
          <a:prstGeom prst="rect">
            <a:avLst/>
          </a:prstGeom>
          <a:noFill/>
          <a:ln>
            <a:noFill/>
          </a:ln>
        </p:spPr>
        <p:txBody>
          <a:bodyPr spcFirstLastPara="1" wrap="square" lIns="91425" tIns="45700" rIns="91425" bIns="45700" anchor="t" anchorCtr="0">
            <a:spAutoFit/>
          </a:bodyPr>
          <a:lstStyle/>
          <a:p>
            <a:pPr algn="ctr">
              <a:buSzPts val="1800"/>
            </a:pPr>
            <a:r>
              <a:rPr lang="en-CA" sz="1800" dirty="0"/>
              <a:t>Carolyn </a:t>
            </a:r>
            <a:r>
              <a:rPr lang="en-CA" sz="1800" dirty="0" err="1"/>
              <a:t>Pethrick</a:t>
            </a:r>
            <a:r>
              <a:rPr lang="en-CA" sz="1800" dirty="0"/>
              <a:t> </a:t>
            </a:r>
            <a:br>
              <a:rPr lang="en-US" sz="1800" b="0" i="0" u="none" strike="noStrike" cap="none" dirty="0">
                <a:solidFill>
                  <a:schemeClr val="dk1"/>
                </a:solidFill>
                <a:latin typeface="Lato"/>
                <a:ea typeface="Lato"/>
                <a:cs typeface="Lato"/>
                <a:sym typeface="Lato"/>
              </a:rPr>
            </a:br>
            <a:r>
              <a:rPr lang="en-US" sz="1800" b="0" i="0" u="none" strike="noStrike" cap="none" dirty="0">
                <a:solidFill>
                  <a:schemeClr val="dk1"/>
                </a:solidFill>
                <a:latin typeface="Lato"/>
                <a:ea typeface="Lato"/>
                <a:cs typeface="Lato"/>
                <a:sym typeface="Lato"/>
              </a:rPr>
              <a:t>2025 Amelia Earhart Fellow (D2) </a:t>
            </a:r>
            <a:endParaRPr sz="1800" b="0" i="0" u="none" strike="noStrike" cap="none" dirty="0">
              <a:solidFill>
                <a:schemeClr val="dk1"/>
              </a:solidFill>
              <a:latin typeface="Calibri"/>
              <a:ea typeface="Calibri"/>
              <a:cs typeface="Calibri"/>
              <a:sym typeface="Calibri"/>
            </a:endParaRPr>
          </a:p>
        </p:txBody>
      </p:sp>
      <p:sp>
        <p:nvSpPr>
          <p:cNvPr id="731" name="Google Shape;731;p20"/>
          <p:cNvSpPr txBox="1"/>
          <p:nvPr/>
        </p:nvSpPr>
        <p:spPr>
          <a:xfrm>
            <a:off x="4632960" y="1638453"/>
            <a:ext cx="7559040"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000"/>
              <a:buFont typeface="Arial"/>
              <a:buNone/>
            </a:pPr>
            <a:r>
              <a:rPr lang="en-US" sz="3000" b="0" i="0" u="none" strike="noStrike" cap="none" dirty="0">
                <a:solidFill>
                  <a:srgbClr val="000000"/>
                </a:solidFill>
                <a:latin typeface="Lato Black"/>
                <a:ea typeface="Lato Black"/>
                <a:cs typeface="Lato Black"/>
                <a:sym typeface="Lato Black"/>
              </a:rPr>
              <a:t>2024-2026 total funding: US$600,000</a:t>
            </a:r>
            <a:endParaRPr sz="1400" b="0" i="0" u="none" strike="noStrike" cap="none" dirty="0">
              <a:solidFill>
                <a:srgbClr val="000000"/>
              </a:solidFill>
              <a:latin typeface="Arial"/>
              <a:ea typeface="Arial"/>
              <a:cs typeface="Arial"/>
              <a:sym typeface="Arial"/>
            </a:endParaRPr>
          </a:p>
        </p:txBody>
      </p:sp>
      <p:pic>
        <p:nvPicPr>
          <p:cNvPr id="5" name="Picture 4" descr="A logo with wings and a book in a circle&#10;&#10;AI-generated content may be incorrect.">
            <a:extLst>
              <a:ext uri="{FF2B5EF4-FFF2-40B4-BE49-F238E27FC236}">
                <a16:creationId xmlns:a16="http://schemas.microsoft.com/office/drawing/2014/main" id="{DCD33CAC-EA0F-709E-431D-2E0F36A32A9A}"/>
              </a:ext>
            </a:extLst>
          </p:cNvPr>
          <p:cNvPicPr>
            <a:picLocks noChangeAspect="1"/>
          </p:cNvPicPr>
          <p:nvPr/>
        </p:nvPicPr>
        <p:blipFill>
          <a:blip r:embed="rId3"/>
          <a:stretch>
            <a:fillRect/>
          </a:stretch>
        </p:blipFill>
        <p:spPr>
          <a:xfrm>
            <a:off x="7459980" y="4572635"/>
            <a:ext cx="1905000" cy="1905000"/>
          </a:xfrm>
          <a:prstGeom prst="rect">
            <a:avLst/>
          </a:prstGeom>
        </p:spPr>
      </p:pic>
      <p:sp>
        <p:nvSpPr>
          <p:cNvPr id="2" name="Google Shape;574;p10">
            <a:extLst>
              <a:ext uri="{FF2B5EF4-FFF2-40B4-BE49-F238E27FC236}">
                <a16:creationId xmlns:a16="http://schemas.microsoft.com/office/drawing/2014/main" id="{CE019E52-7107-4138-CFB9-AF78669CF354}"/>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pic>
        <p:nvPicPr>
          <p:cNvPr id="4" name="Picture 3" descr="A person smiling at camera&#10;&#10;AI-generated content may be incorrect.">
            <a:extLst>
              <a:ext uri="{FF2B5EF4-FFF2-40B4-BE49-F238E27FC236}">
                <a16:creationId xmlns:a16="http://schemas.microsoft.com/office/drawing/2014/main" id="{40FAE319-48F7-D19F-B8EA-687F15FC33B0}"/>
              </a:ext>
            </a:extLst>
          </p:cNvPr>
          <p:cNvPicPr>
            <a:picLocks noChangeAspect="1"/>
          </p:cNvPicPr>
          <p:nvPr/>
        </p:nvPicPr>
        <p:blipFill>
          <a:blip r:embed="rId4"/>
          <a:stretch>
            <a:fillRect/>
          </a:stretch>
        </p:blipFill>
        <p:spPr>
          <a:xfrm>
            <a:off x="1346082" y="1887392"/>
            <a:ext cx="3385939" cy="345379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
          <p:cNvSpPr txBox="1">
            <a:spLocks noGrp="1"/>
          </p:cNvSpPr>
          <p:nvPr>
            <p:ph type="title"/>
          </p:nvPr>
        </p:nvSpPr>
        <p:spPr>
          <a:xfrm>
            <a:off x="5674844" y="2720051"/>
            <a:ext cx="5791200" cy="165517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Lato"/>
              <a:buNone/>
            </a:pPr>
            <a:r>
              <a:rPr lang="en-US" sz="3200" dirty="0"/>
              <a:t>DISTRICT 4 ZONTA FOUNDATION FOR WOMEN COMMITTEE</a:t>
            </a:r>
            <a:endParaRPr dirty="0"/>
          </a:p>
        </p:txBody>
      </p:sp>
      <p:sp>
        <p:nvSpPr>
          <p:cNvPr id="431" name="Google Shape;431;p2"/>
          <p:cNvSpPr txBox="1">
            <a:spLocks noGrp="1"/>
          </p:cNvSpPr>
          <p:nvPr>
            <p:ph type="body" idx="1"/>
          </p:nvPr>
        </p:nvSpPr>
        <p:spPr>
          <a:xfrm>
            <a:off x="5672667" y="4595149"/>
            <a:ext cx="5792788" cy="182879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2000" dirty="0"/>
              <a:t>Diane Balaban, ZC Olean</a:t>
            </a:r>
            <a:endParaRPr sz="2400" dirty="0"/>
          </a:p>
          <a:p>
            <a:pPr marL="0" lvl="0" indent="0" algn="ctr" rtl="0">
              <a:lnSpc>
                <a:spcPct val="90000"/>
              </a:lnSpc>
              <a:spcBef>
                <a:spcPts val="1000"/>
              </a:spcBef>
              <a:spcAft>
                <a:spcPts val="0"/>
              </a:spcAft>
              <a:buClr>
                <a:schemeClr val="dk1"/>
              </a:buClr>
              <a:buSzPts val="2400"/>
              <a:buNone/>
            </a:pPr>
            <a:r>
              <a:rPr lang="en-US" sz="2000" dirty="0"/>
              <a:t>Cheryl Gruber, ZC Warren</a:t>
            </a:r>
            <a:endParaRPr sz="2400" dirty="0"/>
          </a:p>
          <a:p>
            <a:pPr marL="0" lvl="0" indent="0" algn="ctr" rtl="0">
              <a:lnSpc>
                <a:spcPct val="90000"/>
              </a:lnSpc>
              <a:spcBef>
                <a:spcPts val="1000"/>
              </a:spcBef>
              <a:spcAft>
                <a:spcPts val="0"/>
              </a:spcAft>
              <a:buClr>
                <a:schemeClr val="dk1"/>
              </a:buClr>
              <a:buSzPts val="2400"/>
              <a:buNone/>
            </a:pPr>
            <a:r>
              <a:rPr lang="en-US" sz="2000" dirty="0"/>
              <a:t>Sheena Poole, Chair, ZC Cross Border</a:t>
            </a:r>
            <a:endParaRPr sz="2400" dirty="0"/>
          </a:p>
        </p:txBody>
      </p:sp>
      <p:pic>
        <p:nvPicPr>
          <p:cNvPr id="12" name="Picture Placeholder 11" descr="A black background with red text&#10;&#10;AI-generated content may be incorrect.">
            <a:extLst>
              <a:ext uri="{FF2B5EF4-FFF2-40B4-BE49-F238E27FC236}">
                <a16:creationId xmlns:a16="http://schemas.microsoft.com/office/drawing/2014/main" id="{12B4CFCA-EAFC-FDD2-CD13-022F3F8AB58A}"/>
              </a:ext>
            </a:extLst>
          </p:cNvPr>
          <p:cNvPicPr>
            <a:picLocks noGrp="1" noChangeAspect="1"/>
          </p:cNvPicPr>
          <p:nvPr>
            <p:ph type="pic" idx="2"/>
          </p:nvPr>
        </p:nvPicPr>
        <p:blipFill>
          <a:blip r:embed="rId3"/>
          <a:srcRect l="1175" r="1175"/>
          <a:stretch>
            <a:fillRect/>
          </a:stretch>
        </p:blipFill>
        <p:spPr>
          <a:xfrm>
            <a:off x="1" y="1"/>
            <a:ext cx="4272462" cy="4375229"/>
          </a:xfrm>
          <a:noFill/>
        </p:spPr>
      </p:pic>
      <p:sp>
        <p:nvSpPr>
          <p:cNvPr id="13" name="Google Shape;574;p10">
            <a:extLst>
              <a:ext uri="{FF2B5EF4-FFF2-40B4-BE49-F238E27FC236}">
                <a16:creationId xmlns:a16="http://schemas.microsoft.com/office/drawing/2014/main" id="{FEA5D779-A7E6-581B-5E72-35FA5AE4E88C}"/>
              </a:ext>
            </a:extLst>
          </p:cNvPr>
          <p:cNvSpPr txBox="1">
            <a:spLocks noGrp="1"/>
          </p:cNvSpPr>
          <p:nvPr>
            <p:ph type="ftr" idx="11"/>
          </p:nvPr>
        </p:nvSpPr>
        <p:spPr>
          <a:xfrm>
            <a:off x="4037076" y="62387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57575"/>
              </a:buClr>
              <a:buSzPts val="1200"/>
              <a:buFont typeface="Arial"/>
              <a:buNone/>
            </a:pPr>
            <a:r>
              <a:rPr lang="en-US" sz="1200" b="0" i="0" u="none" strike="noStrike" cap="none" dirty="0">
                <a:solidFill>
                  <a:srgbClr val="757575"/>
                </a:solidFill>
                <a:latin typeface="Arial"/>
                <a:ea typeface="Arial"/>
                <a:cs typeface="Arial"/>
                <a:sym typeface="Arial"/>
              </a:rPr>
              <a:t>Club presentation </a:t>
            </a:r>
            <a:r>
              <a:rPr lang="en-US" dirty="0"/>
              <a:t>2026</a:t>
            </a:r>
            <a:endParaRPr dirty="0"/>
          </a:p>
        </p:txBody>
      </p:sp>
      <p:sp>
        <p:nvSpPr>
          <p:cNvPr id="14" name="Slide Number Placeholder 2">
            <a:extLst>
              <a:ext uri="{FF2B5EF4-FFF2-40B4-BE49-F238E27FC236}">
                <a16:creationId xmlns:a16="http://schemas.microsoft.com/office/drawing/2014/main" id="{04992A86-0E9F-4C67-35DB-594478000B9F}"/>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22"/>
          <p:cNvSpPr txBox="1">
            <a:spLocks noGrp="1"/>
          </p:cNvSpPr>
          <p:nvPr>
            <p:ph type="title"/>
          </p:nvPr>
        </p:nvSpPr>
        <p:spPr>
          <a:xfrm>
            <a:off x="309880" y="365125"/>
            <a:ext cx="11455400" cy="6196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477"/>
              <a:buFont typeface="Lato"/>
              <a:buNone/>
            </a:pPr>
            <a:r>
              <a:rPr lang="en-US" sz="3477" dirty="0"/>
              <a:t>ZONTA YOUNG WOMEN IN LEADERSHIP AWARD</a:t>
            </a:r>
            <a:endParaRPr dirty="0"/>
          </a:p>
        </p:txBody>
      </p:sp>
      <p:sp>
        <p:nvSpPr>
          <p:cNvPr id="748" name="Google Shape;748;p22"/>
          <p:cNvSpPr txBox="1">
            <a:spLocks noGrp="1"/>
          </p:cNvSpPr>
          <p:nvPr>
            <p:ph type="body" idx="2"/>
          </p:nvPr>
        </p:nvSpPr>
        <p:spPr>
          <a:xfrm>
            <a:off x="6096000" y="2666163"/>
            <a:ext cx="5730445" cy="195832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400"/>
              <a:buNone/>
            </a:pPr>
            <a:r>
              <a:rPr lang="en-US" sz="2400" dirty="0">
                <a:latin typeface="Lato"/>
                <a:ea typeface="Lato"/>
                <a:cs typeface="Lato"/>
                <a:sym typeface="Lato"/>
              </a:rPr>
              <a:t>37 international awards of US$5,000 each.</a:t>
            </a:r>
            <a:endParaRPr dirty="0"/>
          </a:p>
          <a:p>
            <a:pPr marL="0" lvl="0" indent="0" algn="l" rtl="0">
              <a:lnSpc>
                <a:spcPct val="90000"/>
              </a:lnSpc>
              <a:spcBef>
                <a:spcPts val="1000"/>
              </a:spcBef>
              <a:spcAft>
                <a:spcPts val="0"/>
              </a:spcAft>
              <a:buClr>
                <a:schemeClr val="accent1"/>
              </a:buClr>
              <a:buSzPts val="2400"/>
              <a:buNone/>
            </a:pPr>
            <a:endParaRPr sz="2400" dirty="0">
              <a:latin typeface="Lato"/>
              <a:ea typeface="Lato"/>
              <a:cs typeface="Lato"/>
              <a:sym typeface="Lato"/>
            </a:endParaRPr>
          </a:p>
          <a:p>
            <a:pPr marL="0" lvl="0" indent="0" algn="l" rtl="0">
              <a:lnSpc>
                <a:spcPct val="90000"/>
              </a:lnSpc>
              <a:spcBef>
                <a:spcPts val="1000"/>
              </a:spcBef>
              <a:spcAft>
                <a:spcPts val="0"/>
              </a:spcAft>
              <a:buClr>
                <a:schemeClr val="accent1"/>
              </a:buClr>
              <a:buSzPts val="2400"/>
              <a:buNone/>
            </a:pPr>
            <a:r>
              <a:rPr lang="en-US" sz="2400" dirty="0">
                <a:latin typeface="Lato"/>
                <a:ea typeface="Lato"/>
                <a:cs typeface="Lato"/>
                <a:sym typeface="Lato"/>
              </a:rPr>
              <a:t>The five districts with the most members will select two awardees.</a:t>
            </a:r>
            <a:endParaRPr dirty="0"/>
          </a:p>
        </p:txBody>
      </p:sp>
      <p:sp>
        <p:nvSpPr>
          <p:cNvPr id="750" name="Google Shape;750;p2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20</a:t>
            </a:fld>
            <a:endParaRPr/>
          </a:p>
        </p:txBody>
      </p:sp>
      <p:sp>
        <p:nvSpPr>
          <p:cNvPr id="751" name="Google Shape;751;p22"/>
          <p:cNvSpPr txBox="1"/>
          <p:nvPr/>
        </p:nvSpPr>
        <p:spPr>
          <a:xfrm>
            <a:off x="4437888" y="1622642"/>
            <a:ext cx="7754112"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dirty="0">
                <a:solidFill>
                  <a:srgbClr val="000000"/>
                </a:solidFill>
                <a:latin typeface="Lato Black"/>
                <a:ea typeface="Lato Black"/>
                <a:cs typeface="Lato Black"/>
                <a:sym typeface="Lato Black"/>
              </a:rPr>
              <a:t>2024-2026 total funding: US$370,000</a:t>
            </a:r>
            <a:endParaRPr sz="1400" b="0" i="0" u="none" strike="noStrike" cap="none" dirty="0">
              <a:solidFill>
                <a:srgbClr val="000000"/>
              </a:solidFill>
              <a:latin typeface="Arial"/>
              <a:ea typeface="Arial"/>
              <a:cs typeface="Arial"/>
              <a:sym typeface="Arial"/>
            </a:endParaRPr>
          </a:p>
        </p:txBody>
      </p:sp>
      <p:sp>
        <p:nvSpPr>
          <p:cNvPr id="753" name="Google Shape;753;p22"/>
          <p:cNvSpPr txBox="1"/>
          <p:nvPr/>
        </p:nvSpPr>
        <p:spPr>
          <a:xfrm>
            <a:off x="427031" y="5445354"/>
            <a:ext cx="3610042" cy="923289"/>
          </a:xfrm>
          <a:prstGeom prst="rect">
            <a:avLst/>
          </a:prstGeom>
          <a:noFill/>
          <a:ln>
            <a:noFill/>
          </a:ln>
        </p:spPr>
        <p:txBody>
          <a:bodyPr spcFirstLastPara="1" wrap="square" lIns="91425" tIns="45700" rIns="91425" bIns="45700" anchor="t" anchorCtr="0">
            <a:spAutoFit/>
          </a:bodyPr>
          <a:lstStyle/>
          <a:p>
            <a:pPr lvl="0" algn="ctr">
              <a:buSzPts val="1800"/>
            </a:pPr>
            <a:r>
              <a:rPr lang="en-CA" sz="1800" dirty="0"/>
              <a:t>Valeria Gonzalez-Sukhai </a:t>
            </a:r>
            <a:br>
              <a:rPr lang="en-US" sz="1800" b="0" i="0" u="none" strike="noStrike" cap="none" dirty="0">
                <a:solidFill>
                  <a:schemeClr val="dk1"/>
                </a:solidFill>
                <a:latin typeface="Lato"/>
                <a:ea typeface="Lato"/>
                <a:cs typeface="Lato"/>
                <a:sym typeface="Lato"/>
              </a:rPr>
            </a:br>
            <a:r>
              <a:rPr lang="en-US" sz="1800" b="0" i="0" u="none" strike="noStrike" cap="none" dirty="0">
                <a:solidFill>
                  <a:schemeClr val="dk1"/>
                </a:solidFill>
                <a:latin typeface="Lato"/>
                <a:ea typeface="Lato"/>
                <a:cs typeface="Lato"/>
                <a:sym typeface="Lato"/>
              </a:rPr>
              <a:t>D4 2025 YWILA Awardee</a:t>
            </a:r>
          </a:p>
          <a:p>
            <a:pPr lvl="0" algn="ctr">
              <a:buSzPts val="1800"/>
            </a:pPr>
            <a:r>
              <a:rPr lang="en-US" sz="1800" dirty="0">
                <a:solidFill>
                  <a:schemeClr val="dk1"/>
                </a:solidFill>
                <a:latin typeface="Lato"/>
                <a:ea typeface="Lato"/>
                <a:cs typeface="Lato"/>
                <a:sym typeface="Lato"/>
              </a:rPr>
              <a:t>Zonta Club of Hamilton1</a:t>
            </a:r>
            <a:endParaRPr sz="1400" b="0" i="0" u="none" strike="noStrike" cap="none" dirty="0">
              <a:solidFill>
                <a:srgbClr val="000000"/>
              </a:solidFill>
              <a:latin typeface="Arial"/>
              <a:ea typeface="Arial"/>
              <a:cs typeface="Arial"/>
              <a:sym typeface="Arial"/>
            </a:endParaRPr>
          </a:p>
        </p:txBody>
      </p:sp>
      <p:sp>
        <p:nvSpPr>
          <p:cNvPr id="3" name="Google Shape;574;p10">
            <a:extLst>
              <a:ext uri="{FF2B5EF4-FFF2-40B4-BE49-F238E27FC236}">
                <a16:creationId xmlns:a16="http://schemas.microsoft.com/office/drawing/2014/main" id="{CA275B62-332C-70BE-2583-D4029C6FEF6D}"/>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pic>
        <p:nvPicPr>
          <p:cNvPr id="6" name="Picture 5" descr="A person smiling at the camera&#10;&#10;AI-generated content may be incorrect.">
            <a:extLst>
              <a:ext uri="{FF2B5EF4-FFF2-40B4-BE49-F238E27FC236}">
                <a16:creationId xmlns:a16="http://schemas.microsoft.com/office/drawing/2014/main" id="{399C1D3D-C88E-CC1C-E509-8C328F45562E}"/>
              </a:ext>
            </a:extLst>
          </p:cNvPr>
          <p:cNvPicPr>
            <a:picLocks noChangeAspect="1"/>
          </p:cNvPicPr>
          <p:nvPr/>
        </p:nvPicPr>
        <p:blipFill>
          <a:blip r:embed="rId3"/>
          <a:stretch>
            <a:fillRect/>
          </a:stretch>
        </p:blipFill>
        <p:spPr>
          <a:xfrm>
            <a:off x="427031" y="1631287"/>
            <a:ext cx="3610042" cy="359542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8" name="Google Shape;738;p21"/>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466"/>
              <a:buFont typeface="Lato"/>
              <a:buNone/>
            </a:pPr>
            <a:r>
              <a:rPr lang="en-US" sz="3466"/>
              <a:t>ZONTA WOMEN IN BUSINESS LEADERSHIP AWARD </a:t>
            </a:r>
            <a:endParaRPr/>
          </a:p>
        </p:txBody>
      </p:sp>
      <p:sp>
        <p:nvSpPr>
          <p:cNvPr id="739" name="Google Shape;739;p21"/>
          <p:cNvSpPr txBox="1">
            <a:spLocks noGrp="1"/>
          </p:cNvSpPr>
          <p:nvPr>
            <p:ph type="body" idx="2"/>
          </p:nvPr>
        </p:nvSpPr>
        <p:spPr>
          <a:xfrm>
            <a:off x="5881878" y="2496556"/>
            <a:ext cx="6127242" cy="256275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accent1"/>
              </a:buClr>
              <a:buSzPts val="2000"/>
              <a:buNone/>
            </a:pPr>
            <a:endParaRPr b="0" dirty="0">
              <a:latin typeface="Lato"/>
              <a:ea typeface="Lato"/>
              <a:cs typeface="Lato"/>
              <a:sym typeface="Lato"/>
            </a:endParaRPr>
          </a:p>
          <a:p>
            <a:pPr marL="0" lvl="0" indent="0" algn="l" rtl="0">
              <a:lnSpc>
                <a:spcPct val="90000"/>
              </a:lnSpc>
              <a:spcBef>
                <a:spcPts val="1000"/>
              </a:spcBef>
              <a:spcAft>
                <a:spcPts val="0"/>
              </a:spcAft>
              <a:buClr>
                <a:schemeClr val="accent1"/>
              </a:buClr>
              <a:buSzPts val="2400"/>
              <a:buNone/>
            </a:pPr>
            <a:r>
              <a:rPr lang="en-US" sz="2400" dirty="0">
                <a:latin typeface="Lato"/>
                <a:ea typeface="Lato"/>
                <a:cs typeface="Lato"/>
                <a:sym typeface="Lato"/>
              </a:rPr>
              <a:t>10 international awards of US$10,000 each.</a:t>
            </a:r>
            <a:endParaRPr dirty="0"/>
          </a:p>
          <a:p>
            <a:pPr marL="0" lvl="0" indent="0" algn="l" rtl="0">
              <a:lnSpc>
                <a:spcPct val="90000"/>
              </a:lnSpc>
              <a:spcBef>
                <a:spcPts val="1000"/>
              </a:spcBef>
              <a:spcAft>
                <a:spcPts val="0"/>
              </a:spcAft>
              <a:buClr>
                <a:schemeClr val="accent1"/>
              </a:buClr>
              <a:buSzPts val="2400"/>
              <a:buNone/>
            </a:pPr>
            <a:endParaRPr sz="2400" dirty="0">
              <a:latin typeface="Lato"/>
              <a:ea typeface="Lato"/>
              <a:cs typeface="Lato"/>
              <a:sym typeface="Lato"/>
            </a:endParaRPr>
          </a:p>
          <a:p>
            <a:pPr marL="0" lvl="0" indent="0" algn="l" rtl="0">
              <a:lnSpc>
                <a:spcPct val="90000"/>
              </a:lnSpc>
              <a:spcBef>
                <a:spcPts val="1000"/>
              </a:spcBef>
              <a:spcAft>
                <a:spcPts val="0"/>
              </a:spcAft>
              <a:buClr>
                <a:schemeClr val="accent1"/>
              </a:buClr>
              <a:buSzPts val="2400"/>
              <a:buNone/>
            </a:pPr>
            <a:r>
              <a:rPr lang="en-US" sz="2400" dirty="0">
                <a:latin typeface="Lato"/>
                <a:ea typeface="Lato"/>
                <a:cs typeface="Lato"/>
                <a:sym typeface="Lato"/>
              </a:rPr>
              <a:t>Districts with at least 1,200 members at the beginning of the financial year of the award may submit two applications.</a:t>
            </a:r>
            <a:endParaRPr dirty="0"/>
          </a:p>
          <a:p>
            <a:pPr marL="0" lvl="0" indent="0" algn="l" rtl="0">
              <a:lnSpc>
                <a:spcPct val="90000"/>
              </a:lnSpc>
              <a:spcBef>
                <a:spcPts val="1000"/>
              </a:spcBef>
              <a:spcAft>
                <a:spcPts val="0"/>
              </a:spcAft>
              <a:buClr>
                <a:schemeClr val="accent1"/>
              </a:buClr>
              <a:buSzPts val="2000"/>
              <a:buNone/>
            </a:pPr>
            <a:endParaRPr dirty="0">
              <a:latin typeface="Lato"/>
              <a:ea typeface="Lato"/>
              <a:cs typeface="Lato"/>
              <a:sym typeface="Lato"/>
            </a:endParaRPr>
          </a:p>
        </p:txBody>
      </p:sp>
      <p:sp>
        <p:nvSpPr>
          <p:cNvPr id="740" name="Google Shape;740;p2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21</a:t>
            </a:fld>
            <a:endParaRPr/>
          </a:p>
        </p:txBody>
      </p:sp>
      <p:sp>
        <p:nvSpPr>
          <p:cNvPr id="741" name="Google Shape;741;p21"/>
          <p:cNvSpPr txBox="1"/>
          <p:nvPr/>
        </p:nvSpPr>
        <p:spPr>
          <a:xfrm>
            <a:off x="4437888" y="1622642"/>
            <a:ext cx="7754112"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Lato Black"/>
                <a:ea typeface="Lato Black"/>
                <a:cs typeface="Lato Black"/>
                <a:sym typeface="Lato Black"/>
              </a:rPr>
              <a:t>2024-2026 total funding: US$100,000</a:t>
            </a:r>
            <a:endParaRPr sz="1400" b="0" i="0" u="none" strike="noStrike" cap="none">
              <a:solidFill>
                <a:srgbClr val="000000"/>
              </a:solidFill>
              <a:latin typeface="Arial"/>
              <a:ea typeface="Arial"/>
              <a:cs typeface="Arial"/>
              <a:sym typeface="Arial"/>
            </a:endParaRPr>
          </a:p>
        </p:txBody>
      </p:sp>
      <p:sp>
        <p:nvSpPr>
          <p:cNvPr id="3" name="Google Shape;574;p10">
            <a:extLst>
              <a:ext uri="{FF2B5EF4-FFF2-40B4-BE49-F238E27FC236}">
                <a16:creationId xmlns:a16="http://schemas.microsoft.com/office/drawing/2014/main" id="{06A742F8-4EB3-EC07-93EC-E468750B2193}"/>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pic>
        <p:nvPicPr>
          <p:cNvPr id="4" name="Picture 3" descr="A person with long hair smiling&#10;&#10;AI-generated content may be incorrect.">
            <a:extLst>
              <a:ext uri="{FF2B5EF4-FFF2-40B4-BE49-F238E27FC236}">
                <a16:creationId xmlns:a16="http://schemas.microsoft.com/office/drawing/2014/main" id="{63E70116-BD6E-C7A2-13B2-9269AC069D25}"/>
              </a:ext>
            </a:extLst>
          </p:cNvPr>
          <p:cNvPicPr>
            <a:picLocks noChangeAspect="1"/>
          </p:cNvPicPr>
          <p:nvPr/>
        </p:nvPicPr>
        <p:blipFill>
          <a:blip r:embed="rId3"/>
          <a:stretch>
            <a:fillRect/>
          </a:stretch>
        </p:blipFill>
        <p:spPr>
          <a:xfrm>
            <a:off x="375489" y="1397800"/>
            <a:ext cx="4062399" cy="406239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38308188-1039-5A46-A8C7-CBDB0B2D8CBA}"/>
              </a:ext>
            </a:extLst>
          </p:cNvPr>
          <p:cNvSpPr txBox="1"/>
          <p:nvPr/>
        </p:nvSpPr>
        <p:spPr>
          <a:xfrm>
            <a:off x="1349347" y="5754184"/>
            <a:ext cx="2114681" cy="738664"/>
          </a:xfrm>
          <a:prstGeom prst="rect">
            <a:avLst/>
          </a:prstGeom>
          <a:noFill/>
        </p:spPr>
        <p:txBody>
          <a:bodyPr wrap="none" rtlCol="0">
            <a:spAutoFit/>
          </a:bodyPr>
          <a:lstStyle/>
          <a:p>
            <a:pPr algn="ctr"/>
            <a:r>
              <a:rPr lang="en-CA" dirty="0"/>
              <a:t>Mikaela Morelli </a:t>
            </a:r>
          </a:p>
          <a:p>
            <a:pPr algn="ctr"/>
            <a:r>
              <a:rPr lang="en-CA" dirty="0"/>
              <a:t>2025 </a:t>
            </a:r>
            <a:r>
              <a:rPr lang="en-CA" dirty="0" err="1"/>
              <a:t>ZWiBL</a:t>
            </a:r>
            <a:endParaRPr lang="en-CA" dirty="0"/>
          </a:p>
          <a:p>
            <a:pPr algn="ctr"/>
            <a:r>
              <a:rPr lang="en-CA" dirty="0"/>
              <a:t>Zonta Club of Hamilton1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pic>
        <p:nvPicPr>
          <p:cNvPr id="812" name="Google Shape;812;p28"/>
          <p:cNvPicPr preferRelativeResize="0"/>
          <p:nvPr/>
        </p:nvPicPr>
        <p:blipFill rotWithShape="1">
          <a:blip r:embed="rId3">
            <a:alphaModFix/>
          </a:blip>
          <a:srcRect/>
          <a:stretch/>
        </p:blipFill>
        <p:spPr>
          <a:xfrm>
            <a:off x="7496444" y="1371667"/>
            <a:ext cx="2816352" cy="2816352"/>
          </a:xfrm>
          <a:prstGeom prst="rect">
            <a:avLst/>
          </a:prstGeom>
          <a:noFill/>
          <a:ln>
            <a:noFill/>
          </a:ln>
        </p:spPr>
      </p:pic>
      <p:sp>
        <p:nvSpPr>
          <p:cNvPr id="813" name="Google Shape;813;p28"/>
          <p:cNvSpPr txBox="1">
            <a:spLocks noGrp="1"/>
          </p:cNvSpPr>
          <p:nvPr>
            <p:ph type="body" idx="5"/>
          </p:nvPr>
        </p:nvSpPr>
        <p:spPr>
          <a:xfrm>
            <a:off x="1036320" y="4492886"/>
            <a:ext cx="4145280" cy="2286001"/>
          </a:xfrm>
          <a:prstGeom prst="rect">
            <a:avLst/>
          </a:prstGeom>
          <a:solidFill>
            <a:schemeClr val="lt1"/>
          </a:solidFill>
          <a:ln>
            <a:noFill/>
          </a:ln>
        </p:spPr>
        <p:txBody>
          <a:bodyPr spcFirstLastPara="1" wrap="square" lIns="91425" tIns="91425" rIns="91425" bIns="45700" anchor="t" anchorCtr="0">
            <a:normAutofit/>
          </a:bodyPr>
          <a:lstStyle/>
          <a:p>
            <a:pPr marL="0" lvl="0" indent="0" algn="ctr" rtl="0">
              <a:lnSpc>
                <a:spcPct val="90000"/>
              </a:lnSpc>
              <a:spcBef>
                <a:spcPts val="0"/>
              </a:spcBef>
              <a:spcAft>
                <a:spcPts val="0"/>
              </a:spcAft>
              <a:buClr>
                <a:schemeClr val="dk1"/>
              </a:buClr>
              <a:buSzPts val="1800"/>
              <a:buNone/>
            </a:pPr>
            <a:r>
              <a:rPr lang="en-US" sz="3600" dirty="0">
                <a:latin typeface="Lato"/>
                <a:ea typeface="Lato"/>
                <a:cs typeface="Lato"/>
                <a:sym typeface="Lato"/>
              </a:rPr>
              <a:t>Endowment Fund</a:t>
            </a:r>
            <a:endParaRPr sz="4000" dirty="0"/>
          </a:p>
          <a:p>
            <a:pPr marL="0" lvl="0" indent="0" algn="ctr" rtl="0">
              <a:lnSpc>
                <a:spcPct val="90000"/>
              </a:lnSpc>
              <a:spcBef>
                <a:spcPts val="1000"/>
              </a:spcBef>
              <a:spcAft>
                <a:spcPts val="0"/>
              </a:spcAft>
              <a:buClr>
                <a:schemeClr val="dk1"/>
              </a:buClr>
              <a:buSzPts val="1800"/>
              <a:buNone/>
            </a:pPr>
            <a:r>
              <a:rPr lang="en-US" b="0" dirty="0">
                <a:latin typeface="Lato"/>
                <a:ea typeface="Lato"/>
                <a:cs typeface="Lato"/>
                <a:sym typeface="Lato"/>
              </a:rPr>
              <a:t>Created in 1988</a:t>
            </a:r>
            <a:endParaRPr sz="2400" dirty="0"/>
          </a:p>
          <a:p>
            <a:pPr marL="0" lvl="0" indent="0" algn="ctr" rtl="0">
              <a:lnSpc>
                <a:spcPct val="90000"/>
              </a:lnSpc>
              <a:spcBef>
                <a:spcPts val="1000"/>
              </a:spcBef>
              <a:spcAft>
                <a:spcPts val="0"/>
              </a:spcAft>
              <a:buClr>
                <a:schemeClr val="dk1"/>
              </a:buClr>
              <a:buSzPts val="1800"/>
              <a:buNone/>
            </a:pPr>
            <a:r>
              <a:rPr lang="en-US" b="0" dirty="0">
                <a:latin typeface="Lato"/>
                <a:ea typeface="Lato"/>
                <a:cs typeface="Lato"/>
                <a:sym typeface="Lato"/>
              </a:rPr>
              <a:t>Provides a long-term source of income for the Foundation</a:t>
            </a:r>
            <a:endParaRPr sz="2400" dirty="0"/>
          </a:p>
          <a:p>
            <a:pPr marL="0" lvl="0" indent="0" algn="ctr" rtl="0">
              <a:lnSpc>
                <a:spcPct val="90000"/>
              </a:lnSpc>
              <a:spcBef>
                <a:spcPts val="1000"/>
              </a:spcBef>
              <a:spcAft>
                <a:spcPts val="0"/>
              </a:spcAft>
              <a:buClr>
                <a:schemeClr val="dk1"/>
              </a:buClr>
              <a:buSzPts val="1800"/>
              <a:buNone/>
            </a:pPr>
            <a:r>
              <a:rPr lang="en-US" b="0" dirty="0">
                <a:latin typeface="Lato"/>
                <a:ea typeface="Lato"/>
                <a:cs typeface="Lato"/>
                <a:sym typeface="Lato"/>
              </a:rPr>
              <a:t>US$9,749,679</a:t>
            </a:r>
            <a:endParaRPr sz="2400" dirty="0"/>
          </a:p>
        </p:txBody>
      </p:sp>
      <p:sp>
        <p:nvSpPr>
          <p:cNvPr id="814" name="Google Shape;814;p28"/>
          <p:cNvSpPr txBox="1">
            <a:spLocks noGrp="1"/>
          </p:cNvSpPr>
          <p:nvPr>
            <p:ph type="body" idx="8"/>
          </p:nvPr>
        </p:nvSpPr>
        <p:spPr>
          <a:xfrm>
            <a:off x="6522720" y="4492886"/>
            <a:ext cx="5090160" cy="2286001"/>
          </a:xfrm>
          <a:prstGeom prst="rect">
            <a:avLst/>
          </a:prstGeom>
          <a:solidFill>
            <a:schemeClr val="lt1"/>
          </a:solidFill>
          <a:ln>
            <a:noFill/>
          </a:ln>
        </p:spPr>
        <p:txBody>
          <a:bodyPr spcFirstLastPara="1" wrap="square" lIns="91425" tIns="91425" rIns="91425" bIns="45700" anchor="t" anchorCtr="0">
            <a:normAutofit fontScale="85000" lnSpcReduction="20000"/>
          </a:bodyPr>
          <a:lstStyle/>
          <a:p>
            <a:pPr marL="0" lvl="0" indent="0" algn="ctr" rtl="0">
              <a:lnSpc>
                <a:spcPct val="90000"/>
              </a:lnSpc>
              <a:spcBef>
                <a:spcPts val="0"/>
              </a:spcBef>
              <a:spcAft>
                <a:spcPts val="0"/>
              </a:spcAft>
              <a:buClr>
                <a:schemeClr val="dk1"/>
              </a:buClr>
              <a:buSzPct val="100000"/>
              <a:buNone/>
            </a:pPr>
            <a:r>
              <a:rPr lang="en-US" sz="3900" dirty="0">
                <a:latin typeface="Lato"/>
                <a:ea typeface="Lato"/>
                <a:cs typeface="Lato"/>
                <a:sym typeface="Lato"/>
              </a:rPr>
              <a:t>Amelia Earhart Fellowship Endowment Fund</a:t>
            </a:r>
            <a:endParaRPr sz="3900" dirty="0"/>
          </a:p>
          <a:p>
            <a:pPr marL="0" lvl="0" indent="0" algn="ctr" rtl="0">
              <a:lnSpc>
                <a:spcPct val="90000"/>
              </a:lnSpc>
              <a:spcBef>
                <a:spcPts val="1000"/>
              </a:spcBef>
              <a:spcAft>
                <a:spcPts val="0"/>
              </a:spcAft>
              <a:buClr>
                <a:schemeClr val="dk1"/>
              </a:buClr>
              <a:buSzPct val="100000"/>
              <a:buNone/>
            </a:pPr>
            <a:r>
              <a:rPr lang="en-US" sz="2300" b="0" dirty="0">
                <a:latin typeface="Lato"/>
                <a:ea typeface="Lato"/>
                <a:cs typeface="Lato"/>
                <a:sym typeface="Lato"/>
              </a:rPr>
              <a:t>Created in 1998</a:t>
            </a:r>
            <a:endParaRPr dirty="0"/>
          </a:p>
          <a:p>
            <a:pPr marL="0" lvl="0" indent="0" algn="ctr" rtl="0">
              <a:lnSpc>
                <a:spcPct val="90000"/>
              </a:lnSpc>
              <a:spcBef>
                <a:spcPts val="1000"/>
              </a:spcBef>
              <a:spcAft>
                <a:spcPts val="0"/>
              </a:spcAft>
              <a:buClr>
                <a:schemeClr val="dk1"/>
              </a:buClr>
              <a:buSzPct val="100000"/>
              <a:buNone/>
            </a:pPr>
            <a:r>
              <a:rPr lang="en-US" sz="2300" b="0" dirty="0">
                <a:latin typeface="Lato"/>
                <a:ea typeface="Lato"/>
                <a:cs typeface="Lato"/>
                <a:sym typeface="Lato"/>
              </a:rPr>
              <a:t>Provides a long-term source of income for the AE Fellowship program</a:t>
            </a:r>
            <a:endParaRPr dirty="0"/>
          </a:p>
          <a:p>
            <a:pPr marL="0" lvl="0" indent="0" algn="ctr" rtl="0">
              <a:lnSpc>
                <a:spcPct val="90000"/>
              </a:lnSpc>
              <a:spcBef>
                <a:spcPts val="1000"/>
              </a:spcBef>
              <a:spcAft>
                <a:spcPts val="0"/>
              </a:spcAft>
              <a:buClr>
                <a:schemeClr val="dk1"/>
              </a:buClr>
              <a:buSzPct val="100000"/>
              <a:buNone/>
            </a:pPr>
            <a:r>
              <a:rPr lang="en-US" sz="2300" b="0" dirty="0">
                <a:latin typeface="Lato"/>
                <a:ea typeface="Lato"/>
                <a:cs typeface="Lato"/>
                <a:sym typeface="Lato"/>
              </a:rPr>
              <a:t>US$1,242,041</a:t>
            </a:r>
            <a:endParaRPr dirty="0"/>
          </a:p>
        </p:txBody>
      </p:sp>
      <p:sp>
        <p:nvSpPr>
          <p:cNvPr id="815" name="Google Shape;815;p28"/>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solidFill>
                  <a:schemeClr val="accent6"/>
                </a:solidFill>
              </a:rPr>
              <a:t>ENDOWMENT GIFT FUNDS</a:t>
            </a:r>
            <a:endParaRPr/>
          </a:p>
        </p:txBody>
      </p:sp>
      <p:pic>
        <p:nvPicPr>
          <p:cNvPr id="816" name="Google Shape;816;p28"/>
          <p:cNvPicPr preferRelativeResize="0"/>
          <p:nvPr/>
        </p:nvPicPr>
        <p:blipFill rotWithShape="1">
          <a:blip r:embed="rId4">
            <a:alphaModFix/>
          </a:blip>
          <a:srcRect/>
          <a:stretch/>
        </p:blipFill>
        <p:spPr>
          <a:xfrm>
            <a:off x="1879206" y="1371667"/>
            <a:ext cx="2816352" cy="2816352"/>
          </a:xfrm>
          <a:prstGeom prst="rect">
            <a:avLst/>
          </a:prstGeom>
          <a:noFill/>
          <a:ln>
            <a:noFill/>
          </a:ln>
        </p:spPr>
      </p:pic>
      <p:sp>
        <p:nvSpPr>
          <p:cNvPr id="3" name="Slide Number Placeholder 2">
            <a:extLst>
              <a:ext uri="{FF2B5EF4-FFF2-40B4-BE49-F238E27FC236}">
                <a16:creationId xmlns:a16="http://schemas.microsoft.com/office/drawing/2014/main" id="{713F3E21-013A-B758-CB36-5A08F51B3258}"/>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22</a:t>
            </a:fld>
            <a:endParaRPr lang="en-US" dirty="0"/>
          </a:p>
        </p:txBody>
      </p:sp>
      <p:sp>
        <p:nvSpPr>
          <p:cNvPr id="4" name="Google Shape;574;p10">
            <a:extLst>
              <a:ext uri="{FF2B5EF4-FFF2-40B4-BE49-F238E27FC236}">
                <a16:creationId xmlns:a16="http://schemas.microsoft.com/office/drawing/2014/main" id="{913F6C22-807B-A352-A62B-B5DA901B308B}"/>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24"/>
          <p:cNvSpPr txBox="1">
            <a:spLocks noGrp="1"/>
          </p:cNvSpPr>
          <p:nvPr>
            <p:ph type="title"/>
          </p:nvPr>
        </p:nvSpPr>
        <p:spPr>
          <a:xfrm>
            <a:off x="205317" y="279400"/>
            <a:ext cx="5974080" cy="132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5F71"/>
              </a:buClr>
              <a:buSzPts val="4200"/>
              <a:buFont typeface="Lato"/>
              <a:buNone/>
            </a:pPr>
            <a:r>
              <a:rPr lang="en-US">
                <a:latin typeface="Lato"/>
                <a:ea typeface="Lato"/>
                <a:cs typeface="Lato"/>
                <a:sym typeface="Lato"/>
              </a:rPr>
              <a:t>THE ZONTA 1919 LEGACY CIRCLE</a:t>
            </a:r>
            <a:endParaRPr/>
          </a:p>
        </p:txBody>
      </p:sp>
      <p:sp>
        <p:nvSpPr>
          <p:cNvPr id="771" name="Google Shape;771;p24"/>
          <p:cNvSpPr txBox="1">
            <a:spLocks noGrp="1"/>
          </p:cNvSpPr>
          <p:nvPr>
            <p:ph type="sldNum" idx="12"/>
          </p:nvPr>
        </p:nvSpPr>
        <p:spPr>
          <a:xfrm>
            <a:off x="9448800" y="6561138"/>
            <a:ext cx="2743200" cy="2174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23</a:t>
            </a:fld>
            <a:endParaRPr/>
          </a:p>
        </p:txBody>
      </p:sp>
      <p:sp>
        <p:nvSpPr>
          <p:cNvPr id="772" name="Google Shape;772;p24"/>
          <p:cNvSpPr txBox="1">
            <a:spLocks noGrp="1"/>
          </p:cNvSpPr>
          <p:nvPr>
            <p:ph type="body" idx="1"/>
          </p:nvPr>
        </p:nvSpPr>
        <p:spPr>
          <a:xfrm>
            <a:off x="266123" y="2479357"/>
            <a:ext cx="5974080" cy="2722245"/>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Clr>
                <a:schemeClr val="dk1"/>
              </a:buClr>
              <a:buSzPts val="3700"/>
              <a:buNone/>
            </a:pPr>
            <a:r>
              <a:rPr lang="en-US" b="1" dirty="0">
                <a:latin typeface="Lato"/>
                <a:ea typeface="Lato"/>
                <a:cs typeface="Lato"/>
                <a:sym typeface="Lato"/>
              </a:rPr>
              <a:t>Established to </a:t>
            </a:r>
            <a:r>
              <a:rPr lang="en-US" b="1" dirty="0" err="1">
                <a:latin typeface="Lato"/>
                <a:ea typeface="Lato"/>
                <a:cs typeface="Lato"/>
                <a:sym typeface="Lato"/>
              </a:rPr>
              <a:t>honour</a:t>
            </a:r>
            <a:r>
              <a:rPr lang="en-US" b="1" dirty="0">
                <a:latin typeface="Lato"/>
                <a:ea typeface="Lato"/>
                <a:cs typeface="Lato"/>
                <a:sym typeface="Lato"/>
              </a:rPr>
              <a:t> individuals who entrusted their legacy to the Foundation through a planned gift.</a:t>
            </a:r>
            <a:endParaRPr dirty="0"/>
          </a:p>
        </p:txBody>
      </p:sp>
      <p:pic>
        <p:nvPicPr>
          <p:cNvPr id="773" name="Google Shape;773;p24" descr="A logo with text and a circle of leaves&#10;&#10;Description automatically generated"/>
          <p:cNvPicPr preferRelativeResize="0"/>
          <p:nvPr/>
        </p:nvPicPr>
        <p:blipFill rotWithShape="1">
          <a:blip r:embed="rId3">
            <a:alphaModFix/>
          </a:blip>
          <a:srcRect/>
          <a:stretch/>
        </p:blipFill>
        <p:spPr>
          <a:xfrm>
            <a:off x="6240203" y="814673"/>
            <a:ext cx="5746480" cy="5255927"/>
          </a:xfrm>
          <a:prstGeom prst="rect">
            <a:avLst/>
          </a:prstGeom>
          <a:noFill/>
          <a:ln>
            <a:noFill/>
          </a:ln>
        </p:spPr>
      </p:pic>
      <p:sp>
        <p:nvSpPr>
          <p:cNvPr id="3" name="Google Shape;574;p10">
            <a:extLst>
              <a:ext uri="{FF2B5EF4-FFF2-40B4-BE49-F238E27FC236}">
                <a16:creationId xmlns:a16="http://schemas.microsoft.com/office/drawing/2014/main" id="{91173AFF-8F64-D4E6-355B-F4D5E54F34B8}"/>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7"/>
        <p:cNvGrpSpPr/>
        <p:nvPr/>
      </p:nvGrpSpPr>
      <p:grpSpPr>
        <a:xfrm>
          <a:off x="0" y="0"/>
          <a:ext cx="0" cy="0"/>
          <a:chOff x="0" y="0"/>
          <a:chExt cx="0" cy="0"/>
        </a:xfrm>
      </p:grpSpPr>
      <p:sp>
        <p:nvSpPr>
          <p:cNvPr id="778" name="Google Shape;778;p2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lvl="0" algn="ctr">
              <a:buSzPts val="1800"/>
            </a:pPr>
            <a:r>
              <a:rPr lang="en-CA" sz="1800" dirty="0" err="1">
                <a:solidFill>
                  <a:schemeClr val="lt1"/>
                </a:solidFill>
              </a:rPr>
              <a:t>WomenWomen</a:t>
            </a:r>
            <a:endParaRPr sz="1800" b="0" i="0" u="none" strike="noStrike" cap="none" dirty="0">
              <a:solidFill>
                <a:schemeClr val="lt1"/>
              </a:solidFill>
              <a:latin typeface="Arial"/>
              <a:ea typeface="Arial"/>
              <a:cs typeface="Arial"/>
              <a:sym typeface="Arial"/>
            </a:endParaRPr>
          </a:p>
        </p:txBody>
      </p:sp>
      <p:sp>
        <p:nvSpPr>
          <p:cNvPr id="779" name="Google Shape;779;p25"/>
          <p:cNvSpPr/>
          <p:nvPr/>
        </p:nvSpPr>
        <p:spPr>
          <a:xfrm rot="-2700000" flipH="1">
            <a:off x="-376156" y="-253670"/>
            <a:ext cx="1827638" cy="1376989"/>
          </a:xfrm>
          <a:custGeom>
            <a:avLst/>
            <a:gdLst/>
            <a:ahLst/>
            <a:cxnLst/>
            <a:rect l="l" t="t" r="r" b="b"/>
            <a:pathLst>
              <a:path w="1827638" h="1376989" extrusionOk="0">
                <a:moveTo>
                  <a:pt x="0" y="987379"/>
                </a:moveTo>
                <a:lnTo>
                  <a:pt x="987379" y="0"/>
                </a:lnTo>
                <a:lnTo>
                  <a:pt x="1827638" y="840260"/>
                </a:lnTo>
                <a:lnTo>
                  <a:pt x="1827638" y="1376989"/>
                </a:lnTo>
                <a:lnTo>
                  <a:pt x="0" y="1376989"/>
                </a:lnTo>
                <a:close/>
              </a:path>
            </a:pathLst>
          </a:cu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0" name="Google Shape;780;p25"/>
          <p:cNvSpPr/>
          <p:nvPr/>
        </p:nvSpPr>
        <p:spPr>
          <a:xfrm rot="-2700000" flipH="1">
            <a:off x="891641" y="422146"/>
            <a:ext cx="645368" cy="645368"/>
          </a:xfrm>
          <a:prstGeom prst="rect">
            <a:avLst/>
          </a:pr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1" name="Google Shape;781;p25"/>
          <p:cNvSpPr/>
          <p:nvPr/>
        </p:nvSpPr>
        <p:spPr>
          <a:xfrm rot="-2700000" flipH="1">
            <a:off x="10043482" y="655140"/>
            <a:ext cx="687472" cy="687472"/>
          </a:xfrm>
          <a:prstGeom prst="rect">
            <a:avLst/>
          </a:prstGeom>
          <a:solidFill>
            <a:schemeClr val="accent4">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2" name="Google Shape;782;p25"/>
          <p:cNvSpPr/>
          <p:nvPr/>
        </p:nvSpPr>
        <p:spPr>
          <a:xfrm rot="10800000" flipH="1">
            <a:off x="9356643" y="0"/>
            <a:ext cx="2835357" cy="1480837"/>
          </a:xfrm>
          <a:custGeom>
            <a:avLst/>
            <a:gdLst/>
            <a:ahLst/>
            <a:cxnLst/>
            <a:rect l="l" t="t" r="r" b="b"/>
            <a:pathLst>
              <a:path w="2835357" h="1480837" extrusionOk="0">
                <a:moveTo>
                  <a:pt x="2835357" y="1480837"/>
                </a:moveTo>
                <a:lnTo>
                  <a:pt x="0" y="1480837"/>
                </a:lnTo>
                <a:lnTo>
                  <a:pt x="1552727" y="0"/>
                </a:lnTo>
                <a:lnTo>
                  <a:pt x="2835357" y="1223245"/>
                </a:lnTo>
                <a:close/>
              </a:path>
            </a:pathLst>
          </a:custGeom>
          <a:solidFill>
            <a:schemeClr val="accent4">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5" name="Google Shape;785;p25"/>
          <p:cNvSpPr/>
          <p:nvPr/>
        </p:nvSpPr>
        <p:spPr>
          <a:xfrm flipH="1">
            <a:off x="7976344" y="6115501"/>
            <a:ext cx="1494513" cy="742499"/>
          </a:xfrm>
          <a:prstGeom prst="triangle">
            <a:avLst>
              <a:gd name="adj" fmla="val 50000"/>
            </a:avLst>
          </a:pr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7" name="Google Shape;787;p25"/>
          <p:cNvSpPr/>
          <p:nvPr/>
        </p:nvSpPr>
        <p:spPr>
          <a:xfrm flipH="1">
            <a:off x="7604080" y="6453143"/>
            <a:ext cx="814903" cy="404857"/>
          </a:xfrm>
          <a:prstGeom prst="triangle">
            <a:avLst>
              <a:gd name="adj" fmla="val 50000"/>
            </a:avLst>
          </a:pr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6A546B73-E013-FD03-9846-A139AEA5685B}"/>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24</a:t>
            </a:fld>
            <a:endParaRPr lang="en-US" dirty="0"/>
          </a:p>
        </p:txBody>
      </p:sp>
      <p:sp>
        <p:nvSpPr>
          <p:cNvPr id="6" name="Google Shape;574;p10">
            <a:extLst>
              <a:ext uri="{FF2B5EF4-FFF2-40B4-BE49-F238E27FC236}">
                <a16:creationId xmlns:a16="http://schemas.microsoft.com/office/drawing/2014/main" id="{2A069A8D-8709-043E-33B6-4E7DF961C8EB}"/>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pic>
        <p:nvPicPr>
          <p:cNvPr id="4" name="Picture 3">
            <a:extLst>
              <a:ext uri="{FF2B5EF4-FFF2-40B4-BE49-F238E27FC236}">
                <a16:creationId xmlns:a16="http://schemas.microsoft.com/office/drawing/2014/main" id="{3420A16C-F999-7EB7-8E70-A24470DDE110}"/>
              </a:ext>
            </a:extLst>
          </p:cNvPr>
          <p:cNvPicPr>
            <a:picLocks noChangeAspect="1"/>
          </p:cNvPicPr>
          <p:nvPr/>
        </p:nvPicPr>
        <p:blipFill>
          <a:blip r:embed="rId3"/>
          <a:stretch>
            <a:fillRect/>
          </a:stretch>
        </p:blipFill>
        <p:spPr>
          <a:xfrm>
            <a:off x="645737" y="1173016"/>
            <a:ext cx="10900525" cy="475989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495" name="Google Shape;495;p6"/>
          <p:cNvGrpSpPr/>
          <p:nvPr/>
        </p:nvGrpSpPr>
        <p:grpSpPr>
          <a:xfrm>
            <a:off x="4596235" y="312381"/>
            <a:ext cx="6798538" cy="5731588"/>
            <a:chOff x="0" y="0"/>
            <a:chExt cx="6798538" cy="5731588"/>
          </a:xfrm>
        </p:grpSpPr>
        <p:sp>
          <p:nvSpPr>
            <p:cNvPr id="496" name="Google Shape;496;p6"/>
            <p:cNvSpPr/>
            <p:nvPr/>
          </p:nvSpPr>
          <p:spPr>
            <a:xfrm>
              <a:off x="0" y="0"/>
              <a:ext cx="5438831" cy="1260949"/>
            </a:xfrm>
            <a:prstGeom prst="roundRect">
              <a:avLst>
                <a:gd name="adj" fmla="val 1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6"/>
            <p:cNvSpPr txBox="1"/>
            <p:nvPr/>
          </p:nvSpPr>
          <p:spPr>
            <a:xfrm>
              <a:off x="36932" y="36932"/>
              <a:ext cx="3971617" cy="1187085"/>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dirty="0">
                  <a:solidFill>
                    <a:schemeClr val="lt1"/>
                  </a:solidFill>
                  <a:latin typeface="Arial"/>
                  <a:ea typeface="Arial"/>
                  <a:cs typeface="Arial"/>
                  <a:sym typeface="Arial"/>
                </a:rPr>
                <a:t>When you donate to the Foundation: You make a positive impact on someone’s life</a:t>
              </a:r>
              <a:endParaRPr sz="1800" b="0" i="0" u="none" strike="noStrike" cap="none" dirty="0">
                <a:solidFill>
                  <a:schemeClr val="lt1"/>
                </a:solidFill>
                <a:latin typeface="Arial"/>
                <a:ea typeface="Arial"/>
                <a:cs typeface="Arial"/>
                <a:sym typeface="Arial"/>
              </a:endParaRPr>
            </a:p>
          </p:txBody>
        </p:sp>
        <p:sp>
          <p:nvSpPr>
            <p:cNvPr id="498" name="Google Shape;498;p6"/>
            <p:cNvSpPr/>
            <p:nvPr/>
          </p:nvSpPr>
          <p:spPr>
            <a:xfrm>
              <a:off x="455502" y="1490213"/>
              <a:ext cx="5438831" cy="1260949"/>
            </a:xfrm>
            <a:prstGeom prst="roundRect">
              <a:avLst>
                <a:gd name="adj" fmla="val 10000"/>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6"/>
            <p:cNvSpPr txBox="1"/>
            <p:nvPr/>
          </p:nvSpPr>
          <p:spPr>
            <a:xfrm>
              <a:off x="492434" y="1527145"/>
              <a:ext cx="4089847" cy="1187085"/>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dirty="0">
                  <a:solidFill>
                    <a:schemeClr val="lt1"/>
                  </a:solidFill>
                  <a:latin typeface="Arial"/>
                  <a:ea typeface="Arial"/>
                  <a:cs typeface="Arial"/>
                  <a:sym typeface="Arial"/>
                </a:rPr>
                <a:t>Every contribution makes a difference no matter the amount</a:t>
              </a:r>
              <a:endParaRPr sz="1800" b="0" i="0" u="none" strike="noStrike" cap="none" dirty="0">
                <a:solidFill>
                  <a:schemeClr val="lt1"/>
                </a:solidFill>
                <a:latin typeface="Arial"/>
                <a:ea typeface="Arial"/>
                <a:cs typeface="Arial"/>
                <a:sym typeface="Arial"/>
              </a:endParaRPr>
            </a:p>
          </p:txBody>
        </p:sp>
        <p:sp>
          <p:nvSpPr>
            <p:cNvPr id="500" name="Google Shape;500;p6"/>
            <p:cNvSpPr/>
            <p:nvPr/>
          </p:nvSpPr>
          <p:spPr>
            <a:xfrm>
              <a:off x="904205" y="2980426"/>
              <a:ext cx="5438831" cy="1260949"/>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6"/>
            <p:cNvSpPr txBox="1"/>
            <p:nvPr/>
          </p:nvSpPr>
          <p:spPr>
            <a:xfrm>
              <a:off x="941137" y="3017358"/>
              <a:ext cx="4096646" cy="1187085"/>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dirty="0">
                  <a:solidFill>
                    <a:schemeClr val="lt1"/>
                  </a:solidFill>
                  <a:latin typeface="Arial"/>
                  <a:ea typeface="Arial"/>
                  <a:cs typeface="Arial"/>
                  <a:sym typeface="Arial"/>
                </a:rPr>
                <a:t>Giving to Zonta Foundation for Women creates a sense of connectedness. We are an international organization</a:t>
              </a:r>
              <a:endParaRPr sz="1800" b="0" i="0" u="none" strike="noStrike" cap="none" dirty="0">
                <a:solidFill>
                  <a:schemeClr val="lt1"/>
                </a:solidFill>
                <a:latin typeface="Arial"/>
                <a:ea typeface="Arial"/>
                <a:cs typeface="Arial"/>
                <a:sym typeface="Arial"/>
              </a:endParaRPr>
            </a:p>
          </p:txBody>
        </p:sp>
        <p:sp>
          <p:nvSpPr>
            <p:cNvPr id="502" name="Google Shape;502;p6"/>
            <p:cNvSpPr/>
            <p:nvPr/>
          </p:nvSpPr>
          <p:spPr>
            <a:xfrm>
              <a:off x="1359707" y="4470639"/>
              <a:ext cx="5438831" cy="1260949"/>
            </a:xfrm>
            <a:prstGeom prst="roundRect">
              <a:avLst>
                <a:gd name="adj" fmla="val 1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6"/>
            <p:cNvSpPr txBox="1"/>
            <p:nvPr/>
          </p:nvSpPr>
          <p:spPr>
            <a:xfrm>
              <a:off x="1396639" y="4507571"/>
              <a:ext cx="4089847" cy="1187085"/>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dirty="0">
                  <a:solidFill>
                    <a:schemeClr val="lt1"/>
                  </a:solidFill>
                  <a:latin typeface="Arial"/>
                  <a:ea typeface="Arial"/>
                  <a:cs typeface="Arial"/>
                  <a:sym typeface="Arial"/>
                </a:rPr>
                <a:t>Giving to help others without expecting anything in return gives you a sense of joy and fulfillment</a:t>
              </a:r>
              <a:endParaRPr sz="1800" b="0" i="0" u="none" strike="noStrike" cap="none" dirty="0">
                <a:solidFill>
                  <a:schemeClr val="lt1"/>
                </a:solidFill>
                <a:latin typeface="Arial"/>
                <a:ea typeface="Arial"/>
                <a:cs typeface="Arial"/>
                <a:sym typeface="Arial"/>
              </a:endParaRPr>
            </a:p>
          </p:txBody>
        </p:sp>
        <p:sp>
          <p:nvSpPr>
            <p:cNvPr id="504" name="Google Shape;504;p6"/>
            <p:cNvSpPr/>
            <p:nvPr/>
          </p:nvSpPr>
          <p:spPr>
            <a:xfrm>
              <a:off x="4619213" y="965772"/>
              <a:ext cx="819617" cy="819617"/>
            </a:xfrm>
            <a:prstGeom prst="downArrow">
              <a:avLst>
                <a:gd name="adj1" fmla="val 55000"/>
                <a:gd name="adj2" fmla="val 45000"/>
              </a:avLst>
            </a:prstGeom>
            <a:solidFill>
              <a:schemeClr val="accent2">
                <a:alpha val="89411"/>
              </a:schemeClr>
            </a:solidFill>
            <a:ln w="12700" cap="flat" cmpd="sng">
              <a:solidFill>
                <a:srgbClr val="F6D4CC">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6"/>
            <p:cNvSpPr txBox="1"/>
            <p:nvPr/>
          </p:nvSpPr>
          <p:spPr>
            <a:xfrm>
              <a:off x="4803627" y="965772"/>
              <a:ext cx="450789" cy="61676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b="0" i="0" u="none" strike="noStrike" cap="none">
                <a:solidFill>
                  <a:schemeClr val="dk1"/>
                </a:solidFill>
                <a:latin typeface="Arial"/>
                <a:ea typeface="Arial"/>
                <a:cs typeface="Arial"/>
                <a:sym typeface="Arial"/>
              </a:endParaRPr>
            </a:p>
          </p:txBody>
        </p:sp>
        <p:sp>
          <p:nvSpPr>
            <p:cNvPr id="506" name="Google Shape;506;p6"/>
            <p:cNvSpPr/>
            <p:nvPr/>
          </p:nvSpPr>
          <p:spPr>
            <a:xfrm>
              <a:off x="5074716" y="2455985"/>
              <a:ext cx="819617" cy="819617"/>
            </a:xfrm>
            <a:prstGeom prst="downArrow">
              <a:avLst>
                <a:gd name="adj1" fmla="val 55000"/>
                <a:gd name="adj2" fmla="val 45000"/>
              </a:avLst>
            </a:prstGeom>
            <a:solidFill>
              <a:schemeClr val="accent3">
                <a:alpha val="89411"/>
              </a:schemeClr>
            </a:solidFill>
            <a:ln w="12700" cap="flat" cmpd="sng">
              <a:solidFill>
                <a:srgbClr val="E2E6C8">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6"/>
            <p:cNvSpPr txBox="1"/>
            <p:nvPr/>
          </p:nvSpPr>
          <p:spPr>
            <a:xfrm>
              <a:off x="5259130" y="2455985"/>
              <a:ext cx="450789" cy="61676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b="0" i="0" u="none" strike="noStrike" cap="none">
                <a:solidFill>
                  <a:schemeClr val="dk1"/>
                </a:solidFill>
                <a:latin typeface="Arial"/>
                <a:ea typeface="Arial"/>
                <a:cs typeface="Arial"/>
                <a:sym typeface="Arial"/>
              </a:endParaRPr>
            </a:p>
          </p:txBody>
        </p:sp>
        <p:sp>
          <p:nvSpPr>
            <p:cNvPr id="508" name="Google Shape;508;p6"/>
            <p:cNvSpPr/>
            <p:nvPr/>
          </p:nvSpPr>
          <p:spPr>
            <a:xfrm>
              <a:off x="5523419" y="3946199"/>
              <a:ext cx="819617" cy="819617"/>
            </a:xfrm>
            <a:prstGeom prst="downArrow">
              <a:avLst>
                <a:gd name="adj1" fmla="val 55000"/>
                <a:gd name="adj2" fmla="val 45000"/>
              </a:avLst>
            </a:prstGeom>
            <a:solidFill>
              <a:schemeClr val="accent4">
                <a:alpha val="89411"/>
              </a:schemeClr>
            </a:solidFill>
            <a:ln w="12700" cap="flat" cmpd="sng">
              <a:solidFill>
                <a:srgbClr val="CAD2C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6"/>
            <p:cNvSpPr txBox="1"/>
            <p:nvPr/>
          </p:nvSpPr>
          <p:spPr>
            <a:xfrm>
              <a:off x="5707833" y="3946199"/>
              <a:ext cx="450789" cy="61676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b="0" i="0" u="none" strike="noStrike" cap="none">
                <a:solidFill>
                  <a:schemeClr val="dk1"/>
                </a:solidFill>
                <a:latin typeface="Arial"/>
                <a:ea typeface="Arial"/>
                <a:cs typeface="Arial"/>
                <a:sym typeface="Arial"/>
              </a:endParaRPr>
            </a:p>
          </p:txBody>
        </p:sp>
      </p:grpSp>
      <p:pic>
        <p:nvPicPr>
          <p:cNvPr id="2" name="Google Shape;557;p9">
            <a:extLst>
              <a:ext uri="{FF2B5EF4-FFF2-40B4-BE49-F238E27FC236}">
                <a16:creationId xmlns:a16="http://schemas.microsoft.com/office/drawing/2014/main" id="{A33300F5-1C67-D419-10E1-B240325B0765}"/>
              </a:ext>
            </a:extLst>
          </p:cNvPr>
          <p:cNvPicPr preferRelativeResize="0"/>
          <p:nvPr/>
        </p:nvPicPr>
        <p:blipFill rotWithShape="1">
          <a:blip r:embed="rId3">
            <a:alphaModFix/>
          </a:blip>
          <a:srcRect l="37078" r="12922" b="-1"/>
          <a:stretch/>
        </p:blipFill>
        <p:spPr>
          <a:xfrm>
            <a:off x="444502" y="687779"/>
            <a:ext cx="4114800" cy="5283919"/>
          </a:xfrm>
          <a:custGeom>
            <a:avLst/>
            <a:gdLst/>
            <a:ahLst/>
            <a:cxnLst/>
            <a:rect l="l" t="t" r="r" b="b"/>
            <a:pathLst>
              <a:path w="3741748" h="3741748" extrusionOk="0">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ln>
            <a:noFill/>
          </a:ln>
        </p:spPr>
      </p:pic>
      <p:sp>
        <p:nvSpPr>
          <p:cNvPr id="4" name="Slide Number Placeholder 2">
            <a:extLst>
              <a:ext uri="{FF2B5EF4-FFF2-40B4-BE49-F238E27FC236}">
                <a16:creationId xmlns:a16="http://schemas.microsoft.com/office/drawing/2014/main" id="{E58F3CF9-EDCF-6573-DF99-EDC1CB45C3DA}"/>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25</a:t>
            </a:fld>
            <a:endParaRPr lang="en-US" dirty="0"/>
          </a:p>
        </p:txBody>
      </p:sp>
      <p:sp>
        <p:nvSpPr>
          <p:cNvPr id="5" name="Google Shape;574;p10">
            <a:extLst>
              <a:ext uri="{FF2B5EF4-FFF2-40B4-BE49-F238E27FC236}">
                <a16:creationId xmlns:a16="http://schemas.microsoft.com/office/drawing/2014/main" id="{8488AC34-04B2-144A-B4AA-132F4486C6D9}"/>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174041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4" name="Google Shape;534;p8"/>
          <p:cNvSpPr txBox="1">
            <a:spLocks noGrp="1"/>
          </p:cNvSpPr>
          <p:nvPr>
            <p:ph type="ctrTitle"/>
          </p:nvPr>
        </p:nvSpPr>
        <p:spPr>
          <a:xfrm>
            <a:off x="5810089" y="739978"/>
            <a:ext cx="5719557" cy="4576605"/>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Play"/>
              <a:buNone/>
            </a:pPr>
            <a:r>
              <a:rPr lang="en-US"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sym typeface="Play"/>
              </a:rPr>
              <a:t>ZONTA INTERNATIONAL Will Continue to </a:t>
            </a:r>
            <a:r>
              <a:rPr lang="en-US" sz="8000"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rPr>
              <a:t>NEED</a:t>
            </a:r>
            <a:r>
              <a:rPr lang="en-US"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sym typeface="Play"/>
              </a:rPr>
              <a:t> </a:t>
            </a:r>
            <a:br>
              <a:rPr lang="en-US"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sym typeface="Play"/>
              </a:rPr>
            </a:br>
            <a:r>
              <a:rPr lang="en-US"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sym typeface="Play"/>
              </a:rPr>
              <a:t>YOUR SUPPORT</a:t>
            </a:r>
            <a:endParaRPr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endParaRPr>
          </a:p>
        </p:txBody>
      </p:sp>
      <p:sp>
        <p:nvSpPr>
          <p:cNvPr id="536" name="Google Shape;536;p8"/>
          <p:cNvSpPr/>
          <p:nvPr/>
        </p:nvSpPr>
        <p:spPr>
          <a:xfrm flipH="1">
            <a:off x="530529" y="1"/>
            <a:ext cx="1155142"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7" name="Google Shape;537;p8"/>
          <p:cNvSpPr/>
          <p:nvPr/>
        </p:nvSpPr>
        <p:spPr>
          <a:xfrm flipH="1">
            <a:off x="4349052" y="0"/>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8" name="Google Shape;538;p8"/>
          <p:cNvSpPr/>
          <p:nvPr/>
        </p:nvSpPr>
        <p:spPr>
          <a:xfrm flipH="1">
            <a:off x="0" y="2916245"/>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9" name="Google Shape;539;p8"/>
          <p:cNvSpPr/>
          <p:nvPr/>
        </p:nvSpPr>
        <p:spPr>
          <a:xfrm flipH="1">
            <a:off x="0" y="5835649"/>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0" name="Google Shape;540;p8"/>
          <p:cNvSpPr/>
          <p:nvPr/>
        </p:nvSpPr>
        <p:spPr>
          <a:xfrm flipH="1">
            <a:off x="3697761" y="5717906"/>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2" name="Google Shape;542;p8"/>
          <p:cNvSpPr/>
          <p:nvPr/>
        </p:nvSpPr>
        <p:spPr>
          <a:xfrm flipH="1">
            <a:off x="4520513" y="6258756"/>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80A17B1-5EEC-A1A8-91AA-19390A77873E}"/>
              </a:ext>
            </a:extLst>
          </p:cNvPr>
          <p:cNvSpPr>
            <a:spLocks noGrp="1"/>
          </p:cNvSpPr>
          <p:nvPr>
            <p:ph type="sldNum" idx="4294967295"/>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26</a:t>
            </a:fld>
            <a:endParaRPr lang="en-US" dirty="0"/>
          </a:p>
        </p:txBody>
      </p:sp>
      <p:pic>
        <p:nvPicPr>
          <p:cNvPr id="4" name="Google Shape;557;p9">
            <a:extLst>
              <a:ext uri="{FF2B5EF4-FFF2-40B4-BE49-F238E27FC236}">
                <a16:creationId xmlns:a16="http://schemas.microsoft.com/office/drawing/2014/main" id="{76019921-FB89-6B61-D469-432A60773158}"/>
              </a:ext>
            </a:extLst>
          </p:cNvPr>
          <p:cNvPicPr preferRelativeResize="0"/>
          <p:nvPr/>
        </p:nvPicPr>
        <p:blipFill rotWithShape="1">
          <a:blip r:embed="rId3">
            <a:alphaModFix/>
          </a:blip>
          <a:srcRect l="37078" r="12922" b="-1"/>
          <a:stretch/>
        </p:blipFill>
        <p:spPr>
          <a:xfrm>
            <a:off x="631840" y="598720"/>
            <a:ext cx="5178249" cy="5178249"/>
          </a:xfrm>
          <a:custGeom>
            <a:avLst/>
            <a:gdLst/>
            <a:ahLst/>
            <a:cxnLst/>
            <a:rect l="l" t="t" r="r" b="b"/>
            <a:pathLst>
              <a:path w="3741748" h="3741748" extrusionOk="0">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ln>
            <a:noFill/>
          </a:ln>
        </p:spPr>
      </p:pic>
      <p:sp>
        <p:nvSpPr>
          <p:cNvPr id="5" name="Google Shape;574;p10">
            <a:extLst>
              <a:ext uri="{FF2B5EF4-FFF2-40B4-BE49-F238E27FC236}">
                <a16:creationId xmlns:a16="http://schemas.microsoft.com/office/drawing/2014/main" id="{058487C0-65C4-76ED-65CA-584D93107FCA}"/>
              </a:ext>
            </a:extLst>
          </p:cNvPr>
          <p:cNvSpPr txBox="1">
            <a:spLocks/>
          </p:cNvSpPr>
          <p:nvPr/>
        </p:nvSpPr>
        <p:spPr>
          <a:xfrm>
            <a:off x="6612467" y="6300155"/>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34077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34"/>
                                        </p:tgtEl>
                                        <p:attrNameLst>
                                          <p:attrName>style.visibility</p:attrName>
                                        </p:attrNameLst>
                                      </p:cBhvr>
                                      <p:to>
                                        <p:strVal val="visible"/>
                                      </p:to>
                                    </p:set>
                                    <p:animEffect transition="in" filter="fade">
                                      <p:cBhvr>
                                        <p:cTn id="7" dur="700"/>
                                        <p:tgtEl>
                                          <p:spTgt spid="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2">
          <a:extLst>
            <a:ext uri="{FF2B5EF4-FFF2-40B4-BE49-F238E27FC236}">
              <a16:creationId xmlns:a16="http://schemas.microsoft.com/office/drawing/2014/main" id="{1C3B8F39-D54C-8938-F04C-3FE6949C6C44}"/>
            </a:ext>
          </a:extLst>
        </p:cNvPr>
        <p:cNvGrpSpPr/>
        <p:nvPr/>
      </p:nvGrpSpPr>
      <p:grpSpPr>
        <a:xfrm>
          <a:off x="0" y="0"/>
          <a:ext cx="0" cy="0"/>
          <a:chOff x="0" y="0"/>
          <a:chExt cx="0" cy="0"/>
        </a:xfrm>
      </p:grpSpPr>
      <p:sp>
        <p:nvSpPr>
          <p:cNvPr id="533" name="Google Shape;533;p8">
            <a:extLst>
              <a:ext uri="{FF2B5EF4-FFF2-40B4-BE49-F238E27FC236}">
                <a16:creationId xmlns:a16="http://schemas.microsoft.com/office/drawing/2014/main" id="{A12D9383-1838-F187-D9F6-F2DFD9574B62}"/>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4" name="Google Shape;534;p8">
            <a:extLst>
              <a:ext uri="{FF2B5EF4-FFF2-40B4-BE49-F238E27FC236}">
                <a16:creationId xmlns:a16="http://schemas.microsoft.com/office/drawing/2014/main" id="{6EF0E1B8-9D9D-5ED9-0502-A88EEE499AB2}"/>
              </a:ext>
            </a:extLst>
          </p:cNvPr>
          <p:cNvSpPr txBox="1">
            <a:spLocks noGrp="1"/>
          </p:cNvSpPr>
          <p:nvPr>
            <p:ph type="ctrTitle"/>
          </p:nvPr>
        </p:nvSpPr>
        <p:spPr>
          <a:xfrm>
            <a:off x="5810089" y="739978"/>
            <a:ext cx="5719557" cy="300414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Play"/>
              <a:buNone/>
            </a:pPr>
            <a:r>
              <a:rPr lang="en-US"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sym typeface="Play"/>
              </a:rPr>
              <a:t>Zonta District 4</a:t>
            </a:r>
            <a:endParaRPr dirty="0">
              <a:effectLst>
                <a:outerShdw blurRad="63500" sx="102000" sy="102000" algn="c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endParaRPr>
          </a:p>
        </p:txBody>
      </p:sp>
      <p:sp>
        <p:nvSpPr>
          <p:cNvPr id="535" name="Google Shape;535;p8">
            <a:extLst>
              <a:ext uri="{FF2B5EF4-FFF2-40B4-BE49-F238E27FC236}">
                <a16:creationId xmlns:a16="http://schemas.microsoft.com/office/drawing/2014/main" id="{128EB891-F407-E69C-046E-4B25C5E8CC3A}"/>
              </a:ext>
            </a:extLst>
          </p:cNvPr>
          <p:cNvSpPr txBox="1">
            <a:spLocks noGrp="1"/>
          </p:cNvSpPr>
          <p:nvPr>
            <p:ph type="subTitle" idx="1"/>
          </p:nvPr>
        </p:nvSpPr>
        <p:spPr>
          <a:xfrm>
            <a:off x="6194715" y="4217328"/>
            <a:ext cx="5334931" cy="1890107"/>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400"/>
            </a:pPr>
            <a:r>
              <a:rPr lang="en-CA" sz="2800" b="1" i="1" dirty="0"/>
              <a:t>As of February 28, 2026</a:t>
            </a:r>
          </a:p>
          <a:p>
            <a:pPr marL="0" lvl="0" indent="0" algn="ctr" rtl="0">
              <a:lnSpc>
                <a:spcPct val="90000"/>
              </a:lnSpc>
              <a:spcBef>
                <a:spcPts val="0"/>
              </a:spcBef>
              <a:spcAft>
                <a:spcPts val="0"/>
              </a:spcAft>
              <a:buClr>
                <a:schemeClr val="dk1"/>
              </a:buClr>
              <a:buSzPts val="2400"/>
            </a:pPr>
            <a:endParaRPr lang="en-CA" b="1" i="1" dirty="0"/>
          </a:p>
          <a:p>
            <a:pPr marL="0" lvl="0" indent="0" algn="ctr" rtl="0">
              <a:lnSpc>
                <a:spcPct val="90000"/>
              </a:lnSpc>
              <a:spcBef>
                <a:spcPts val="0"/>
              </a:spcBef>
              <a:spcAft>
                <a:spcPts val="0"/>
              </a:spcAft>
              <a:buClr>
                <a:schemeClr val="dk1"/>
              </a:buClr>
              <a:buSzPts val="2400"/>
            </a:pPr>
            <a:r>
              <a:rPr lang="en-CA" b="1" i="1" dirty="0"/>
              <a:t>Club donation of US $4625.00</a:t>
            </a:r>
            <a:endParaRPr b="1" i="1" dirty="0"/>
          </a:p>
          <a:p>
            <a:pPr marL="0" lvl="0" indent="152400" algn="ctr" rtl="0">
              <a:lnSpc>
                <a:spcPct val="90000"/>
              </a:lnSpc>
              <a:spcBef>
                <a:spcPts val="1000"/>
              </a:spcBef>
              <a:spcAft>
                <a:spcPts val="0"/>
              </a:spcAft>
              <a:buClr>
                <a:schemeClr val="dk1"/>
              </a:buClr>
              <a:buSzPts val="2400"/>
              <a:buFont typeface="Arial"/>
              <a:buNone/>
            </a:pPr>
            <a:r>
              <a:rPr lang="en-CA" b="1" dirty="0"/>
              <a:t>Individual donations total US $477.87</a:t>
            </a:r>
            <a:endParaRPr b="1" dirty="0"/>
          </a:p>
        </p:txBody>
      </p:sp>
      <p:sp>
        <p:nvSpPr>
          <p:cNvPr id="536" name="Google Shape;536;p8">
            <a:extLst>
              <a:ext uri="{FF2B5EF4-FFF2-40B4-BE49-F238E27FC236}">
                <a16:creationId xmlns:a16="http://schemas.microsoft.com/office/drawing/2014/main" id="{8D0D59FF-163B-95DF-A20C-6F7520D6366C}"/>
              </a:ext>
            </a:extLst>
          </p:cNvPr>
          <p:cNvSpPr/>
          <p:nvPr/>
        </p:nvSpPr>
        <p:spPr>
          <a:xfrm flipH="1">
            <a:off x="530529" y="1"/>
            <a:ext cx="1155142"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7" name="Google Shape;537;p8">
            <a:extLst>
              <a:ext uri="{FF2B5EF4-FFF2-40B4-BE49-F238E27FC236}">
                <a16:creationId xmlns:a16="http://schemas.microsoft.com/office/drawing/2014/main" id="{A3682F04-33E3-8D2C-D8C1-AC6A5A178E49}"/>
              </a:ext>
            </a:extLst>
          </p:cNvPr>
          <p:cNvSpPr/>
          <p:nvPr/>
        </p:nvSpPr>
        <p:spPr>
          <a:xfrm flipH="1">
            <a:off x="4349052" y="0"/>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8" name="Google Shape;538;p8">
            <a:extLst>
              <a:ext uri="{FF2B5EF4-FFF2-40B4-BE49-F238E27FC236}">
                <a16:creationId xmlns:a16="http://schemas.microsoft.com/office/drawing/2014/main" id="{97B56DF1-5239-D631-31BD-8C13CCE00031}"/>
              </a:ext>
            </a:extLst>
          </p:cNvPr>
          <p:cNvSpPr/>
          <p:nvPr/>
        </p:nvSpPr>
        <p:spPr>
          <a:xfrm flipH="1">
            <a:off x="0" y="2916245"/>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9" name="Google Shape;539;p8">
            <a:extLst>
              <a:ext uri="{FF2B5EF4-FFF2-40B4-BE49-F238E27FC236}">
                <a16:creationId xmlns:a16="http://schemas.microsoft.com/office/drawing/2014/main" id="{E474ED27-907D-E9EA-A4A8-FA9B9FA37DCA}"/>
              </a:ext>
            </a:extLst>
          </p:cNvPr>
          <p:cNvSpPr/>
          <p:nvPr/>
        </p:nvSpPr>
        <p:spPr>
          <a:xfrm flipH="1">
            <a:off x="0" y="5835649"/>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0" name="Google Shape;540;p8">
            <a:extLst>
              <a:ext uri="{FF2B5EF4-FFF2-40B4-BE49-F238E27FC236}">
                <a16:creationId xmlns:a16="http://schemas.microsoft.com/office/drawing/2014/main" id="{B6FF4B97-120C-1260-1EA2-4D3A894ED527}"/>
              </a:ext>
            </a:extLst>
          </p:cNvPr>
          <p:cNvSpPr/>
          <p:nvPr/>
        </p:nvSpPr>
        <p:spPr>
          <a:xfrm flipH="1">
            <a:off x="3697761" y="5717906"/>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2" name="Google Shape;542;p8">
            <a:extLst>
              <a:ext uri="{FF2B5EF4-FFF2-40B4-BE49-F238E27FC236}">
                <a16:creationId xmlns:a16="http://schemas.microsoft.com/office/drawing/2014/main" id="{3E453A15-8552-E9C0-9BF8-670DC09793DF}"/>
              </a:ext>
            </a:extLst>
          </p:cNvPr>
          <p:cNvSpPr/>
          <p:nvPr/>
        </p:nvSpPr>
        <p:spPr>
          <a:xfrm flipH="1">
            <a:off x="4520513" y="6258756"/>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47ACE7E3-1723-E4B4-4478-E0FA33D0E09C}"/>
              </a:ext>
            </a:extLst>
          </p:cNvPr>
          <p:cNvSpPr>
            <a:spLocks noGrp="1"/>
          </p:cNvSpPr>
          <p:nvPr>
            <p:ph type="sldNum" idx="4294967295"/>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27</a:t>
            </a:fld>
            <a:endParaRPr lang="en-US" dirty="0"/>
          </a:p>
        </p:txBody>
      </p:sp>
      <p:pic>
        <p:nvPicPr>
          <p:cNvPr id="4" name="Google Shape;557;p9">
            <a:extLst>
              <a:ext uri="{FF2B5EF4-FFF2-40B4-BE49-F238E27FC236}">
                <a16:creationId xmlns:a16="http://schemas.microsoft.com/office/drawing/2014/main" id="{7D7D7D44-1A54-04CF-44C9-5E21DB40D203}"/>
              </a:ext>
            </a:extLst>
          </p:cNvPr>
          <p:cNvPicPr preferRelativeResize="0"/>
          <p:nvPr/>
        </p:nvPicPr>
        <p:blipFill rotWithShape="1">
          <a:blip r:embed="rId3">
            <a:alphaModFix/>
          </a:blip>
          <a:srcRect l="37078" r="12922" b="-1"/>
          <a:stretch/>
        </p:blipFill>
        <p:spPr>
          <a:xfrm>
            <a:off x="631840" y="598720"/>
            <a:ext cx="5178249" cy="5178249"/>
          </a:xfrm>
          <a:custGeom>
            <a:avLst/>
            <a:gdLst/>
            <a:ahLst/>
            <a:cxnLst/>
            <a:rect l="l" t="t" r="r" b="b"/>
            <a:pathLst>
              <a:path w="3741748" h="3741748" extrusionOk="0">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ln>
            <a:noFill/>
          </a:ln>
        </p:spPr>
      </p:pic>
      <p:sp>
        <p:nvSpPr>
          <p:cNvPr id="5" name="Google Shape;574;p10">
            <a:extLst>
              <a:ext uri="{FF2B5EF4-FFF2-40B4-BE49-F238E27FC236}">
                <a16:creationId xmlns:a16="http://schemas.microsoft.com/office/drawing/2014/main" id="{F03B1583-6391-41AE-F435-6AE5961A2153}"/>
              </a:ext>
            </a:extLst>
          </p:cNvPr>
          <p:cNvSpPr txBox="1">
            <a:spLocks/>
          </p:cNvSpPr>
          <p:nvPr/>
        </p:nvSpPr>
        <p:spPr>
          <a:xfrm>
            <a:off x="6612467" y="6300155"/>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57404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34"/>
                                        </p:tgtEl>
                                        <p:attrNameLst>
                                          <p:attrName>style.visibility</p:attrName>
                                        </p:attrNameLst>
                                      </p:cBhvr>
                                      <p:to>
                                        <p:strVal val="visible"/>
                                      </p:to>
                                    </p:set>
                                    <p:animEffect transition="in" filter="fade">
                                      <p:cBhvr>
                                        <p:cTn id="7" dur="700"/>
                                        <p:tgtEl>
                                          <p:spTgt spid="534"/>
                                        </p:tgtEl>
                                      </p:cBhvr>
                                    </p:animEffect>
                                  </p:childTnLst>
                                </p:cTn>
                              </p:par>
                              <p:par>
                                <p:cTn id="8" presetID="10" presetClass="entr" presetSubtype="0" fill="hold" nodeType="withEffect">
                                  <p:stCondLst>
                                    <p:cond delay="1500"/>
                                  </p:stCondLst>
                                  <p:childTnLst>
                                    <p:set>
                                      <p:cBhvr>
                                        <p:cTn id="9" dur="1" fill="hold">
                                          <p:stCondLst>
                                            <p:cond delay="0"/>
                                          </p:stCondLst>
                                        </p:cTn>
                                        <p:tgtEl>
                                          <p:spTgt spid="535">
                                            <p:txEl>
                                              <p:pRg st="2" end="2"/>
                                            </p:txEl>
                                          </p:spTgt>
                                        </p:tgtEl>
                                        <p:attrNameLst>
                                          <p:attrName>style.visibility</p:attrName>
                                        </p:attrNameLst>
                                      </p:cBhvr>
                                      <p:to>
                                        <p:strVal val="visible"/>
                                      </p:to>
                                    </p:set>
                                    <p:animEffect transition="in" filter="fade">
                                      <p:cBhvr>
                                        <p:cTn id="10" dur="700"/>
                                        <p:tgtEl>
                                          <p:spTgt spid="535">
                                            <p:txEl>
                                              <p:pRg st="2" end="2"/>
                                            </p:txEl>
                                          </p:spTgt>
                                        </p:tgtEl>
                                      </p:cBhvr>
                                    </p:animEffect>
                                  </p:childTnLst>
                                </p:cTn>
                              </p:par>
                              <p:par>
                                <p:cTn id="11" presetID="10" presetClass="entr" presetSubtype="0" fill="hold" nodeType="withEffect">
                                  <p:stCondLst>
                                    <p:cond delay="1500"/>
                                  </p:stCondLst>
                                  <p:childTnLst>
                                    <p:set>
                                      <p:cBhvr>
                                        <p:cTn id="12" dur="1" fill="hold">
                                          <p:stCondLst>
                                            <p:cond delay="0"/>
                                          </p:stCondLst>
                                        </p:cTn>
                                        <p:tgtEl>
                                          <p:spTgt spid="535">
                                            <p:txEl>
                                              <p:pRg st="0" end="0"/>
                                            </p:txEl>
                                          </p:spTgt>
                                        </p:tgtEl>
                                        <p:attrNameLst>
                                          <p:attrName>style.visibility</p:attrName>
                                        </p:attrNameLst>
                                      </p:cBhvr>
                                      <p:to>
                                        <p:strVal val="visible"/>
                                      </p:to>
                                    </p:set>
                                    <p:animEffect transition="in" filter="fade">
                                      <p:cBhvr>
                                        <p:cTn id="13" dur="700"/>
                                        <p:tgtEl>
                                          <p:spTgt spid="535">
                                            <p:txEl>
                                              <p:pRg st="0" end="0"/>
                                            </p:txEl>
                                          </p:spTgt>
                                        </p:tgtEl>
                                      </p:cBhvr>
                                    </p:animEffect>
                                  </p:childTnLst>
                                </p:cTn>
                              </p:par>
                              <p:par>
                                <p:cTn id="14" presetID="10" presetClass="entr" presetSubtype="0" fill="hold" nodeType="withEffect">
                                  <p:stCondLst>
                                    <p:cond delay="1500"/>
                                  </p:stCondLst>
                                  <p:childTnLst>
                                    <p:set>
                                      <p:cBhvr>
                                        <p:cTn id="15" dur="1" fill="hold">
                                          <p:stCondLst>
                                            <p:cond delay="0"/>
                                          </p:stCondLst>
                                        </p:cTn>
                                        <p:tgtEl>
                                          <p:spTgt spid="535">
                                            <p:txEl>
                                              <p:pRg st="3" end="3"/>
                                            </p:txEl>
                                          </p:spTgt>
                                        </p:tgtEl>
                                        <p:attrNameLst>
                                          <p:attrName>style.visibility</p:attrName>
                                        </p:attrNameLst>
                                      </p:cBhvr>
                                      <p:to>
                                        <p:strVal val="visible"/>
                                      </p:to>
                                    </p:set>
                                    <p:animEffect transition="in" filter="fade">
                                      <p:cBhvr>
                                        <p:cTn id="16" dur="700"/>
                                        <p:tgtEl>
                                          <p:spTgt spid="5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C2D322-11DC-F756-ADFB-FEC630AD03AA}"/>
              </a:ext>
            </a:extLst>
          </p:cNvPr>
          <p:cNvSpPr>
            <a:spLocks noGrp="1"/>
          </p:cNvSpPr>
          <p:nvPr>
            <p:ph type="body" idx="1"/>
          </p:nvPr>
        </p:nvSpPr>
        <p:spPr/>
        <p:txBody>
          <a:bodyPr>
            <a:normAutofit/>
          </a:bodyPr>
          <a:lstStyle/>
          <a:p>
            <a:pPr marL="0" indent="0">
              <a:spcBef>
                <a:spcPts val="0"/>
              </a:spcBef>
            </a:pPr>
            <a:r>
              <a:rPr lang="en-CA" dirty="0"/>
              <a:t>1</a:t>
            </a:r>
          </a:p>
        </p:txBody>
      </p:sp>
      <p:sp>
        <p:nvSpPr>
          <p:cNvPr id="3" name="Text Placeholder 2">
            <a:extLst>
              <a:ext uri="{FF2B5EF4-FFF2-40B4-BE49-F238E27FC236}">
                <a16:creationId xmlns:a16="http://schemas.microsoft.com/office/drawing/2014/main" id="{C75888E3-F46F-8468-69D0-2240E267434B}"/>
              </a:ext>
            </a:extLst>
          </p:cNvPr>
          <p:cNvSpPr>
            <a:spLocks noGrp="1"/>
          </p:cNvSpPr>
          <p:nvPr>
            <p:ph type="body" idx="2"/>
          </p:nvPr>
        </p:nvSpPr>
        <p:spPr/>
        <p:txBody>
          <a:bodyPr/>
          <a:lstStyle/>
          <a:p>
            <a:pPr marL="0" indent="0">
              <a:spcBef>
                <a:spcPts val="0"/>
              </a:spcBef>
            </a:pPr>
            <a:r>
              <a:rPr lang="en-CA" dirty="0"/>
              <a:t>2</a:t>
            </a:r>
          </a:p>
        </p:txBody>
      </p:sp>
      <p:sp>
        <p:nvSpPr>
          <p:cNvPr id="4" name="Text Placeholder 3">
            <a:extLst>
              <a:ext uri="{FF2B5EF4-FFF2-40B4-BE49-F238E27FC236}">
                <a16:creationId xmlns:a16="http://schemas.microsoft.com/office/drawing/2014/main" id="{F135E2C6-C6CB-EB70-E4A2-7204B5207336}"/>
              </a:ext>
            </a:extLst>
          </p:cNvPr>
          <p:cNvSpPr>
            <a:spLocks noGrp="1"/>
          </p:cNvSpPr>
          <p:nvPr>
            <p:ph type="body" idx="3"/>
          </p:nvPr>
        </p:nvSpPr>
        <p:spPr/>
        <p:txBody>
          <a:bodyPr/>
          <a:lstStyle/>
          <a:p>
            <a:pPr marL="0" indent="0">
              <a:spcBef>
                <a:spcPts val="0"/>
              </a:spcBef>
            </a:pPr>
            <a:r>
              <a:rPr lang="en-CA" dirty="0"/>
              <a:t>3</a:t>
            </a:r>
          </a:p>
        </p:txBody>
      </p:sp>
      <p:sp>
        <p:nvSpPr>
          <p:cNvPr id="5" name="Text Placeholder 4">
            <a:extLst>
              <a:ext uri="{FF2B5EF4-FFF2-40B4-BE49-F238E27FC236}">
                <a16:creationId xmlns:a16="http://schemas.microsoft.com/office/drawing/2014/main" id="{A85D3DC4-9D0B-1CAE-AB8D-CA9055AFDD74}"/>
              </a:ext>
            </a:extLst>
          </p:cNvPr>
          <p:cNvSpPr>
            <a:spLocks noGrp="1"/>
          </p:cNvSpPr>
          <p:nvPr>
            <p:ph type="body" idx="4"/>
          </p:nvPr>
        </p:nvSpPr>
        <p:spPr/>
        <p:txBody>
          <a:bodyPr/>
          <a:lstStyle/>
          <a:p>
            <a:pPr marL="0" indent="0">
              <a:spcBef>
                <a:spcPts val="0"/>
              </a:spcBef>
            </a:pPr>
            <a:r>
              <a:rPr lang="en-CA" dirty="0"/>
              <a:t>4</a:t>
            </a:r>
          </a:p>
        </p:txBody>
      </p:sp>
      <p:sp>
        <p:nvSpPr>
          <p:cNvPr id="6" name="Text Placeholder 5">
            <a:extLst>
              <a:ext uri="{FF2B5EF4-FFF2-40B4-BE49-F238E27FC236}">
                <a16:creationId xmlns:a16="http://schemas.microsoft.com/office/drawing/2014/main" id="{11FC0526-B929-BFE4-D703-C0C354101778}"/>
              </a:ext>
            </a:extLst>
          </p:cNvPr>
          <p:cNvSpPr>
            <a:spLocks noGrp="1"/>
          </p:cNvSpPr>
          <p:nvPr>
            <p:ph type="body" idx="5"/>
          </p:nvPr>
        </p:nvSpPr>
        <p:spPr/>
        <p:txBody>
          <a:bodyPr>
            <a:normAutofit/>
          </a:bodyPr>
          <a:lstStyle/>
          <a:p>
            <a:pPr marL="101600" indent="0">
              <a:buNone/>
            </a:pPr>
            <a:r>
              <a:rPr lang="en-US" dirty="0">
                <a:solidFill>
                  <a:schemeClr val="tx1"/>
                </a:solidFill>
                <a:latin typeface="Arial"/>
                <a:ea typeface="Arial"/>
                <a:cs typeface="Arial"/>
                <a:sym typeface="Arial"/>
              </a:rPr>
              <a:t>Every Member  Donates At Least One Time During The Biennium</a:t>
            </a:r>
            <a:endParaRPr lang="en-US" dirty="0">
              <a:solidFill>
                <a:schemeClr val="tx1"/>
              </a:solidFill>
            </a:endParaRPr>
          </a:p>
          <a:p>
            <a:pPr marL="101600" indent="0">
              <a:buNone/>
            </a:pPr>
            <a:endParaRPr lang="en-CA" dirty="0"/>
          </a:p>
        </p:txBody>
      </p:sp>
      <p:sp>
        <p:nvSpPr>
          <p:cNvPr id="7" name="Text Placeholder 6">
            <a:extLst>
              <a:ext uri="{FF2B5EF4-FFF2-40B4-BE49-F238E27FC236}">
                <a16:creationId xmlns:a16="http://schemas.microsoft.com/office/drawing/2014/main" id="{75B6E54D-9248-CAC5-DEDE-49C75FAD0B24}"/>
              </a:ext>
            </a:extLst>
          </p:cNvPr>
          <p:cNvSpPr>
            <a:spLocks noGrp="1"/>
          </p:cNvSpPr>
          <p:nvPr>
            <p:ph type="body" idx="6"/>
          </p:nvPr>
        </p:nvSpPr>
        <p:spPr/>
        <p:txBody>
          <a:bodyPr/>
          <a:lstStyle/>
          <a:p>
            <a:pPr marL="101600" indent="0">
              <a:buNone/>
            </a:pPr>
            <a:r>
              <a:rPr lang="en-US" dirty="0">
                <a:solidFill>
                  <a:schemeClr val="tx1"/>
                </a:solidFill>
                <a:latin typeface="Arial"/>
                <a:ea typeface="Arial"/>
                <a:cs typeface="Arial"/>
                <a:sym typeface="Arial"/>
              </a:rPr>
              <a:t>100% of Clubs Donate To The ZFW This Biennium</a:t>
            </a:r>
            <a:endParaRPr lang="en-US" dirty="0">
              <a:solidFill>
                <a:schemeClr val="tx1"/>
              </a:solidFill>
            </a:endParaRPr>
          </a:p>
          <a:p>
            <a:pPr marL="101600" indent="0">
              <a:buNone/>
            </a:pPr>
            <a:endParaRPr lang="en-CA" dirty="0"/>
          </a:p>
        </p:txBody>
      </p:sp>
      <p:sp>
        <p:nvSpPr>
          <p:cNvPr id="8" name="Text Placeholder 7">
            <a:extLst>
              <a:ext uri="{FF2B5EF4-FFF2-40B4-BE49-F238E27FC236}">
                <a16:creationId xmlns:a16="http://schemas.microsoft.com/office/drawing/2014/main" id="{BD0B49F9-89B3-AAD8-9361-1408CD73B8F2}"/>
              </a:ext>
            </a:extLst>
          </p:cNvPr>
          <p:cNvSpPr>
            <a:spLocks noGrp="1"/>
          </p:cNvSpPr>
          <p:nvPr>
            <p:ph type="body" idx="7"/>
          </p:nvPr>
        </p:nvSpPr>
        <p:spPr/>
        <p:txBody>
          <a:bodyPr/>
          <a:lstStyle/>
          <a:p>
            <a:pPr marL="101600" indent="0">
              <a:buNone/>
            </a:pPr>
            <a:r>
              <a:rPr lang="en-US" dirty="0">
                <a:solidFill>
                  <a:schemeClr val="tx1"/>
                </a:solidFill>
                <a:latin typeface="Arial"/>
                <a:ea typeface="Arial"/>
                <a:cs typeface="Arial"/>
                <a:sym typeface="Arial"/>
              </a:rPr>
              <a:t>Increase Club Presentations From Last Biennium</a:t>
            </a:r>
            <a:endParaRPr lang="en-US" dirty="0">
              <a:solidFill>
                <a:schemeClr val="tx1"/>
              </a:solidFill>
            </a:endParaRPr>
          </a:p>
          <a:p>
            <a:pPr marL="101600" indent="0">
              <a:buNone/>
            </a:pPr>
            <a:endParaRPr lang="en-CA" dirty="0">
              <a:solidFill>
                <a:schemeClr val="tx1"/>
              </a:solidFill>
            </a:endParaRPr>
          </a:p>
        </p:txBody>
      </p:sp>
      <p:sp>
        <p:nvSpPr>
          <p:cNvPr id="9" name="Text Placeholder 8">
            <a:extLst>
              <a:ext uri="{FF2B5EF4-FFF2-40B4-BE49-F238E27FC236}">
                <a16:creationId xmlns:a16="http://schemas.microsoft.com/office/drawing/2014/main" id="{D6709F07-1997-0813-BA75-17B0D19DF8BD}"/>
              </a:ext>
            </a:extLst>
          </p:cNvPr>
          <p:cNvSpPr>
            <a:spLocks noGrp="1"/>
          </p:cNvSpPr>
          <p:nvPr>
            <p:ph type="body" idx="8"/>
          </p:nvPr>
        </p:nvSpPr>
        <p:spPr/>
        <p:txBody>
          <a:bodyPr>
            <a:normAutofit lnSpcReduction="10000"/>
          </a:bodyPr>
          <a:lstStyle/>
          <a:p>
            <a:pPr marL="101600" indent="0">
              <a:buNone/>
            </a:pPr>
            <a:r>
              <a:rPr lang="en-US" dirty="0">
                <a:solidFill>
                  <a:schemeClr val="tx1"/>
                </a:solidFill>
                <a:latin typeface="Arial"/>
                <a:ea typeface="Arial"/>
                <a:cs typeface="Arial"/>
                <a:sym typeface="Arial"/>
              </a:rPr>
              <a:t>Increase Monetary Donations From Individual Members And Clubs</a:t>
            </a:r>
            <a:endParaRPr lang="en-US" dirty="0">
              <a:solidFill>
                <a:schemeClr val="tx1"/>
              </a:solidFill>
            </a:endParaRPr>
          </a:p>
          <a:p>
            <a:pPr marL="101600" indent="0">
              <a:buNone/>
            </a:pPr>
            <a:endParaRPr lang="en-CA" dirty="0"/>
          </a:p>
        </p:txBody>
      </p:sp>
      <p:sp>
        <p:nvSpPr>
          <p:cNvPr id="10" name="Slide Number Placeholder 9">
            <a:extLst>
              <a:ext uri="{FF2B5EF4-FFF2-40B4-BE49-F238E27FC236}">
                <a16:creationId xmlns:a16="http://schemas.microsoft.com/office/drawing/2014/main" id="{64D36F07-C1D6-6673-EAB9-B30D9B7209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28</a:t>
            </a:fld>
            <a:endParaRPr lang="en-US" dirty="0"/>
          </a:p>
        </p:txBody>
      </p:sp>
      <p:sp>
        <p:nvSpPr>
          <p:cNvPr id="11" name="Title 10">
            <a:extLst>
              <a:ext uri="{FF2B5EF4-FFF2-40B4-BE49-F238E27FC236}">
                <a16:creationId xmlns:a16="http://schemas.microsoft.com/office/drawing/2014/main" id="{72C3C3C3-678E-DCB1-6004-DEE51869DB5A}"/>
              </a:ext>
            </a:extLst>
          </p:cNvPr>
          <p:cNvSpPr>
            <a:spLocks noGrp="1"/>
          </p:cNvSpPr>
          <p:nvPr>
            <p:ph type="title"/>
          </p:nvPr>
        </p:nvSpPr>
        <p:spPr>
          <a:xfrm>
            <a:off x="309880" y="365125"/>
            <a:ext cx="11577320" cy="1097915"/>
          </a:xfrm>
        </p:spPr>
        <p:txBody>
          <a:bodyPr>
            <a:noAutofit/>
          </a:bodyPr>
          <a:lstStyle/>
          <a:p>
            <a:r>
              <a:rPr lang="en-US" sz="3600" dirty="0">
                <a:solidFill>
                  <a:schemeClr val="tx1"/>
                </a:solidFill>
                <a:latin typeface="Lato" panose="020F0502020204030203" pitchFamily="34" charset="0"/>
                <a:ea typeface="Lato" panose="020F0502020204030203" pitchFamily="34" charset="0"/>
                <a:cs typeface="Lato" panose="020F0502020204030203" pitchFamily="34" charset="0"/>
                <a:sym typeface="Play"/>
              </a:rPr>
              <a:t>DISTRICT 4</a:t>
            </a:r>
            <a:br>
              <a:rPr lang="en-US" sz="3600" dirty="0">
                <a:solidFill>
                  <a:schemeClr val="tx1"/>
                </a:solidFill>
                <a:latin typeface="Lato" panose="020F0502020204030203" pitchFamily="34" charset="0"/>
                <a:ea typeface="Lato" panose="020F0502020204030203" pitchFamily="34" charset="0"/>
                <a:cs typeface="Lato" panose="020F0502020204030203" pitchFamily="34" charset="0"/>
                <a:sym typeface="Play"/>
              </a:rPr>
            </a:br>
            <a:r>
              <a:rPr lang="en-US" sz="3600" dirty="0">
                <a:solidFill>
                  <a:schemeClr val="tx1"/>
                </a:solidFill>
                <a:latin typeface="Lato" panose="020F0502020204030203" pitchFamily="34" charset="0"/>
                <a:ea typeface="Lato" panose="020F0502020204030203" pitchFamily="34" charset="0"/>
                <a:cs typeface="Lato" panose="020F0502020204030203" pitchFamily="34" charset="0"/>
                <a:sym typeface="Play"/>
              </a:rPr>
              <a:t>ZONTA FOUNDATION FOR WOMEN GOALS</a:t>
            </a:r>
            <a:endParaRPr lang="en-CA" sz="3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3" name="Google Shape;574;p10">
            <a:extLst>
              <a:ext uri="{FF2B5EF4-FFF2-40B4-BE49-F238E27FC236}">
                <a16:creationId xmlns:a16="http://schemas.microsoft.com/office/drawing/2014/main" id="{9DB324F2-217C-D71A-965B-C320F480D2AC}"/>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120114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CA25-9C74-97BE-46EA-2A18CFAFA6CC}"/>
              </a:ext>
            </a:extLst>
          </p:cNvPr>
          <p:cNvSpPr>
            <a:spLocks noGrp="1"/>
          </p:cNvSpPr>
          <p:nvPr>
            <p:ph type="title"/>
          </p:nvPr>
        </p:nvSpPr>
        <p:spPr/>
        <p:txBody>
          <a:bodyPr/>
          <a:lstStyle/>
          <a:p>
            <a:r>
              <a:rPr lang="en-CA" dirty="0"/>
              <a:t>Pin Recognition for Individual Donations</a:t>
            </a:r>
          </a:p>
        </p:txBody>
      </p:sp>
      <p:sp>
        <p:nvSpPr>
          <p:cNvPr id="3" name="Text Placeholder 2">
            <a:extLst>
              <a:ext uri="{FF2B5EF4-FFF2-40B4-BE49-F238E27FC236}">
                <a16:creationId xmlns:a16="http://schemas.microsoft.com/office/drawing/2014/main" id="{2C56CF3F-D322-FFF9-EE96-F269C6036F91}"/>
              </a:ext>
            </a:extLst>
          </p:cNvPr>
          <p:cNvSpPr>
            <a:spLocks noGrp="1"/>
          </p:cNvSpPr>
          <p:nvPr>
            <p:ph type="body" idx="1"/>
          </p:nvPr>
        </p:nvSpPr>
        <p:spPr>
          <a:xfrm>
            <a:off x="6457950" y="1290742"/>
            <a:ext cx="5429250" cy="4933079"/>
          </a:xfrm>
        </p:spPr>
        <p:txBody>
          <a:bodyPr>
            <a:normAutofit lnSpcReduction="10000"/>
          </a:bodyPr>
          <a:lstStyle/>
          <a:p>
            <a:pPr marL="50800" indent="0">
              <a:buNone/>
            </a:pPr>
            <a:r>
              <a:rPr lang="en-CA" dirty="0"/>
              <a:t>Members receive a donor pin that recognizes their donation level.</a:t>
            </a:r>
          </a:p>
          <a:p>
            <a:pPr marL="50800" indent="0">
              <a:buNone/>
            </a:pPr>
            <a:endParaRPr lang="en-CA" dirty="0"/>
          </a:p>
          <a:p>
            <a:pPr marL="50800" indent="0">
              <a:buNone/>
            </a:pPr>
            <a:r>
              <a:rPr lang="en-CA" dirty="0"/>
              <a:t>We ask that you return your pin when receiving the next one.</a:t>
            </a:r>
          </a:p>
          <a:p>
            <a:pPr marL="50800" indent="0">
              <a:buNone/>
            </a:pPr>
            <a:endParaRPr lang="en-CA" dirty="0"/>
          </a:p>
          <a:p>
            <a:pPr marL="50800" indent="0">
              <a:buNone/>
            </a:pPr>
            <a:r>
              <a:rPr lang="en-CA" dirty="0"/>
              <a:t>D4 ZFW Committee will collect pins from members at D4 events and Summits to return to ZI Foundation at the 2026 Convention. </a:t>
            </a:r>
          </a:p>
          <a:p>
            <a:pPr marL="50800" indent="0">
              <a:buNone/>
            </a:pPr>
            <a:endParaRPr lang="en-CA" dirty="0"/>
          </a:p>
          <a:p>
            <a:pPr marL="50800" indent="0">
              <a:buNone/>
            </a:pPr>
            <a:endParaRPr lang="en-CA" dirty="0"/>
          </a:p>
          <a:p>
            <a:pPr marL="50800" indent="0">
              <a:buNone/>
            </a:pPr>
            <a:endParaRPr lang="en-CA" dirty="0"/>
          </a:p>
          <a:p>
            <a:pPr marL="50800" indent="0">
              <a:buNone/>
            </a:pPr>
            <a:endParaRPr lang="en-CA" dirty="0"/>
          </a:p>
        </p:txBody>
      </p:sp>
      <p:pic>
        <p:nvPicPr>
          <p:cNvPr id="5" name="Picture 4" descr="A chart of a foundation for women&#10;&#10;AI-generated content may be incorrect.">
            <a:extLst>
              <a:ext uri="{FF2B5EF4-FFF2-40B4-BE49-F238E27FC236}">
                <a16:creationId xmlns:a16="http://schemas.microsoft.com/office/drawing/2014/main" id="{09B8A83D-E87B-E65A-B642-A3C410C9BBEA}"/>
              </a:ext>
            </a:extLst>
          </p:cNvPr>
          <p:cNvPicPr>
            <a:picLocks noChangeAspect="1"/>
          </p:cNvPicPr>
          <p:nvPr/>
        </p:nvPicPr>
        <p:blipFill>
          <a:blip r:embed="rId2"/>
          <a:stretch>
            <a:fillRect/>
          </a:stretch>
        </p:blipFill>
        <p:spPr>
          <a:xfrm>
            <a:off x="222703" y="1290742"/>
            <a:ext cx="5682798" cy="4933079"/>
          </a:xfrm>
          <a:prstGeom prst="rect">
            <a:avLst/>
          </a:prstGeom>
        </p:spPr>
      </p:pic>
    </p:spTree>
    <p:extLst>
      <p:ext uri="{BB962C8B-B14F-4D97-AF65-F5344CB8AC3E}">
        <p14:creationId xmlns:p14="http://schemas.microsoft.com/office/powerpoint/2010/main" val="1303905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8">
          <a:extLst>
            <a:ext uri="{FF2B5EF4-FFF2-40B4-BE49-F238E27FC236}">
              <a16:creationId xmlns:a16="http://schemas.microsoft.com/office/drawing/2014/main" id="{E2C58D5B-8AAE-E064-1CDE-1CA3C97FF48B}"/>
            </a:ext>
          </a:extLst>
        </p:cNvPr>
        <p:cNvGrpSpPr/>
        <p:nvPr/>
      </p:nvGrpSpPr>
      <p:grpSpPr>
        <a:xfrm>
          <a:off x="0" y="0"/>
          <a:ext cx="0" cy="0"/>
          <a:chOff x="0" y="0"/>
          <a:chExt cx="0" cy="0"/>
        </a:xfrm>
      </p:grpSpPr>
      <p:sp>
        <p:nvSpPr>
          <p:cNvPr id="579" name="Google Shape;579;p11">
            <a:extLst>
              <a:ext uri="{FF2B5EF4-FFF2-40B4-BE49-F238E27FC236}">
                <a16:creationId xmlns:a16="http://schemas.microsoft.com/office/drawing/2014/main" id="{04ECDF1F-238E-310B-B052-B97E07A53FFF}"/>
              </a:ext>
            </a:extLst>
          </p:cNvPr>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80" name="Google Shape;580;p11">
            <a:extLst>
              <a:ext uri="{FF2B5EF4-FFF2-40B4-BE49-F238E27FC236}">
                <a16:creationId xmlns:a16="http://schemas.microsoft.com/office/drawing/2014/main" id="{E816E258-6EAA-D86B-8434-CEBA5DD94688}"/>
              </a:ext>
            </a:extLst>
          </p:cNvPr>
          <p:cNvSpPr txBox="1">
            <a:spLocks noGrp="1"/>
          </p:cNvSpPr>
          <p:nvPr>
            <p:ph type="title"/>
          </p:nvPr>
        </p:nvSpPr>
        <p:spPr>
          <a:xfrm>
            <a:off x="688623" y="679730"/>
            <a:ext cx="5078194" cy="485238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7E8C"/>
              </a:buClr>
              <a:buSzPts val="7200"/>
              <a:buFont typeface="Play"/>
              <a:buNone/>
            </a:pPr>
            <a:br>
              <a:rPr lang="en-US" sz="7200" dirty="0">
                <a:solidFill>
                  <a:srgbClr val="007E8C"/>
                </a:solidFill>
              </a:rPr>
            </a:br>
            <a:r>
              <a:rPr lang="en-US" sz="7200" dirty="0">
                <a:solidFill>
                  <a:srgbClr val="007E8C"/>
                </a:solidFill>
              </a:rPr>
              <a:t>THANK YOU,</a:t>
            </a:r>
            <a:br>
              <a:rPr lang="en-US" sz="7200" dirty="0">
                <a:solidFill>
                  <a:srgbClr val="007E8C"/>
                </a:solidFill>
              </a:rPr>
            </a:br>
            <a:r>
              <a:rPr lang="en-US" sz="7200" dirty="0">
                <a:solidFill>
                  <a:srgbClr val="007E8C"/>
                </a:solidFill>
              </a:rPr>
              <a:t>District 4!</a:t>
            </a:r>
            <a:endParaRPr dirty="0"/>
          </a:p>
        </p:txBody>
      </p:sp>
      <p:grpSp>
        <p:nvGrpSpPr>
          <p:cNvPr id="581" name="Google Shape;581;p11">
            <a:extLst>
              <a:ext uri="{FF2B5EF4-FFF2-40B4-BE49-F238E27FC236}">
                <a16:creationId xmlns:a16="http://schemas.microsoft.com/office/drawing/2014/main" id="{13F0A46F-B47F-47A5-51D8-37F4557A0F0F}"/>
              </a:ext>
            </a:extLst>
          </p:cNvPr>
          <p:cNvGrpSpPr/>
          <p:nvPr/>
        </p:nvGrpSpPr>
        <p:grpSpPr>
          <a:xfrm>
            <a:off x="9416432" y="1"/>
            <a:ext cx="2446384" cy="5777808"/>
            <a:chOff x="329184" y="1"/>
            <a:chExt cx="524256" cy="5777808"/>
          </a:xfrm>
        </p:grpSpPr>
        <p:cxnSp>
          <p:nvCxnSpPr>
            <p:cNvPr id="582" name="Google Shape;582;p11">
              <a:extLst>
                <a:ext uri="{FF2B5EF4-FFF2-40B4-BE49-F238E27FC236}">
                  <a16:creationId xmlns:a16="http://schemas.microsoft.com/office/drawing/2014/main" id="{35E14CBF-8F16-BF97-8AA3-6FA5A38E2F72}"/>
                </a:ext>
              </a:extLst>
            </p:cNvPr>
            <p:cNvCxnSpPr/>
            <p:nvPr/>
          </p:nvCxnSpPr>
          <p:spPr>
            <a:xfrm rot="10800000">
              <a:off x="329184" y="5777809"/>
              <a:ext cx="521208" cy="0"/>
            </a:xfrm>
            <a:prstGeom prst="straightConnector1">
              <a:avLst/>
            </a:prstGeom>
            <a:noFill/>
            <a:ln w="152400" cap="flat" cmpd="sng">
              <a:solidFill>
                <a:schemeClr val="accent4"/>
              </a:solidFill>
              <a:prstDash val="solid"/>
              <a:miter lim="800000"/>
              <a:headEnd type="none" w="sm" len="sm"/>
              <a:tailEnd type="none" w="sm" len="sm"/>
            </a:ln>
          </p:spPr>
        </p:cxnSp>
        <p:sp>
          <p:nvSpPr>
            <p:cNvPr id="583" name="Google Shape;583;p11">
              <a:extLst>
                <a:ext uri="{FF2B5EF4-FFF2-40B4-BE49-F238E27FC236}">
                  <a16:creationId xmlns:a16="http://schemas.microsoft.com/office/drawing/2014/main" id="{E50E488F-B8A0-0C63-11ED-161F5B128D4A}"/>
                </a:ext>
              </a:extLst>
            </p:cNvPr>
            <p:cNvSpPr/>
            <p:nvPr/>
          </p:nvSpPr>
          <p:spPr>
            <a:xfrm>
              <a:off x="329184" y="1"/>
              <a:ext cx="524256" cy="553211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584" name="Google Shape;584;p11">
            <a:extLst>
              <a:ext uri="{FF2B5EF4-FFF2-40B4-BE49-F238E27FC236}">
                <a16:creationId xmlns:a16="http://schemas.microsoft.com/office/drawing/2014/main" id="{939A4E4E-1D5F-15A4-D200-FF91890551F2}"/>
              </a:ext>
            </a:extLst>
          </p:cNvPr>
          <p:cNvSpPr/>
          <p:nvPr/>
        </p:nvSpPr>
        <p:spPr>
          <a:xfrm>
            <a:off x="6096000" y="679731"/>
            <a:ext cx="5407377" cy="4018515"/>
          </a:xfrm>
          <a:prstGeom prst="rect">
            <a:avLst/>
          </a:prstGeom>
          <a:solidFill>
            <a:schemeClr val="lt1"/>
          </a:solidFill>
          <a:ln>
            <a:noFill/>
          </a:ln>
          <a:effectLst>
            <a:outerShdw blurRad="139700" dist="127000" dir="5400000" algn="t"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86" name="Google Shape;586;p11" descr="Logo&#10;&#10;Description automatically generated">
            <a:extLst>
              <a:ext uri="{FF2B5EF4-FFF2-40B4-BE49-F238E27FC236}">
                <a16:creationId xmlns:a16="http://schemas.microsoft.com/office/drawing/2014/main" id="{97B7A2BE-C1A0-3E57-FF35-CEABDDC260A1}"/>
              </a:ext>
            </a:extLst>
          </p:cNvPr>
          <p:cNvPicPr preferRelativeResize="0"/>
          <p:nvPr/>
        </p:nvPicPr>
        <p:blipFill rotWithShape="1">
          <a:blip r:embed="rId3">
            <a:alphaModFix/>
          </a:blip>
          <a:srcRect/>
          <a:stretch/>
        </p:blipFill>
        <p:spPr>
          <a:xfrm>
            <a:off x="7108048" y="2130747"/>
            <a:ext cx="3383280" cy="1116481"/>
          </a:xfrm>
          <a:prstGeom prst="rect">
            <a:avLst/>
          </a:prstGeom>
          <a:noFill/>
          <a:ln>
            <a:noFill/>
          </a:ln>
        </p:spPr>
      </p:pic>
      <p:sp>
        <p:nvSpPr>
          <p:cNvPr id="3" name="Slide Number Placeholder 2">
            <a:extLst>
              <a:ext uri="{FF2B5EF4-FFF2-40B4-BE49-F238E27FC236}">
                <a16:creationId xmlns:a16="http://schemas.microsoft.com/office/drawing/2014/main" id="{96016837-5FE7-AC06-8503-0B9E3F432F6F}"/>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3</a:t>
            </a:fld>
            <a:endParaRPr lang="en-US" dirty="0"/>
          </a:p>
        </p:txBody>
      </p:sp>
      <p:sp>
        <p:nvSpPr>
          <p:cNvPr id="4" name="Google Shape;574;p10">
            <a:extLst>
              <a:ext uri="{FF2B5EF4-FFF2-40B4-BE49-F238E27FC236}">
                <a16:creationId xmlns:a16="http://schemas.microsoft.com/office/drawing/2014/main" id="{C12C9483-9F3C-3284-FA62-424FCA29691C}"/>
              </a:ext>
            </a:extLst>
          </p:cNvPr>
          <p:cNvSpPr txBox="1">
            <a:spLocks noGrp="1"/>
          </p:cNvSpPr>
          <p:nvPr>
            <p:ph type="ftr" idx="11"/>
          </p:nvPr>
        </p:nvSpPr>
        <p:spPr>
          <a:xfrm>
            <a:off x="4037076" y="62387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57575"/>
              </a:buClr>
              <a:buSzPts val="1200"/>
              <a:buFont typeface="Arial"/>
              <a:buNone/>
            </a:pPr>
            <a:r>
              <a:rPr lang="en-US" sz="1200" b="0" i="0" u="none" strike="noStrike" cap="none" dirty="0">
                <a:solidFill>
                  <a:srgbClr val="757575"/>
                </a:solidFill>
                <a:latin typeface="Arial"/>
                <a:ea typeface="Arial"/>
                <a:cs typeface="Arial"/>
                <a:sym typeface="Arial"/>
              </a:rPr>
              <a:t>Club presentation </a:t>
            </a:r>
            <a:r>
              <a:rPr lang="en-US" dirty="0"/>
              <a:t>2026</a:t>
            </a:r>
            <a:endParaRPr dirty="0"/>
          </a:p>
        </p:txBody>
      </p:sp>
    </p:spTree>
    <p:extLst>
      <p:ext uri="{BB962C8B-B14F-4D97-AF65-F5344CB8AC3E}">
        <p14:creationId xmlns:p14="http://schemas.microsoft.com/office/powerpoint/2010/main" val="205577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18" name="Google Shape;518;p7"/>
          <p:cNvSpPr txBox="1">
            <a:spLocks noGrp="1"/>
          </p:cNvSpPr>
          <p:nvPr>
            <p:ph type="title"/>
          </p:nvPr>
        </p:nvSpPr>
        <p:spPr>
          <a:xfrm>
            <a:off x="6388119" y="467270"/>
            <a:ext cx="5381115" cy="2260689"/>
          </a:xfrm>
          <a:prstGeom prst="rect">
            <a:avLst/>
          </a:prstGeom>
          <a:noFill/>
          <a:ln>
            <a:noFill/>
          </a:ln>
        </p:spPr>
        <p:txBody>
          <a:bodyPr spcFirstLastPara="1" wrap="square" lIns="91425" tIns="45700" rIns="91425" bIns="45700" anchor="b" anchorCtr="0">
            <a:normAutofit/>
          </a:bodyPr>
          <a:lstStyle/>
          <a:p>
            <a:pPr lvl="0" algn="ctr">
              <a:buSzPts val="5600"/>
            </a:pPr>
            <a:r>
              <a:rPr lang="en-US" sz="5400" b="1" dirty="0">
                <a:solidFill>
                  <a:schemeClr val="dk1"/>
                </a:solidFill>
                <a:latin typeface="Lato" panose="020F0502020204030203" pitchFamily="34" charset="0"/>
                <a:ea typeface="Lato" panose="020F0502020204030203" pitchFamily="34" charset="0"/>
                <a:cs typeface="Lato" panose="020F0502020204030203" pitchFamily="34" charset="0"/>
                <a:sym typeface="Play"/>
              </a:rPr>
              <a:t>AND, If You Do</a:t>
            </a:r>
            <a:r>
              <a:rPr lang="en-US" sz="4000" dirty="0"/>
              <a:t> Donate $2000.00 US  TO ZFW</a:t>
            </a:r>
            <a:endParaRPr sz="4000" dirty="0">
              <a:latin typeface="Lato" panose="020F0502020204030203" pitchFamily="34" charset="0"/>
              <a:ea typeface="Lato" panose="020F0502020204030203" pitchFamily="34" charset="0"/>
              <a:cs typeface="Lato" panose="020F0502020204030203" pitchFamily="34" charset="0"/>
            </a:endParaRPr>
          </a:p>
        </p:txBody>
      </p:sp>
      <p:grpSp>
        <p:nvGrpSpPr>
          <p:cNvPr id="520" name="Google Shape;520;p7"/>
          <p:cNvGrpSpPr/>
          <p:nvPr/>
        </p:nvGrpSpPr>
        <p:grpSpPr>
          <a:xfrm>
            <a:off x="422753" y="703679"/>
            <a:ext cx="753718" cy="1016562"/>
            <a:chOff x="422753" y="703679"/>
            <a:chExt cx="753718" cy="1016562"/>
          </a:xfrm>
        </p:grpSpPr>
        <p:sp>
          <p:nvSpPr>
            <p:cNvPr id="521" name="Google Shape;521;p7"/>
            <p:cNvSpPr/>
            <p:nvPr/>
          </p:nvSpPr>
          <p:spPr>
            <a:xfrm>
              <a:off x="1004956" y="703679"/>
              <a:ext cx="171515" cy="171515"/>
            </a:xfrm>
            <a:custGeom>
              <a:avLst/>
              <a:gdLst/>
              <a:ahLst/>
              <a:cxnLst/>
              <a:rect l="l" t="t" r="r" b="b"/>
              <a:pathLst>
                <a:path w="171515" h="171515" extrusionOk="0">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2" name="Google Shape;522;p7"/>
            <p:cNvSpPr/>
            <p:nvPr/>
          </p:nvSpPr>
          <p:spPr>
            <a:xfrm>
              <a:off x="422753" y="1562696"/>
              <a:ext cx="157545" cy="157545"/>
            </a:xfrm>
            <a:custGeom>
              <a:avLst/>
              <a:gdLst/>
              <a:ahLst/>
              <a:cxnLst/>
              <a:rect l="l" t="t" r="r" b="b"/>
              <a:pathLst>
                <a:path w="157545" h="157545" extrusionOk="0">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523" name="Google Shape;523;p7" descr="A qr code on a white background&#10;&#10;Description automatically generated"/>
          <p:cNvPicPr preferRelativeResize="0"/>
          <p:nvPr/>
        </p:nvPicPr>
        <p:blipFill rotWithShape="1">
          <a:blip r:embed="rId3">
            <a:alphaModFix/>
          </a:blip>
          <a:srcRect/>
          <a:stretch/>
        </p:blipFill>
        <p:spPr>
          <a:xfrm>
            <a:off x="2267678" y="3952439"/>
            <a:ext cx="2424604" cy="2403911"/>
          </a:xfrm>
          <a:prstGeom prst="rect">
            <a:avLst/>
          </a:prstGeom>
          <a:noFill/>
          <a:ln>
            <a:noFill/>
          </a:ln>
        </p:spPr>
      </p:pic>
      <p:sp>
        <p:nvSpPr>
          <p:cNvPr id="524" name="Google Shape;524;p7"/>
          <p:cNvSpPr txBox="1">
            <a:spLocks noGrp="1"/>
          </p:cNvSpPr>
          <p:nvPr>
            <p:ph type="body" idx="1"/>
          </p:nvPr>
        </p:nvSpPr>
        <p:spPr>
          <a:xfrm>
            <a:off x="6959959" y="3195229"/>
            <a:ext cx="4626203" cy="2260690"/>
          </a:xfrm>
          <a:prstGeom prst="rect">
            <a:avLst/>
          </a:prstGeom>
          <a:noFill/>
          <a:ln>
            <a:noFill/>
          </a:ln>
        </p:spPr>
        <p:txBody>
          <a:bodyPr spcFirstLastPara="1" wrap="square" lIns="91425" tIns="45700" rIns="91425" bIns="45700" anchor="t" anchorCtr="0">
            <a:normAutofit/>
          </a:bodyPr>
          <a:lstStyle/>
          <a:p>
            <a:pPr marL="0" lvl="0" indent="0" algn="ctr">
              <a:spcBef>
                <a:spcPts val="0"/>
              </a:spcBef>
              <a:buSzPts val="1900"/>
              <a:buNone/>
            </a:pPr>
            <a:r>
              <a:rPr lang="en-US" sz="3600" i="1" dirty="0"/>
              <a:t>You will be invited to attend the ZFW Reception at the 2026 Convention.</a:t>
            </a:r>
            <a:endParaRPr lang="en-US" sz="4000" i="1" dirty="0"/>
          </a:p>
        </p:txBody>
      </p:sp>
      <p:sp>
        <p:nvSpPr>
          <p:cNvPr id="525" name="Google Shape;525;p7"/>
          <p:cNvSpPr/>
          <p:nvPr/>
        </p:nvSpPr>
        <p:spPr>
          <a:xfrm>
            <a:off x="5454149" y="5775082"/>
            <a:ext cx="112426" cy="112426"/>
          </a:xfrm>
          <a:custGeom>
            <a:avLst/>
            <a:gdLst/>
            <a:ahLst/>
            <a:cxnLst/>
            <a:rect l="l" t="t" r="r" b="b"/>
            <a:pathLst>
              <a:path w="112426" h="112426" extrusionOk="0">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cxnSp>
        <p:nvCxnSpPr>
          <p:cNvPr id="526" name="Google Shape;526;p7"/>
          <p:cNvCxnSpPr/>
          <p:nvPr/>
        </p:nvCxnSpPr>
        <p:spPr>
          <a:xfrm>
            <a:off x="11586162" y="3610394"/>
            <a:ext cx="0" cy="3238728"/>
          </a:xfrm>
          <a:prstGeom prst="straightConnector1">
            <a:avLst/>
          </a:prstGeom>
          <a:noFill/>
          <a:ln w="25400" cap="sq" cmpd="sng">
            <a:solidFill>
              <a:schemeClr val="accent1"/>
            </a:solidFill>
            <a:prstDash val="solid"/>
            <a:bevel/>
            <a:headEnd type="none" w="sm" len="sm"/>
            <a:tailEnd type="none" w="sm" len="sm"/>
          </a:ln>
        </p:spPr>
      </p:cxnSp>
      <p:pic>
        <p:nvPicPr>
          <p:cNvPr id="5" name="Picture 4" descr="A group of people with their arms up&#10;&#10;AI-generated content may be incorrect.">
            <a:extLst>
              <a:ext uri="{FF2B5EF4-FFF2-40B4-BE49-F238E27FC236}">
                <a16:creationId xmlns:a16="http://schemas.microsoft.com/office/drawing/2014/main" id="{1D07267B-40A8-BEC1-7C50-B9E088987096}"/>
              </a:ext>
            </a:extLst>
          </p:cNvPr>
          <p:cNvPicPr>
            <a:picLocks noChangeAspect="1"/>
          </p:cNvPicPr>
          <p:nvPr/>
        </p:nvPicPr>
        <p:blipFill>
          <a:blip r:embed="rId4"/>
          <a:stretch>
            <a:fillRect/>
          </a:stretch>
        </p:blipFill>
        <p:spPr>
          <a:xfrm>
            <a:off x="605837" y="974459"/>
            <a:ext cx="5435955" cy="3044135"/>
          </a:xfrm>
          <a:prstGeom prst="roundRect">
            <a:avLst/>
          </a:prstGeom>
        </p:spPr>
      </p:pic>
      <p:sp>
        <p:nvSpPr>
          <p:cNvPr id="7" name="Slide Number Placeholder 2">
            <a:extLst>
              <a:ext uri="{FF2B5EF4-FFF2-40B4-BE49-F238E27FC236}">
                <a16:creationId xmlns:a16="http://schemas.microsoft.com/office/drawing/2014/main" id="{5A823963-1AB8-7BD5-0754-58A027EF7B84}"/>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30</a:t>
            </a:fld>
            <a:endParaRPr lang="en-US" dirty="0"/>
          </a:p>
        </p:txBody>
      </p:sp>
      <p:sp>
        <p:nvSpPr>
          <p:cNvPr id="2" name="Google Shape;574;p10">
            <a:extLst>
              <a:ext uri="{FF2B5EF4-FFF2-40B4-BE49-F238E27FC236}">
                <a16:creationId xmlns:a16="http://schemas.microsoft.com/office/drawing/2014/main" id="{D6FD4BB8-EE14-6EB5-6E2D-403F4021D3F1}"/>
              </a:ext>
            </a:extLst>
          </p:cNvPr>
          <p:cNvSpPr txBox="1">
            <a:spLocks/>
          </p:cNvSpPr>
          <p:nvPr/>
        </p:nvSpPr>
        <p:spPr>
          <a:xfrm>
            <a:off x="2451280" y="5960710"/>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000" b="1" i="0" u="none" strike="noStrike" cap="none">
                <a:solidFill>
                  <a:srgbClr val="888888"/>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buClr>
                <a:srgbClr val="757575"/>
              </a:buClr>
              <a:buSzPts val="1200"/>
            </a:pPr>
            <a:r>
              <a:rPr lang="en-US" sz="1200" b="0" dirty="0">
                <a:solidFill>
                  <a:schemeClr val="tx1"/>
                </a:solidFill>
                <a:latin typeface="Arial"/>
                <a:ea typeface="Arial"/>
                <a:cs typeface="Arial"/>
                <a:sym typeface="Arial"/>
              </a:rPr>
              <a:t>ZFW Donation Page</a:t>
            </a:r>
            <a:endParaRPr lang="en-US" dirty="0">
              <a:solidFill>
                <a:schemeClr val="tx1"/>
              </a:solidFill>
            </a:endParaRPr>
          </a:p>
        </p:txBody>
      </p:sp>
      <p:sp>
        <p:nvSpPr>
          <p:cNvPr id="3" name="Google Shape;574;p10">
            <a:extLst>
              <a:ext uri="{FF2B5EF4-FFF2-40B4-BE49-F238E27FC236}">
                <a16:creationId xmlns:a16="http://schemas.microsoft.com/office/drawing/2014/main" id="{771D7595-E39E-7582-F074-308C26479279}"/>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319108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26"/>
          <p:cNvSpPr txBox="1">
            <a:spLocks noGrp="1"/>
          </p:cNvSpPr>
          <p:nvPr>
            <p:ph type="title"/>
          </p:nvPr>
        </p:nvSpPr>
        <p:spPr>
          <a:xfrm>
            <a:off x="309880" y="650240"/>
            <a:ext cx="11577320" cy="7016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Lato"/>
              <a:buNone/>
            </a:pPr>
            <a:r>
              <a:rPr lang="en-US" sz="4400" dirty="0">
                <a:solidFill>
                  <a:schemeClr val="dk1"/>
                </a:solidFill>
                <a:latin typeface="Lato"/>
                <a:ea typeface="Lato"/>
                <a:cs typeface="Lato"/>
                <a:sym typeface="Lato"/>
              </a:rPr>
              <a:t>ADDITIONAL WAYS TO GIVE</a:t>
            </a:r>
            <a:endParaRPr dirty="0"/>
          </a:p>
        </p:txBody>
      </p:sp>
      <p:sp>
        <p:nvSpPr>
          <p:cNvPr id="794" name="Google Shape;794;p26"/>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31</a:t>
            </a:fld>
            <a:endParaRPr/>
          </a:p>
        </p:txBody>
      </p:sp>
      <p:sp>
        <p:nvSpPr>
          <p:cNvPr id="795" name="Google Shape;795;p26"/>
          <p:cNvSpPr txBox="1">
            <a:spLocks noGrp="1"/>
          </p:cNvSpPr>
          <p:nvPr>
            <p:ph type="body" idx="3"/>
          </p:nvPr>
        </p:nvSpPr>
        <p:spPr>
          <a:xfrm>
            <a:off x="7531234" y="2483890"/>
            <a:ext cx="2969769"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p>
            <a:pPr marL="0" lvl="0" indent="0" algn="ctr" rtl="0">
              <a:lnSpc>
                <a:spcPct val="90000"/>
              </a:lnSpc>
              <a:spcBef>
                <a:spcPts val="0"/>
              </a:spcBef>
              <a:spcAft>
                <a:spcPts val="0"/>
              </a:spcAft>
              <a:buClr>
                <a:schemeClr val="accent2"/>
              </a:buClr>
              <a:buSzPts val="2000"/>
              <a:buNone/>
            </a:pPr>
            <a:endParaRPr sz="2000" b="0" dirty="0">
              <a:latin typeface="Lato"/>
              <a:ea typeface="Lato"/>
              <a:cs typeface="Lato"/>
              <a:sym typeface="Lato"/>
            </a:endParaRPr>
          </a:p>
          <a:p>
            <a:pPr marL="0" lvl="0" indent="0" algn="ctr" rtl="0">
              <a:lnSpc>
                <a:spcPct val="90000"/>
              </a:lnSpc>
              <a:spcBef>
                <a:spcPts val="1000"/>
              </a:spcBef>
              <a:spcAft>
                <a:spcPts val="0"/>
              </a:spcAft>
              <a:buClr>
                <a:schemeClr val="accent2"/>
              </a:buClr>
              <a:buSzPts val="2000"/>
              <a:buNone/>
            </a:pPr>
            <a:endParaRPr b="0" dirty="0">
              <a:latin typeface="Lato"/>
              <a:ea typeface="Lato"/>
              <a:cs typeface="Lato"/>
              <a:sym typeface="Lato"/>
            </a:endParaRPr>
          </a:p>
          <a:p>
            <a:pPr marL="0" lvl="0" indent="0" algn="ctr" rtl="0">
              <a:lnSpc>
                <a:spcPct val="90000"/>
              </a:lnSpc>
              <a:spcBef>
                <a:spcPts val="1000"/>
              </a:spcBef>
              <a:spcAft>
                <a:spcPts val="0"/>
              </a:spcAft>
              <a:buClr>
                <a:schemeClr val="accent2"/>
              </a:buClr>
              <a:buSzPts val="2000"/>
              <a:buNone/>
            </a:pPr>
            <a:endParaRPr sz="2000" b="0" dirty="0">
              <a:latin typeface="Lato"/>
              <a:ea typeface="Lato"/>
              <a:cs typeface="Lato"/>
              <a:sym typeface="Lato"/>
            </a:endParaRPr>
          </a:p>
          <a:p>
            <a:pPr marL="0" lvl="0" indent="0" algn="ctr" rtl="0">
              <a:lnSpc>
                <a:spcPct val="90000"/>
              </a:lnSpc>
              <a:spcBef>
                <a:spcPts val="1000"/>
              </a:spcBef>
              <a:spcAft>
                <a:spcPts val="0"/>
              </a:spcAft>
              <a:buClr>
                <a:schemeClr val="accent2"/>
              </a:buClr>
              <a:buSzPts val="2200"/>
              <a:buNone/>
            </a:pPr>
            <a:r>
              <a:rPr lang="en-US" sz="2200" dirty="0">
                <a:latin typeface="Lato"/>
                <a:ea typeface="Lato"/>
                <a:cs typeface="Lato"/>
                <a:sym typeface="Lato"/>
              </a:rPr>
              <a:t>Facebook Fundraisers</a:t>
            </a:r>
            <a:endParaRPr dirty="0"/>
          </a:p>
          <a:p>
            <a:pPr marL="0" lvl="0" indent="0" algn="ctr" rtl="0">
              <a:lnSpc>
                <a:spcPct val="90000"/>
              </a:lnSpc>
              <a:spcBef>
                <a:spcPts val="1000"/>
              </a:spcBef>
              <a:spcAft>
                <a:spcPts val="0"/>
              </a:spcAft>
              <a:buClr>
                <a:schemeClr val="dk1"/>
              </a:buClr>
              <a:buSzPts val="2200"/>
              <a:buNone/>
            </a:pPr>
            <a:r>
              <a:rPr lang="en-US" sz="2200" b="0" dirty="0">
                <a:solidFill>
                  <a:schemeClr val="dk1"/>
                </a:solidFill>
                <a:latin typeface="Lato"/>
                <a:ea typeface="Lato"/>
                <a:cs typeface="Lato"/>
                <a:sym typeface="Lato"/>
              </a:rPr>
              <a:t>Help raise funds through your network of friends and family.</a:t>
            </a:r>
            <a:endParaRPr dirty="0"/>
          </a:p>
        </p:txBody>
      </p:sp>
      <p:pic>
        <p:nvPicPr>
          <p:cNvPr id="796" name="Google Shape;796;p26"/>
          <p:cNvPicPr preferRelativeResize="0"/>
          <p:nvPr/>
        </p:nvPicPr>
        <p:blipFill rotWithShape="1">
          <a:blip r:embed="rId3">
            <a:alphaModFix/>
          </a:blip>
          <a:srcRect l="15404" r="15404"/>
          <a:stretch/>
        </p:blipFill>
        <p:spPr>
          <a:xfrm>
            <a:off x="8109837" y="2483890"/>
            <a:ext cx="1812561" cy="1768289"/>
          </a:xfrm>
          <a:prstGeom prst="rect">
            <a:avLst/>
          </a:prstGeom>
          <a:noFill/>
          <a:ln>
            <a:noFill/>
          </a:ln>
        </p:spPr>
      </p:pic>
      <p:sp>
        <p:nvSpPr>
          <p:cNvPr id="797" name="Google Shape;797;p26"/>
          <p:cNvSpPr txBox="1">
            <a:spLocks noGrp="1"/>
          </p:cNvSpPr>
          <p:nvPr>
            <p:ph type="body" idx="1"/>
          </p:nvPr>
        </p:nvSpPr>
        <p:spPr>
          <a:xfrm>
            <a:off x="1077975" y="2483890"/>
            <a:ext cx="5018025" cy="3469970"/>
          </a:xfrm>
          <a:prstGeom prst="rect">
            <a:avLst/>
          </a:prstGeom>
          <a:solidFill>
            <a:schemeClr val="lt1"/>
          </a:solidFill>
          <a:ln>
            <a:noFill/>
          </a:ln>
          <a:effectLst>
            <a:outerShdw blurRad="254000" algn="ctr" rotWithShape="0">
              <a:srgbClr val="000000">
                <a:alpha val="20000"/>
              </a:srgbClr>
            </a:outerShdw>
          </a:effectLst>
        </p:spPr>
        <p:txBody>
          <a:bodyPr spcFirstLastPara="1" wrap="square" lIns="91425" tIns="731500" rIns="91425" bIns="45700" anchor="t" anchorCtr="0">
            <a:normAutofit/>
          </a:bodyPr>
          <a:lstStyle/>
          <a:p>
            <a:pPr marL="0" lvl="0" indent="0" algn="ctr" rtl="0">
              <a:lnSpc>
                <a:spcPct val="90000"/>
              </a:lnSpc>
              <a:spcBef>
                <a:spcPts val="0"/>
              </a:spcBef>
              <a:spcAft>
                <a:spcPts val="0"/>
              </a:spcAft>
              <a:buClr>
                <a:schemeClr val="accent2"/>
              </a:buClr>
              <a:buSzPts val="2200"/>
              <a:buNone/>
            </a:pPr>
            <a:endParaRPr sz="2200" b="0" dirty="0">
              <a:latin typeface="Lato"/>
              <a:ea typeface="Lato"/>
              <a:cs typeface="Lato"/>
              <a:sym typeface="Lato"/>
            </a:endParaRPr>
          </a:p>
          <a:p>
            <a:pPr marL="0" lvl="0" indent="0" algn="ctr" rtl="0">
              <a:lnSpc>
                <a:spcPct val="90000"/>
              </a:lnSpc>
              <a:spcBef>
                <a:spcPts val="1000"/>
              </a:spcBef>
              <a:spcAft>
                <a:spcPts val="0"/>
              </a:spcAft>
              <a:buClr>
                <a:schemeClr val="accent2"/>
              </a:buClr>
              <a:buSzPts val="2200"/>
              <a:buNone/>
            </a:pPr>
            <a:endParaRPr sz="2200" b="0" dirty="0">
              <a:latin typeface="Lato"/>
              <a:ea typeface="Lato"/>
              <a:cs typeface="Lato"/>
              <a:sym typeface="Lato"/>
            </a:endParaRPr>
          </a:p>
          <a:p>
            <a:pPr marL="0" lvl="0" indent="0" algn="ctr" rtl="0">
              <a:lnSpc>
                <a:spcPct val="90000"/>
              </a:lnSpc>
              <a:spcBef>
                <a:spcPts val="1000"/>
              </a:spcBef>
              <a:spcAft>
                <a:spcPts val="0"/>
              </a:spcAft>
              <a:buClr>
                <a:schemeClr val="accent2"/>
              </a:buClr>
              <a:buSzPts val="2200"/>
              <a:buNone/>
            </a:pPr>
            <a:endParaRPr sz="2200" b="0" dirty="0">
              <a:latin typeface="Lato"/>
              <a:ea typeface="Lato"/>
              <a:cs typeface="Lato"/>
              <a:sym typeface="Lato"/>
            </a:endParaRPr>
          </a:p>
          <a:p>
            <a:pPr marL="0" lvl="0" indent="0" algn="ctr" rtl="0">
              <a:lnSpc>
                <a:spcPct val="90000"/>
              </a:lnSpc>
              <a:spcBef>
                <a:spcPts val="1000"/>
              </a:spcBef>
              <a:spcAft>
                <a:spcPts val="0"/>
              </a:spcAft>
              <a:buClr>
                <a:schemeClr val="accent2"/>
              </a:buClr>
              <a:buSzPts val="2200"/>
              <a:buNone/>
            </a:pPr>
            <a:r>
              <a:rPr lang="en-US" sz="2200" dirty="0">
                <a:latin typeface="Lato"/>
                <a:ea typeface="Lato"/>
                <a:cs typeface="Lato"/>
                <a:sym typeface="Lato"/>
              </a:rPr>
              <a:t>Matching Gift Program </a:t>
            </a:r>
            <a:endParaRPr sz="2200" b="0" dirty="0">
              <a:latin typeface="Lato"/>
              <a:ea typeface="Lato"/>
              <a:cs typeface="Lato"/>
              <a:sym typeface="Lato"/>
            </a:endParaRPr>
          </a:p>
          <a:p>
            <a:pPr marL="0" lvl="0" indent="0" algn="ctr" rtl="0">
              <a:lnSpc>
                <a:spcPct val="90000"/>
              </a:lnSpc>
              <a:spcBef>
                <a:spcPts val="1000"/>
              </a:spcBef>
              <a:spcAft>
                <a:spcPts val="0"/>
              </a:spcAft>
              <a:buClr>
                <a:schemeClr val="dk1"/>
              </a:buClr>
              <a:buSzPts val="2200"/>
              <a:buNone/>
            </a:pPr>
            <a:r>
              <a:rPr lang="en-US" sz="2200" b="0" dirty="0">
                <a:solidFill>
                  <a:schemeClr val="dk1"/>
                </a:solidFill>
                <a:latin typeface="Lato"/>
                <a:ea typeface="Lato"/>
                <a:cs typeface="Lato"/>
                <a:sym typeface="Lato"/>
              </a:rPr>
              <a:t>Check with your employer to find out if they will match gifts to the Foundation.</a:t>
            </a:r>
            <a:endParaRPr dirty="0"/>
          </a:p>
        </p:txBody>
      </p:sp>
      <p:pic>
        <p:nvPicPr>
          <p:cNvPr id="798" name="Google Shape;798;p26"/>
          <p:cNvPicPr preferRelativeResize="0"/>
          <p:nvPr/>
        </p:nvPicPr>
        <p:blipFill rotWithShape="1">
          <a:blip r:embed="rId4">
            <a:alphaModFix/>
          </a:blip>
          <a:srcRect/>
          <a:stretch/>
        </p:blipFill>
        <p:spPr>
          <a:xfrm>
            <a:off x="1216206" y="2483890"/>
            <a:ext cx="4741561" cy="1647692"/>
          </a:xfrm>
          <a:prstGeom prst="rect">
            <a:avLst/>
          </a:prstGeom>
          <a:noFill/>
          <a:ln>
            <a:noFill/>
          </a:ln>
        </p:spPr>
      </p:pic>
      <p:sp>
        <p:nvSpPr>
          <p:cNvPr id="3" name="Google Shape;574;p10">
            <a:extLst>
              <a:ext uri="{FF2B5EF4-FFF2-40B4-BE49-F238E27FC236}">
                <a16:creationId xmlns:a16="http://schemas.microsoft.com/office/drawing/2014/main" id="{C5D8C771-926B-C0D0-B595-3B0CE81709CA}"/>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19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27"/>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Lato"/>
              <a:buNone/>
            </a:pPr>
            <a:r>
              <a:rPr lang="en-US"/>
              <a:t>TOGETHER WE CAN MAKE A DIFFERENCE</a:t>
            </a:r>
            <a:endParaRPr/>
          </a:p>
        </p:txBody>
      </p:sp>
      <p:sp>
        <p:nvSpPr>
          <p:cNvPr id="804" name="Google Shape;804;p27"/>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32</a:t>
            </a:fld>
            <a:endParaRPr/>
          </a:p>
        </p:txBody>
      </p:sp>
      <p:sp>
        <p:nvSpPr>
          <p:cNvPr id="805" name="Google Shape;805;p27"/>
          <p:cNvSpPr txBox="1">
            <a:spLocks noGrp="1"/>
          </p:cNvSpPr>
          <p:nvPr>
            <p:ph type="body" idx="1"/>
          </p:nvPr>
        </p:nvSpPr>
        <p:spPr>
          <a:xfrm>
            <a:off x="5444706" y="2194560"/>
            <a:ext cx="6747294" cy="32253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None/>
            </a:pPr>
            <a:r>
              <a:rPr lang="en-US" dirty="0"/>
              <a:t>A gift of any size helps the Foundation support projects and programs that make gender equity a reality for women and girls worldwide.</a:t>
            </a:r>
            <a:endParaRPr dirty="0"/>
          </a:p>
          <a:p>
            <a:pPr marL="0" lvl="0" indent="0" algn="l" rtl="0">
              <a:lnSpc>
                <a:spcPct val="90000"/>
              </a:lnSpc>
              <a:spcBef>
                <a:spcPts val="1000"/>
              </a:spcBef>
              <a:spcAft>
                <a:spcPts val="0"/>
              </a:spcAft>
              <a:buClr>
                <a:schemeClr val="accent1"/>
              </a:buClr>
              <a:buSzPts val="2400"/>
              <a:buNone/>
            </a:pPr>
            <a:r>
              <a:rPr lang="en-US" dirty="0"/>
              <a:t>Join hundreds of others and set up a monthly gift to the Foundation to build a better world for women and girls. </a:t>
            </a:r>
            <a:endParaRPr dirty="0"/>
          </a:p>
        </p:txBody>
      </p:sp>
      <p:pic>
        <p:nvPicPr>
          <p:cNvPr id="806" name="Google Shape;806;p27" descr="A hand putting a heart into a jar&#10;&#10;Description automatically generated"/>
          <p:cNvPicPr preferRelativeResize="0"/>
          <p:nvPr/>
        </p:nvPicPr>
        <p:blipFill rotWithShape="1">
          <a:blip r:embed="rId3">
            <a:alphaModFix/>
          </a:blip>
          <a:srcRect/>
          <a:stretch/>
        </p:blipFill>
        <p:spPr>
          <a:xfrm>
            <a:off x="25880" y="1143005"/>
            <a:ext cx="5418826" cy="5418826"/>
          </a:xfrm>
          <a:prstGeom prst="rect">
            <a:avLst/>
          </a:prstGeom>
          <a:noFill/>
          <a:ln>
            <a:noFill/>
          </a:ln>
        </p:spPr>
      </p:pic>
      <p:sp>
        <p:nvSpPr>
          <p:cNvPr id="3" name="Google Shape;574;p10">
            <a:extLst>
              <a:ext uri="{FF2B5EF4-FFF2-40B4-BE49-F238E27FC236}">
                <a16:creationId xmlns:a16="http://schemas.microsoft.com/office/drawing/2014/main" id="{EDA40CF2-DCD4-38FD-0C09-0F18BF26AE7F}"/>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008814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5"/>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79" name="Google Shape;479;p5"/>
          <p:cNvSpPr txBox="1">
            <a:spLocks noGrp="1"/>
          </p:cNvSpPr>
          <p:nvPr>
            <p:ph type="title"/>
          </p:nvPr>
        </p:nvSpPr>
        <p:spPr>
          <a:xfrm>
            <a:off x="6411936" y="1810098"/>
            <a:ext cx="5512232" cy="323716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18431"/>
              </a:buClr>
              <a:buSzPts val="2400"/>
              <a:buFont typeface="Play"/>
              <a:buNone/>
            </a:pPr>
            <a:r>
              <a:rPr lang="en-US" sz="2400" b="1" i="0" dirty="0">
                <a:solidFill>
                  <a:srgbClr val="E18431"/>
                </a:solidFill>
                <a:latin typeface="Lato" panose="020F0502020204030203" pitchFamily="34" charset="0"/>
                <a:ea typeface="Lato" panose="020F0502020204030203" pitchFamily="34" charset="0"/>
                <a:cs typeface="Lato" panose="020F0502020204030203" pitchFamily="34" charset="0"/>
                <a:sym typeface="Play"/>
              </a:rPr>
              <a:t>Charitable giving is an act of kindness that has a very positive impact to Build a Better World for Women and Girls. </a:t>
            </a:r>
            <a:br>
              <a:rPr lang="en-US" sz="2400" b="1" i="0" dirty="0">
                <a:solidFill>
                  <a:srgbClr val="E18431"/>
                </a:solidFill>
                <a:latin typeface="Lato" panose="020F0502020204030203" pitchFamily="34" charset="0"/>
                <a:ea typeface="Lato" panose="020F0502020204030203" pitchFamily="34" charset="0"/>
                <a:cs typeface="Lato" panose="020F0502020204030203" pitchFamily="34" charset="0"/>
                <a:sym typeface="Play"/>
              </a:rPr>
            </a:br>
            <a:br>
              <a:rPr lang="en-US" sz="2400" b="1" i="0" dirty="0">
                <a:solidFill>
                  <a:srgbClr val="E18431"/>
                </a:solidFill>
                <a:latin typeface="Lato" panose="020F0502020204030203" pitchFamily="34" charset="0"/>
                <a:ea typeface="Lato" panose="020F0502020204030203" pitchFamily="34" charset="0"/>
                <a:cs typeface="Lato" panose="020F0502020204030203" pitchFamily="34" charset="0"/>
                <a:sym typeface="Play"/>
              </a:rPr>
            </a:br>
            <a:r>
              <a:rPr lang="en-US" sz="2400" b="1" i="0" dirty="0">
                <a:solidFill>
                  <a:srgbClr val="E18431"/>
                </a:solidFill>
                <a:latin typeface="Lato" panose="020F0502020204030203" pitchFamily="34" charset="0"/>
                <a:ea typeface="Lato" panose="020F0502020204030203" pitchFamily="34" charset="0"/>
                <a:cs typeface="Lato" panose="020F0502020204030203" pitchFamily="34" charset="0"/>
                <a:sym typeface="Play"/>
              </a:rPr>
              <a:t>You can also impact the future for generations by creating a legacy.</a:t>
            </a:r>
            <a:br>
              <a:rPr lang="en-US" sz="2400" b="1" dirty="0">
                <a:solidFill>
                  <a:srgbClr val="E18431"/>
                </a:solidFill>
                <a:latin typeface="Play"/>
                <a:ea typeface="Play"/>
                <a:cs typeface="Play"/>
                <a:sym typeface="Play"/>
              </a:rPr>
            </a:br>
            <a:br>
              <a:rPr lang="en-US" sz="1800" b="1" dirty="0">
                <a:solidFill>
                  <a:srgbClr val="E18431"/>
                </a:solidFill>
                <a:latin typeface="Play"/>
                <a:ea typeface="Play"/>
                <a:cs typeface="Play"/>
                <a:sym typeface="Play"/>
              </a:rPr>
            </a:br>
            <a:r>
              <a:rPr lang="en-US" sz="1800" b="0" i="0" dirty="0">
                <a:solidFill>
                  <a:schemeClr val="dk1"/>
                </a:solidFill>
                <a:latin typeface="Play"/>
                <a:ea typeface="Play"/>
                <a:cs typeface="Play"/>
                <a:sym typeface="Play"/>
              </a:rPr>
              <a:t> </a:t>
            </a:r>
            <a:endParaRPr sz="1800" dirty="0">
              <a:solidFill>
                <a:schemeClr val="dk1"/>
              </a:solidFill>
              <a:latin typeface="Play"/>
              <a:ea typeface="Play"/>
              <a:cs typeface="Play"/>
              <a:sym typeface="Play"/>
            </a:endParaRPr>
          </a:p>
        </p:txBody>
      </p:sp>
      <p:sp>
        <p:nvSpPr>
          <p:cNvPr id="480" name="Google Shape;480;p5"/>
          <p:cNvSpPr/>
          <p:nvPr/>
        </p:nvSpPr>
        <p:spPr>
          <a:xfrm flipH="1">
            <a:off x="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81" name="Google Shape;481;p5"/>
          <p:cNvSpPr/>
          <p:nvPr/>
        </p:nvSpPr>
        <p:spPr>
          <a:xfrm>
            <a:off x="496824" y="391886"/>
            <a:ext cx="5370576" cy="5661130"/>
          </a:xfrm>
          <a:prstGeom prst="rect">
            <a:avLst/>
          </a:prstGeom>
          <a:solidFill>
            <a:schemeClr val="lt1"/>
          </a:solidFill>
          <a:ln>
            <a:noFill/>
          </a:ln>
          <a:effectLst>
            <a:outerShdw blurRad="139700" dist="127000" dir="5400000" algn="t"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82" name="Google Shape;482;p5" descr="A qr code on a white background&#10;&#10;Description automatically generated"/>
          <p:cNvPicPr preferRelativeResize="0"/>
          <p:nvPr/>
        </p:nvPicPr>
        <p:blipFill rotWithShape="1">
          <a:blip r:embed="rId3">
            <a:alphaModFix/>
          </a:blip>
          <a:srcRect/>
          <a:stretch/>
        </p:blipFill>
        <p:spPr>
          <a:xfrm>
            <a:off x="768612" y="804984"/>
            <a:ext cx="4893316" cy="4736123"/>
          </a:xfrm>
          <a:prstGeom prst="rect">
            <a:avLst/>
          </a:prstGeom>
          <a:noFill/>
          <a:ln>
            <a:noFill/>
          </a:ln>
        </p:spPr>
      </p:pic>
      <p:grpSp>
        <p:nvGrpSpPr>
          <p:cNvPr id="483" name="Google Shape;483;p5"/>
          <p:cNvGrpSpPr/>
          <p:nvPr/>
        </p:nvGrpSpPr>
        <p:grpSpPr>
          <a:xfrm>
            <a:off x="11460480" y="2984992"/>
            <a:ext cx="731521" cy="673460"/>
            <a:chOff x="3940602" y="308034"/>
            <a:chExt cx="2116791" cy="3428999"/>
          </a:xfrm>
        </p:grpSpPr>
        <p:sp>
          <p:nvSpPr>
            <p:cNvPr id="484" name="Google Shape;484;p5"/>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85" name="Google Shape;485;p5"/>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86" name="Google Shape;486;p5"/>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3" name="Slide Number Placeholder 2">
            <a:extLst>
              <a:ext uri="{FF2B5EF4-FFF2-40B4-BE49-F238E27FC236}">
                <a16:creationId xmlns:a16="http://schemas.microsoft.com/office/drawing/2014/main" id="{D298AFAF-AB1F-8013-7460-0005BEB038AF}"/>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33</a:t>
            </a:fld>
            <a:endParaRPr lang="en-US" dirty="0"/>
          </a:p>
        </p:txBody>
      </p:sp>
      <p:sp>
        <p:nvSpPr>
          <p:cNvPr id="4" name="Google Shape;574;p10">
            <a:extLst>
              <a:ext uri="{FF2B5EF4-FFF2-40B4-BE49-F238E27FC236}">
                <a16:creationId xmlns:a16="http://schemas.microsoft.com/office/drawing/2014/main" id="{3ADBAB8C-B1F0-3397-50EB-CB20B98EF456}"/>
              </a:ext>
            </a:extLst>
          </p:cNvPr>
          <p:cNvSpPr txBox="1">
            <a:spLocks/>
          </p:cNvSpPr>
          <p:nvPr/>
        </p:nvSpPr>
        <p:spPr>
          <a:xfrm>
            <a:off x="2112018" y="4993737"/>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000" b="1" i="0" u="none" strike="noStrike" cap="none">
                <a:solidFill>
                  <a:srgbClr val="888888"/>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buClr>
                <a:srgbClr val="757575"/>
              </a:buClr>
              <a:buSzPts val="1200"/>
            </a:pPr>
            <a:r>
              <a:rPr lang="en-US" sz="1200" b="0" dirty="0">
                <a:solidFill>
                  <a:schemeClr val="tx1"/>
                </a:solidFill>
                <a:latin typeface="Arial"/>
                <a:ea typeface="Arial"/>
                <a:cs typeface="Arial"/>
                <a:sym typeface="Arial"/>
              </a:rPr>
              <a:t>ZFW Donation Page</a:t>
            </a:r>
            <a:endParaRPr lang="en-US" dirty="0">
              <a:solidFill>
                <a:schemeClr val="tx1"/>
              </a:solidFill>
            </a:endParaRPr>
          </a:p>
        </p:txBody>
      </p:sp>
      <p:sp>
        <p:nvSpPr>
          <p:cNvPr id="5" name="Google Shape;574;p10">
            <a:extLst>
              <a:ext uri="{FF2B5EF4-FFF2-40B4-BE49-F238E27FC236}">
                <a16:creationId xmlns:a16="http://schemas.microsoft.com/office/drawing/2014/main" id="{C5494729-E62A-DB95-56B9-9A484880B81E}"/>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2250796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2">
          <a:extLst>
            <a:ext uri="{FF2B5EF4-FFF2-40B4-BE49-F238E27FC236}">
              <a16:creationId xmlns:a16="http://schemas.microsoft.com/office/drawing/2014/main" id="{16D8071F-476B-3A7C-8D2B-5D031F62F3AC}"/>
            </a:ext>
          </a:extLst>
        </p:cNvPr>
        <p:cNvGrpSpPr/>
        <p:nvPr/>
      </p:nvGrpSpPr>
      <p:grpSpPr>
        <a:xfrm>
          <a:off x="0" y="0"/>
          <a:ext cx="0" cy="0"/>
          <a:chOff x="0" y="0"/>
          <a:chExt cx="0" cy="0"/>
        </a:xfrm>
      </p:grpSpPr>
      <p:sp>
        <p:nvSpPr>
          <p:cNvPr id="533" name="Google Shape;533;p8">
            <a:extLst>
              <a:ext uri="{FF2B5EF4-FFF2-40B4-BE49-F238E27FC236}">
                <a16:creationId xmlns:a16="http://schemas.microsoft.com/office/drawing/2014/main" id="{04B98CC9-BDB1-CC4C-242C-1DF231FF4D1D}"/>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r>
              <a:rPr lang="en-CA" sz="1800" i="0" u="none" strike="noStrike" dirty="0">
                <a:ln w="0">
                  <a:solidFill>
                    <a:srgbClr val="FFC000"/>
                  </a:solidFill>
                </a:ln>
                <a:solidFill>
                  <a:schemeClr val="accent3"/>
                </a:solidFill>
                <a:effectLst>
                  <a:outerShdw blurRad="38100" dist="25400" dir="5400000" algn="ctr" rotWithShape="0">
                    <a:srgbClr val="6E747A">
                      <a:alpha val="43000"/>
                    </a:srgbClr>
                  </a:outerShdw>
                </a:effectLst>
                <a:latin typeface="Arial"/>
                <a:ea typeface="Arial"/>
                <a:cs typeface="Arial"/>
                <a:sym typeface="Arial"/>
              </a:rPr>
              <a:t>T</a:t>
            </a:r>
            <a:endParaRPr sz="1800" i="0" u="none" strike="noStrike" dirty="0">
              <a:ln w="0">
                <a:solidFill>
                  <a:srgbClr val="FFC000"/>
                </a:solidFill>
              </a:ln>
              <a:solidFill>
                <a:schemeClr val="accent3"/>
              </a:solidFill>
              <a:effectLst>
                <a:outerShdw blurRad="38100" dist="25400" dir="5400000" algn="ctr" rotWithShape="0">
                  <a:srgbClr val="6E747A">
                    <a:alpha val="43000"/>
                  </a:srgbClr>
                </a:outerShdw>
              </a:effectLst>
              <a:latin typeface="Arial"/>
              <a:ea typeface="Arial"/>
              <a:cs typeface="Arial"/>
              <a:sym typeface="Arial"/>
            </a:endParaRPr>
          </a:p>
        </p:txBody>
      </p:sp>
      <p:sp>
        <p:nvSpPr>
          <p:cNvPr id="536" name="Google Shape;536;p8">
            <a:extLst>
              <a:ext uri="{FF2B5EF4-FFF2-40B4-BE49-F238E27FC236}">
                <a16:creationId xmlns:a16="http://schemas.microsoft.com/office/drawing/2014/main" id="{5246404B-420D-E96F-5A7E-AB4FB24F0608}"/>
              </a:ext>
            </a:extLst>
          </p:cNvPr>
          <p:cNvSpPr/>
          <p:nvPr/>
        </p:nvSpPr>
        <p:spPr>
          <a:xfrm flipH="1">
            <a:off x="530529" y="1"/>
            <a:ext cx="1155142"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7" name="Google Shape;537;p8">
            <a:extLst>
              <a:ext uri="{FF2B5EF4-FFF2-40B4-BE49-F238E27FC236}">
                <a16:creationId xmlns:a16="http://schemas.microsoft.com/office/drawing/2014/main" id="{B51FA4EC-A267-4AA9-746E-5A6FDDB6F940}"/>
              </a:ext>
            </a:extLst>
          </p:cNvPr>
          <p:cNvSpPr/>
          <p:nvPr/>
        </p:nvSpPr>
        <p:spPr>
          <a:xfrm flipH="1">
            <a:off x="4349052" y="0"/>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8" name="Google Shape;538;p8">
            <a:extLst>
              <a:ext uri="{FF2B5EF4-FFF2-40B4-BE49-F238E27FC236}">
                <a16:creationId xmlns:a16="http://schemas.microsoft.com/office/drawing/2014/main" id="{F63CF14D-40D0-FA9D-FA33-8484C525949F}"/>
              </a:ext>
            </a:extLst>
          </p:cNvPr>
          <p:cNvSpPr/>
          <p:nvPr/>
        </p:nvSpPr>
        <p:spPr>
          <a:xfrm flipH="1">
            <a:off x="0" y="2916245"/>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9" name="Google Shape;539;p8">
            <a:extLst>
              <a:ext uri="{FF2B5EF4-FFF2-40B4-BE49-F238E27FC236}">
                <a16:creationId xmlns:a16="http://schemas.microsoft.com/office/drawing/2014/main" id="{E9B837F6-5AD2-9014-BB45-C56C4481E1FE}"/>
              </a:ext>
            </a:extLst>
          </p:cNvPr>
          <p:cNvSpPr/>
          <p:nvPr/>
        </p:nvSpPr>
        <p:spPr>
          <a:xfrm flipH="1">
            <a:off x="0" y="5835649"/>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0" name="Google Shape;540;p8">
            <a:extLst>
              <a:ext uri="{FF2B5EF4-FFF2-40B4-BE49-F238E27FC236}">
                <a16:creationId xmlns:a16="http://schemas.microsoft.com/office/drawing/2014/main" id="{F08D95FB-8859-A81C-5493-C0096D60545C}"/>
              </a:ext>
            </a:extLst>
          </p:cNvPr>
          <p:cNvSpPr/>
          <p:nvPr/>
        </p:nvSpPr>
        <p:spPr>
          <a:xfrm flipH="1">
            <a:off x="3697761" y="5717906"/>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2" name="Google Shape;542;p8">
            <a:extLst>
              <a:ext uri="{FF2B5EF4-FFF2-40B4-BE49-F238E27FC236}">
                <a16:creationId xmlns:a16="http://schemas.microsoft.com/office/drawing/2014/main" id="{6FC7F0FE-84D2-4B7D-FF9B-7AD885CBB6FB}"/>
              </a:ext>
            </a:extLst>
          </p:cNvPr>
          <p:cNvSpPr/>
          <p:nvPr/>
        </p:nvSpPr>
        <p:spPr>
          <a:xfrm flipH="1">
            <a:off x="4520513" y="6258756"/>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 name="Google Shape;828;p29" descr="A collage of women smiling&#10;&#10;Description automatically generated">
            <a:extLst>
              <a:ext uri="{FF2B5EF4-FFF2-40B4-BE49-F238E27FC236}">
                <a16:creationId xmlns:a16="http://schemas.microsoft.com/office/drawing/2014/main" id="{D8FA79B1-F74B-E6A2-4758-D315D61A135E}"/>
              </a:ext>
            </a:extLst>
          </p:cNvPr>
          <p:cNvPicPr preferRelativeResize="0"/>
          <p:nvPr/>
        </p:nvPicPr>
        <p:blipFill rotWithShape="1">
          <a:blip r:embed="rId3">
            <a:alphaModFix/>
          </a:blip>
          <a:srcRect/>
          <a:stretch/>
        </p:blipFill>
        <p:spPr>
          <a:xfrm>
            <a:off x="2480587" y="589229"/>
            <a:ext cx="7211731" cy="5571065"/>
          </a:xfrm>
          <a:prstGeom prst="rect">
            <a:avLst/>
          </a:prstGeom>
          <a:noFill/>
          <a:ln>
            <a:noFill/>
          </a:ln>
        </p:spPr>
      </p:pic>
      <p:sp>
        <p:nvSpPr>
          <p:cNvPr id="9" name="TextBox 8">
            <a:extLst>
              <a:ext uri="{FF2B5EF4-FFF2-40B4-BE49-F238E27FC236}">
                <a16:creationId xmlns:a16="http://schemas.microsoft.com/office/drawing/2014/main" id="{D55C1EA0-9287-597D-DDF0-B774B5AFCCD4}"/>
              </a:ext>
            </a:extLst>
          </p:cNvPr>
          <p:cNvSpPr txBox="1"/>
          <p:nvPr/>
        </p:nvSpPr>
        <p:spPr>
          <a:xfrm rot="20386881">
            <a:off x="6227292" y="1339636"/>
            <a:ext cx="5514336" cy="2554545"/>
          </a:xfrm>
          <a:prstGeom prst="rect">
            <a:avLst/>
          </a:prstGeom>
          <a:noFill/>
        </p:spPr>
        <p:txBody>
          <a:bodyPr wrap="square" rtlCol="0">
            <a:spAutoFit/>
          </a:bodyPr>
          <a:lstStyle/>
          <a:p>
            <a:pPr algn="ctr"/>
            <a:r>
              <a:rPr lang="en-CA" sz="8000" i="1" dirty="0">
                <a:solidFill>
                  <a:srgbClr val="FFC000"/>
                </a:solidFill>
                <a:effectLst>
                  <a:outerShdw blurRad="50800" dist="38100" dir="2700000" algn="tl"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rPr>
              <a:t>Thank You, District 4!</a:t>
            </a:r>
          </a:p>
        </p:txBody>
      </p:sp>
      <p:sp>
        <p:nvSpPr>
          <p:cNvPr id="10" name="Slide Number Placeholder 2">
            <a:extLst>
              <a:ext uri="{FF2B5EF4-FFF2-40B4-BE49-F238E27FC236}">
                <a16:creationId xmlns:a16="http://schemas.microsoft.com/office/drawing/2014/main" id="{0D1424E2-2D53-37CD-9928-DA3F8026659B}"/>
              </a:ext>
            </a:extLst>
          </p:cNvPr>
          <p:cNvSpPr>
            <a:spLocks noGrp="1"/>
          </p:cNvSpPr>
          <p:nvPr>
            <p:ph type="sldNum" idx="4294967295"/>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34</a:t>
            </a:fld>
            <a:endParaRPr lang="en-US" dirty="0"/>
          </a:p>
        </p:txBody>
      </p:sp>
      <p:sp>
        <p:nvSpPr>
          <p:cNvPr id="2" name="Google Shape;574;p10">
            <a:extLst>
              <a:ext uri="{FF2B5EF4-FFF2-40B4-BE49-F238E27FC236}">
                <a16:creationId xmlns:a16="http://schemas.microsoft.com/office/drawing/2014/main" id="{964CFF9B-57C3-77C3-5E3B-2BBABFE9417F}"/>
              </a:ext>
            </a:extLst>
          </p:cNvPr>
          <p:cNvSpPr txBox="1">
            <a:spLocks/>
          </p:cNvSpPr>
          <p:nvPr/>
        </p:nvSpPr>
        <p:spPr>
          <a:xfrm>
            <a:off x="7356675" y="6283931"/>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3371374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11ACF6-A0BD-F6F3-28BD-D6FC55251B51}"/>
              </a:ext>
            </a:extLst>
          </p:cNvPr>
          <p:cNvSpPr>
            <a:spLocks noGrp="1"/>
          </p:cNvSpPr>
          <p:nvPr>
            <p:ph type="body" idx="1"/>
          </p:nvPr>
        </p:nvSpPr>
        <p:spPr/>
        <p:txBody>
          <a:bodyPr>
            <a:normAutofit/>
          </a:bodyPr>
          <a:lstStyle/>
          <a:p>
            <a:pPr marL="0" indent="0">
              <a:spcBef>
                <a:spcPts val="0"/>
              </a:spcBef>
            </a:pPr>
            <a:r>
              <a:rPr lang="en-CA" sz="3200" dirty="0"/>
              <a:t>Go to</a:t>
            </a:r>
          </a:p>
        </p:txBody>
      </p:sp>
      <p:sp>
        <p:nvSpPr>
          <p:cNvPr id="3" name="Text Placeholder 2">
            <a:extLst>
              <a:ext uri="{FF2B5EF4-FFF2-40B4-BE49-F238E27FC236}">
                <a16:creationId xmlns:a16="http://schemas.microsoft.com/office/drawing/2014/main" id="{5DD093C3-DCC0-85F1-4176-42492206C277}"/>
              </a:ext>
            </a:extLst>
          </p:cNvPr>
          <p:cNvSpPr>
            <a:spLocks noGrp="1"/>
          </p:cNvSpPr>
          <p:nvPr>
            <p:ph type="body" idx="2"/>
          </p:nvPr>
        </p:nvSpPr>
        <p:spPr/>
        <p:txBody>
          <a:bodyPr>
            <a:normAutofit/>
          </a:bodyPr>
          <a:lstStyle/>
          <a:p>
            <a:pPr marL="0" indent="0">
              <a:spcBef>
                <a:spcPts val="0"/>
              </a:spcBef>
            </a:pPr>
            <a:r>
              <a:rPr lang="en-CA" sz="3200" dirty="0"/>
              <a:t>Click on</a:t>
            </a:r>
          </a:p>
        </p:txBody>
      </p:sp>
      <p:sp>
        <p:nvSpPr>
          <p:cNvPr id="4" name="Text Placeholder 3">
            <a:extLst>
              <a:ext uri="{FF2B5EF4-FFF2-40B4-BE49-F238E27FC236}">
                <a16:creationId xmlns:a16="http://schemas.microsoft.com/office/drawing/2014/main" id="{9B189FF1-C12B-9999-425B-F4DA67EDD8BF}"/>
              </a:ext>
            </a:extLst>
          </p:cNvPr>
          <p:cNvSpPr>
            <a:spLocks noGrp="1"/>
          </p:cNvSpPr>
          <p:nvPr>
            <p:ph type="body" idx="3"/>
          </p:nvPr>
        </p:nvSpPr>
        <p:spPr/>
        <p:txBody>
          <a:bodyPr>
            <a:normAutofit/>
          </a:bodyPr>
          <a:lstStyle/>
          <a:p>
            <a:pPr marL="0" indent="0">
              <a:spcBef>
                <a:spcPts val="0"/>
              </a:spcBef>
            </a:pPr>
            <a:r>
              <a:rPr lang="en-CA" sz="3200" dirty="0"/>
              <a:t>Fill in</a:t>
            </a:r>
          </a:p>
        </p:txBody>
      </p:sp>
      <p:sp>
        <p:nvSpPr>
          <p:cNvPr id="5" name="Text Placeholder 4">
            <a:extLst>
              <a:ext uri="{FF2B5EF4-FFF2-40B4-BE49-F238E27FC236}">
                <a16:creationId xmlns:a16="http://schemas.microsoft.com/office/drawing/2014/main" id="{2E99A440-0150-9A60-D5CB-8494DDB4E9BF}"/>
              </a:ext>
            </a:extLst>
          </p:cNvPr>
          <p:cNvSpPr>
            <a:spLocks noGrp="1"/>
          </p:cNvSpPr>
          <p:nvPr>
            <p:ph type="body" idx="4"/>
          </p:nvPr>
        </p:nvSpPr>
        <p:spPr/>
        <p:txBody>
          <a:bodyPr>
            <a:normAutofit/>
          </a:bodyPr>
          <a:lstStyle/>
          <a:p>
            <a:pPr marL="0" indent="0">
              <a:lnSpc>
                <a:spcPct val="120000"/>
              </a:lnSpc>
              <a:spcBef>
                <a:spcPts val="0"/>
              </a:spcBef>
            </a:pPr>
            <a:r>
              <a:rPr lang="en-CA" sz="3200" dirty="0"/>
              <a:t>That’s it</a:t>
            </a:r>
          </a:p>
        </p:txBody>
      </p:sp>
      <p:sp>
        <p:nvSpPr>
          <p:cNvPr id="6" name="Text Placeholder 5">
            <a:extLst>
              <a:ext uri="{FF2B5EF4-FFF2-40B4-BE49-F238E27FC236}">
                <a16:creationId xmlns:a16="http://schemas.microsoft.com/office/drawing/2014/main" id="{2836B809-3D59-6DCA-E70D-5EE0F04EFAA0}"/>
              </a:ext>
            </a:extLst>
          </p:cNvPr>
          <p:cNvSpPr>
            <a:spLocks noGrp="1"/>
          </p:cNvSpPr>
          <p:nvPr>
            <p:ph type="body" idx="5"/>
          </p:nvPr>
        </p:nvSpPr>
        <p:spPr/>
        <p:txBody>
          <a:bodyPr>
            <a:normAutofit lnSpcReduction="10000"/>
          </a:bodyPr>
          <a:lstStyle/>
          <a:p>
            <a:pPr marL="101600" indent="0">
              <a:buNone/>
            </a:pPr>
            <a:r>
              <a:rPr lang="en-CA" sz="2400" b="0" dirty="0"/>
              <a:t>Zonta</a:t>
            </a:r>
            <a:r>
              <a:rPr lang="en-CA" b="0" dirty="0"/>
              <a:t> </a:t>
            </a:r>
            <a:r>
              <a:rPr lang="en-CA" sz="2400" b="0" dirty="0"/>
              <a:t>International</a:t>
            </a:r>
            <a:r>
              <a:rPr lang="en-CA" b="0" dirty="0"/>
              <a:t> </a:t>
            </a:r>
            <a:r>
              <a:rPr lang="en-CA" sz="2400" b="0" dirty="0"/>
              <a:t>website</a:t>
            </a:r>
          </a:p>
          <a:p>
            <a:pPr marL="101600" indent="0">
              <a:buNone/>
            </a:pPr>
            <a:r>
              <a:rPr lang="en-CA" dirty="0"/>
              <a:t>https://</a:t>
            </a:r>
            <a:r>
              <a:rPr lang="en-CA" dirty="0" err="1"/>
              <a:t>zonta.org</a:t>
            </a:r>
            <a:endParaRPr lang="en-CA" dirty="0"/>
          </a:p>
        </p:txBody>
      </p:sp>
      <p:sp>
        <p:nvSpPr>
          <p:cNvPr id="7" name="Text Placeholder 6">
            <a:extLst>
              <a:ext uri="{FF2B5EF4-FFF2-40B4-BE49-F238E27FC236}">
                <a16:creationId xmlns:a16="http://schemas.microsoft.com/office/drawing/2014/main" id="{33F43324-1E30-82A1-A54E-89576C0F8440}"/>
              </a:ext>
            </a:extLst>
          </p:cNvPr>
          <p:cNvSpPr>
            <a:spLocks noGrp="1"/>
          </p:cNvSpPr>
          <p:nvPr>
            <p:ph type="body" idx="6"/>
          </p:nvPr>
        </p:nvSpPr>
        <p:spPr/>
        <p:txBody>
          <a:bodyPr>
            <a:normAutofit/>
          </a:bodyPr>
          <a:lstStyle/>
          <a:p>
            <a:pPr>
              <a:buFont typeface="Arial Unicode MS" panose="020B0604020202020204" pitchFamily="34" charset="-128"/>
              <a:buChar char="➣"/>
            </a:pPr>
            <a:r>
              <a:rPr lang="en-CA" sz="2400" dirty="0"/>
              <a:t>Your Support</a:t>
            </a:r>
          </a:p>
          <a:p>
            <a:pPr>
              <a:buFont typeface="Arial Unicode MS" panose="020B0604020202020204" pitchFamily="34" charset="-128"/>
              <a:buChar char="➣"/>
            </a:pPr>
            <a:r>
              <a:rPr lang="en-CA" sz="2400" dirty="0"/>
              <a:t>Donate Now</a:t>
            </a:r>
          </a:p>
        </p:txBody>
      </p:sp>
      <p:sp>
        <p:nvSpPr>
          <p:cNvPr id="8" name="Text Placeholder 7">
            <a:extLst>
              <a:ext uri="{FF2B5EF4-FFF2-40B4-BE49-F238E27FC236}">
                <a16:creationId xmlns:a16="http://schemas.microsoft.com/office/drawing/2014/main" id="{9AF2612E-2597-A5EB-6CAA-C0BDAD3BE0E6}"/>
              </a:ext>
            </a:extLst>
          </p:cNvPr>
          <p:cNvSpPr>
            <a:spLocks noGrp="1"/>
          </p:cNvSpPr>
          <p:nvPr>
            <p:ph type="body" idx="7"/>
          </p:nvPr>
        </p:nvSpPr>
        <p:spPr/>
        <p:txBody>
          <a:bodyPr>
            <a:normAutofit fontScale="85000" lnSpcReduction="10000"/>
          </a:bodyPr>
          <a:lstStyle/>
          <a:p>
            <a:pPr marL="101600" indent="0">
              <a:buNone/>
            </a:pPr>
            <a:r>
              <a:rPr lang="en-CA" sz="2800" dirty="0"/>
              <a:t>The online form with donor and payment details</a:t>
            </a:r>
          </a:p>
        </p:txBody>
      </p:sp>
      <p:sp>
        <p:nvSpPr>
          <p:cNvPr id="9" name="Text Placeholder 8">
            <a:extLst>
              <a:ext uri="{FF2B5EF4-FFF2-40B4-BE49-F238E27FC236}">
                <a16:creationId xmlns:a16="http://schemas.microsoft.com/office/drawing/2014/main" id="{79670894-7637-AEBD-1432-2B8B66B72C85}"/>
              </a:ext>
            </a:extLst>
          </p:cNvPr>
          <p:cNvSpPr>
            <a:spLocks noGrp="1"/>
          </p:cNvSpPr>
          <p:nvPr>
            <p:ph type="body" idx="8"/>
          </p:nvPr>
        </p:nvSpPr>
        <p:spPr/>
        <p:txBody>
          <a:bodyPr>
            <a:normAutofit/>
          </a:bodyPr>
          <a:lstStyle/>
          <a:p>
            <a:pPr marL="101600" indent="0">
              <a:buNone/>
            </a:pPr>
            <a:r>
              <a:rPr lang="en-CA" sz="3200" dirty="0"/>
              <a:t>Thank You!</a:t>
            </a:r>
          </a:p>
        </p:txBody>
      </p:sp>
      <p:sp>
        <p:nvSpPr>
          <p:cNvPr id="10" name="Slide Number Placeholder 9">
            <a:extLst>
              <a:ext uri="{FF2B5EF4-FFF2-40B4-BE49-F238E27FC236}">
                <a16:creationId xmlns:a16="http://schemas.microsoft.com/office/drawing/2014/main" id="{60864D4A-81F6-8097-035C-24543D8CD1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35</a:t>
            </a:fld>
            <a:endParaRPr lang="en-US"/>
          </a:p>
        </p:txBody>
      </p:sp>
      <p:sp>
        <p:nvSpPr>
          <p:cNvPr id="11" name="Title 10">
            <a:extLst>
              <a:ext uri="{FF2B5EF4-FFF2-40B4-BE49-F238E27FC236}">
                <a16:creationId xmlns:a16="http://schemas.microsoft.com/office/drawing/2014/main" id="{3C5CE0C0-9C51-0891-A704-F6F70949C027}"/>
              </a:ext>
            </a:extLst>
          </p:cNvPr>
          <p:cNvSpPr>
            <a:spLocks noGrp="1"/>
          </p:cNvSpPr>
          <p:nvPr>
            <p:ph type="title"/>
          </p:nvPr>
        </p:nvSpPr>
        <p:spPr/>
        <p:txBody>
          <a:bodyPr/>
          <a:lstStyle/>
          <a:p>
            <a:r>
              <a:rPr lang="en-CA" dirty="0"/>
              <a:t>How to Make </a:t>
            </a:r>
            <a:r>
              <a:rPr lang="en-CA"/>
              <a:t>an Online </a:t>
            </a:r>
            <a:r>
              <a:rPr lang="en-CA" dirty="0"/>
              <a:t>Donation</a:t>
            </a:r>
          </a:p>
        </p:txBody>
      </p:sp>
      <p:sp>
        <p:nvSpPr>
          <p:cNvPr id="12" name="Google Shape;574;p10">
            <a:extLst>
              <a:ext uri="{FF2B5EF4-FFF2-40B4-BE49-F238E27FC236}">
                <a16:creationId xmlns:a16="http://schemas.microsoft.com/office/drawing/2014/main" id="{EE45A3D0-3184-638F-C5DC-20D9A71EBCF1}"/>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1531771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1DC03-04FF-8C0B-6642-2879902840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A908F-53C3-BAF1-D153-F8AE503FB3B0}"/>
              </a:ext>
            </a:extLst>
          </p:cNvPr>
          <p:cNvSpPr>
            <a:spLocks noGrp="1"/>
          </p:cNvSpPr>
          <p:nvPr>
            <p:ph type="title"/>
          </p:nvPr>
        </p:nvSpPr>
        <p:spPr>
          <a:xfrm>
            <a:off x="309880" y="650240"/>
            <a:ext cx="11577320" cy="701675"/>
          </a:xfrm>
        </p:spPr>
        <p:txBody>
          <a:bodyPr anchor="ctr">
            <a:normAutofit/>
          </a:bodyPr>
          <a:lstStyle/>
          <a:p>
            <a:r>
              <a:rPr lang="en-CA" dirty="0" err="1">
                <a:solidFill>
                  <a:srgbClr val="005F71"/>
                </a:solidFill>
              </a:rPr>
              <a:t>Acessing</a:t>
            </a:r>
            <a:r>
              <a:rPr lang="en-CA" dirty="0">
                <a:solidFill>
                  <a:srgbClr val="005F71"/>
                </a:solidFill>
              </a:rPr>
              <a:t> ZI Member General Donation Page</a:t>
            </a:r>
            <a:endParaRPr lang="en-US" dirty="0">
              <a:solidFill>
                <a:srgbClr val="005F71"/>
              </a:solidFill>
            </a:endParaRPr>
          </a:p>
        </p:txBody>
      </p:sp>
      <p:sp>
        <p:nvSpPr>
          <p:cNvPr id="3" name="Slide Number Placeholder 2">
            <a:extLst>
              <a:ext uri="{FF2B5EF4-FFF2-40B4-BE49-F238E27FC236}">
                <a16:creationId xmlns:a16="http://schemas.microsoft.com/office/drawing/2014/main" id="{B630F745-658C-D803-7465-40B4472DD75E}"/>
              </a:ext>
            </a:extLst>
          </p:cNvPr>
          <p:cNvSpPr>
            <a:spLocks noGrp="1"/>
          </p:cNvSpPr>
          <p:nvPr>
            <p:ph type="sldNum" sz="quarter" idx="12"/>
          </p:nvPr>
        </p:nvSpPr>
        <p:spPr>
          <a:xfrm>
            <a:off x="9414075" y="6561831"/>
            <a:ext cx="2743200" cy="217056"/>
          </a:xfrm>
        </p:spPr>
        <p:txBody>
          <a:bodyPr anchor="ctr">
            <a:normAutofit fontScale="47500" lnSpcReduction="20000"/>
          </a:bodyPr>
          <a:lstStyle/>
          <a:p>
            <a:pPr>
              <a:lnSpc>
                <a:spcPct val="90000"/>
              </a:lnSpc>
              <a:spcAft>
                <a:spcPts val="600"/>
              </a:spcAft>
            </a:pPr>
            <a:fld id="{71D00C28-2252-7A46-BDE1-23546EACCE2C}" type="slidenum">
              <a:rPr lang="en-US" sz="900" smtClean="0"/>
              <a:pPr>
                <a:lnSpc>
                  <a:spcPct val="90000"/>
                </a:lnSpc>
                <a:spcAft>
                  <a:spcPts val="600"/>
                </a:spcAft>
              </a:pPr>
              <a:t>36</a:t>
            </a:fld>
            <a:endParaRPr lang="en-US" sz="900"/>
          </a:p>
        </p:txBody>
      </p:sp>
      <p:pic>
        <p:nvPicPr>
          <p:cNvPr id="7" name="Content Placeholder 6" descr="A screenshot of a website&#10;&#10;AI-generated content may be incorrect.">
            <a:extLst>
              <a:ext uri="{FF2B5EF4-FFF2-40B4-BE49-F238E27FC236}">
                <a16:creationId xmlns:a16="http://schemas.microsoft.com/office/drawing/2014/main" id="{5F7C2E51-822C-A85A-B7CE-3A40A4C6811B}"/>
              </a:ext>
            </a:extLst>
          </p:cNvPr>
          <p:cNvPicPr>
            <a:picLocks noGrp="1" noChangeAspect="1"/>
          </p:cNvPicPr>
          <p:nvPr>
            <p:ph idx="14"/>
          </p:nvPr>
        </p:nvPicPr>
        <p:blipFill>
          <a:blip r:embed="rId3"/>
          <a:stretch>
            <a:fillRect/>
          </a:stretch>
        </p:blipFill>
        <p:spPr>
          <a:xfrm>
            <a:off x="6442364" y="1543536"/>
            <a:ext cx="5439756" cy="4758953"/>
          </a:xfrm>
        </p:spPr>
      </p:pic>
      <p:sp>
        <p:nvSpPr>
          <p:cNvPr id="14" name="Content Placeholder 13">
            <a:extLst>
              <a:ext uri="{FF2B5EF4-FFF2-40B4-BE49-F238E27FC236}">
                <a16:creationId xmlns:a16="http://schemas.microsoft.com/office/drawing/2014/main" id="{A3B48F32-6B7E-647E-F076-CECAB8E1865A}"/>
              </a:ext>
            </a:extLst>
          </p:cNvPr>
          <p:cNvSpPr>
            <a:spLocks noGrp="1"/>
          </p:cNvSpPr>
          <p:nvPr>
            <p:ph idx="15"/>
          </p:nvPr>
        </p:nvSpPr>
        <p:spPr>
          <a:xfrm>
            <a:off x="738871" y="4223295"/>
            <a:ext cx="4581773" cy="2279531"/>
          </a:xfrm>
        </p:spPr>
        <p:txBody>
          <a:bodyPr>
            <a:normAutofit fontScale="77500" lnSpcReduction="20000"/>
          </a:bodyPr>
          <a:lstStyle/>
          <a:p>
            <a:pPr marL="893763" indent="-365125" algn="l">
              <a:buFont typeface="Wingdings" pitchFamily="2" charset="2"/>
              <a:buChar char="Ø"/>
            </a:pPr>
            <a:r>
              <a:rPr lang="en-CA" dirty="0"/>
              <a:t>Make a Donation to ZFW</a:t>
            </a:r>
          </a:p>
          <a:p>
            <a:pPr marL="893763" indent="-365125" algn="l">
              <a:buFont typeface="Wingdings" pitchFamily="2" charset="2"/>
              <a:buChar char="Ø"/>
            </a:pPr>
            <a:endParaRPr lang="en-CA" dirty="0"/>
          </a:p>
          <a:p>
            <a:pPr marL="893763" indent="-365125" algn="l">
              <a:buFont typeface="Wingdings" pitchFamily="2" charset="2"/>
              <a:buChar char="Ø"/>
            </a:pPr>
            <a:r>
              <a:rPr lang="en-CA" dirty="0"/>
              <a:t>Make a Tribute Gift</a:t>
            </a:r>
          </a:p>
          <a:p>
            <a:pPr marL="893763" indent="-365125" algn="l">
              <a:buFont typeface="Arial" panose="020B0604020202020204" pitchFamily="34" charset="0"/>
              <a:buChar char="•"/>
            </a:pPr>
            <a:r>
              <a:rPr lang="en-CA" dirty="0"/>
              <a:t>In memory of someone</a:t>
            </a:r>
          </a:p>
          <a:p>
            <a:pPr marL="893763" indent="-365125" algn="l">
              <a:buFont typeface="Arial" panose="020B0604020202020204" pitchFamily="34" charset="0"/>
              <a:buChar char="•"/>
            </a:pPr>
            <a:r>
              <a:rPr lang="en-CA" dirty="0"/>
              <a:t>In honour of someone</a:t>
            </a:r>
          </a:p>
        </p:txBody>
      </p:sp>
      <p:pic>
        <p:nvPicPr>
          <p:cNvPr id="16" name="Picture 15" descr="A screenshot of a website&#10;&#10;AI-generated content may be incorrect.">
            <a:extLst>
              <a:ext uri="{FF2B5EF4-FFF2-40B4-BE49-F238E27FC236}">
                <a16:creationId xmlns:a16="http://schemas.microsoft.com/office/drawing/2014/main" id="{6BA09D6A-3F9F-EB61-77E6-EF09BE4FAF5E}"/>
              </a:ext>
            </a:extLst>
          </p:cNvPr>
          <p:cNvPicPr>
            <a:picLocks noChangeAspect="1"/>
          </p:cNvPicPr>
          <p:nvPr/>
        </p:nvPicPr>
        <p:blipFill>
          <a:blip r:embed="rId4"/>
          <a:stretch>
            <a:fillRect/>
          </a:stretch>
        </p:blipFill>
        <p:spPr>
          <a:xfrm>
            <a:off x="309880" y="1543536"/>
            <a:ext cx="5439756" cy="2488138"/>
          </a:xfrm>
          <a:prstGeom prst="rect">
            <a:avLst/>
          </a:prstGeom>
        </p:spPr>
      </p:pic>
    </p:spTree>
    <p:extLst>
      <p:ext uri="{BB962C8B-B14F-4D97-AF65-F5344CB8AC3E}">
        <p14:creationId xmlns:p14="http://schemas.microsoft.com/office/powerpoint/2010/main" val="1791148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33459-A6E7-ECC9-301A-C03494765C23}"/>
              </a:ext>
            </a:extLst>
          </p:cNvPr>
          <p:cNvSpPr>
            <a:spLocks noGrp="1"/>
          </p:cNvSpPr>
          <p:nvPr>
            <p:ph type="title"/>
          </p:nvPr>
        </p:nvSpPr>
        <p:spPr/>
        <p:txBody>
          <a:bodyPr/>
          <a:lstStyle/>
          <a:p>
            <a:r>
              <a:rPr lang="en-CA" dirty="0">
                <a:solidFill>
                  <a:srgbClr val="005F71"/>
                </a:solidFill>
              </a:rPr>
              <a:t>Sign in to Access</a:t>
            </a:r>
          </a:p>
        </p:txBody>
      </p:sp>
      <p:sp>
        <p:nvSpPr>
          <p:cNvPr id="3" name="Slide Number Placeholder 2">
            <a:extLst>
              <a:ext uri="{FF2B5EF4-FFF2-40B4-BE49-F238E27FC236}">
                <a16:creationId xmlns:a16="http://schemas.microsoft.com/office/drawing/2014/main" id="{018E9E16-1EDC-A5AC-6B22-458C052DD664}"/>
              </a:ext>
            </a:extLst>
          </p:cNvPr>
          <p:cNvSpPr>
            <a:spLocks noGrp="1"/>
          </p:cNvSpPr>
          <p:nvPr>
            <p:ph type="sldNum" sz="quarter" idx="12"/>
          </p:nvPr>
        </p:nvSpPr>
        <p:spPr/>
        <p:txBody>
          <a:bodyPr/>
          <a:lstStyle/>
          <a:p>
            <a:fld id="{71D00C28-2252-7A46-BDE1-23546EACCE2C}" type="slidenum">
              <a:rPr lang="en-US" smtClean="0"/>
              <a:pPr/>
              <a:t>37</a:t>
            </a:fld>
            <a:endParaRPr lang="en-US" dirty="0"/>
          </a:p>
        </p:txBody>
      </p:sp>
      <p:pic>
        <p:nvPicPr>
          <p:cNvPr id="14" name="Content Placeholder 13" descr="A screenshot of a phone&#10;&#10;AI-generated content may be incorrect.">
            <a:extLst>
              <a:ext uri="{FF2B5EF4-FFF2-40B4-BE49-F238E27FC236}">
                <a16:creationId xmlns:a16="http://schemas.microsoft.com/office/drawing/2014/main" id="{6284DB81-5722-3A82-90F2-116E6BFD4F6F}"/>
              </a:ext>
            </a:extLst>
          </p:cNvPr>
          <p:cNvPicPr>
            <a:picLocks noGrp="1" noChangeAspect="1"/>
          </p:cNvPicPr>
          <p:nvPr>
            <p:ph idx="14"/>
          </p:nvPr>
        </p:nvPicPr>
        <p:blipFill>
          <a:blip r:embed="rId3"/>
          <a:stretch>
            <a:fillRect/>
          </a:stretch>
        </p:blipFill>
        <p:spPr>
          <a:xfrm>
            <a:off x="720496" y="1382622"/>
            <a:ext cx="3708759" cy="5147743"/>
          </a:xfrm>
        </p:spPr>
      </p:pic>
      <p:pic>
        <p:nvPicPr>
          <p:cNvPr id="20" name="Content Placeholder 19" descr="A screenshot of a website&#10;&#10;AI-generated content may be incorrect.">
            <a:extLst>
              <a:ext uri="{FF2B5EF4-FFF2-40B4-BE49-F238E27FC236}">
                <a16:creationId xmlns:a16="http://schemas.microsoft.com/office/drawing/2014/main" id="{D0205730-EEBB-95EB-52AC-E8A22EC643CD}"/>
              </a:ext>
            </a:extLst>
          </p:cNvPr>
          <p:cNvPicPr>
            <a:picLocks noGrp="1" noChangeAspect="1"/>
          </p:cNvPicPr>
          <p:nvPr>
            <p:ph idx="15"/>
          </p:nvPr>
        </p:nvPicPr>
        <p:blipFill>
          <a:blip r:embed="rId4"/>
          <a:stretch>
            <a:fillRect/>
          </a:stretch>
        </p:blipFill>
        <p:spPr>
          <a:xfrm>
            <a:off x="5203475" y="1382622"/>
            <a:ext cx="5575743" cy="2970565"/>
          </a:xfrm>
        </p:spPr>
      </p:pic>
      <p:pic>
        <p:nvPicPr>
          <p:cNvPr id="22" name="Picture 21" descr="A screenshot of a web page&#10;&#10;AI-generated content may be incorrect.">
            <a:extLst>
              <a:ext uri="{FF2B5EF4-FFF2-40B4-BE49-F238E27FC236}">
                <a16:creationId xmlns:a16="http://schemas.microsoft.com/office/drawing/2014/main" id="{4D69686B-5F44-A1AC-B1A8-50AF7B53F7DF}"/>
              </a:ext>
            </a:extLst>
          </p:cNvPr>
          <p:cNvPicPr>
            <a:picLocks noChangeAspect="1"/>
          </p:cNvPicPr>
          <p:nvPr/>
        </p:nvPicPr>
        <p:blipFill>
          <a:blip r:embed="rId5"/>
          <a:stretch>
            <a:fillRect/>
          </a:stretch>
        </p:blipFill>
        <p:spPr>
          <a:xfrm>
            <a:off x="5203474" y="4589670"/>
            <a:ext cx="5575743" cy="1972161"/>
          </a:xfrm>
          <a:prstGeom prst="rect">
            <a:avLst/>
          </a:prstGeom>
          <a:ln w="19050">
            <a:solidFill>
              <a:srgbClr val="00BCD3"/>
            </a:solidFill>
          </a:ln>
        </p:spPr>
      </p:pic>
    </p:spTree>
    <p:extLst>
      <p:ext uri="{BB962C8B-B14F-4D97-AF65-F5344CB8AC3E}">
        <p14:creationId xmlns:p14="http://schemas.microsoft.com/office/powerpoint/2010/main" val="2091771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9F4B-B0E4-8552-C0AE-807A52818E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A8FAA-ACAE-385C-2DB4-E851D2987025}"/>
              </a:ext>
            </a:extLst>
          </p:cNvPr>
          <p:cNvSpPr>
            <a:spLocks noGrp="1"/>
          </p:cNvSpPr>
          <p:nvPr>
            <p:ph type="title"/>
          </p:nvPr>
        </p:nvSpPr>
        <p:spPr/>
        <p:txBody>
          <a:bodyPr/>
          <a:lstStyle/>
          <a:p>
            <a:r>
              <a:rPr lang="en-CA" dirty="0">
                <a:solidFill>
                  <a:srgbClr val="005F71"/>
                </a:solidFill>
              </a:rPr>
              <a:t>Member Donor Page</a:t>
            </a:r>
          </a:p>
        </p:txBody>
      </p:sp>
      <p:sp>
        <p:nvSpPr>
          <p:cNvPr id="3" name="Slide Number Placeholder 2">
            <a:extLst>
              <a:ext uri="{FF2B5EF4-FFF2-40B4-BE49-F238E27FC236}">
                <a16:creationId xmlns:a16="http://schemas.microsoft.com/office/drawing/2014/main" id="{524352D1-0C1A-7039-B743-50107A48695E}"/>
              </a:ext>
            </a:extLst>
          </p:cNvPr>
          <p:cNvSpPr>
            <a:spLocks noGrp="1"/>
          </p:cNvSpPr>
          <p:nvPr>
            <p:ph type="sldNum" sz="quarter" idx="12"/>
          </p:nvPr>
        </p:nvSpPr>
        <p:spPr/>
        <p:txBody>
          <a:bodyPr/>
          <a:lstStyle/>
          <a:p>
            <a:fld id="{71D00C28-2252-7A46-BDE1-23546EACCE2C}" type="slidenum">
              <a:rPr lang="en-US" smtClean="0"/>
              <a:pPr/>
              <a:t>38</a:t>
            </a:fld>
            <a:endParaRPr lang="en-US" dirty="0"/>
          </a:p>
        </p:txBody>
      </p:sp>
      <p:pic>
        <p:nvPicPr>
          <p:cNvPr id="8" name="Content Placeholder 7" descr="A screenshot of a email&#10;&#10;AI-generated content may be incorrect.">
            <a:extLst>
              <a:ext uri="{FF2B5EF4-FFF2-40B4-BE49-F238E27FC236}">
                <a16:creationId xmlns:a16="http://schemas.microsoft.com/office/drawing/2014/main" id="{FE2C008D-0D0B-AAC0-BC5C-80D5D1F0C49A}"/>
              </a:ext>
            </a:extLst>
          </p:cNvPr>
          <p:cNvPicPr>
            <a:picLocks noGrp="1" noChangeAspect="1"/>
          </p:cNvPicPr>
          <p:nvPr>
            <p:ph idx="14"/>
          </p:nvPr>
        </p:nvPicPr>
        <p:blipFill>
          <a:blip r:embed="rId3"/>
          <a:stretch>
            <a:fillRect/>
          </a:stretch>
        </p:blipFill>
        <p:spPr>
          <a:xfrm>
            <a:off x="498764" y="1694099"/>
            <a:ext cx="5237017" cy="3795258"/>
          </a:xfrm>
        </p:spPr>
      </p:pic>
      <p:sp>
        <p:nvSpPr>
          <p:cNvPr id="13" name="TextBox 12">
            <a:extLst>
              <a:ext uri="{FF2B5EF4-FFF2-40B4-BE49-F238E27FC236}">
                <a16:creationId xmlns:a16="http://schemas.microsoft.com/office/drawing/2014/main" id="{4B812369-4CFA-E3ED-F3A5-99599373D462}"/>
              </a:ext>
            </a:extLst>
          </p:cNvPr>
          <p:cNvSpPr txBox="1"/>
          <p:nvPr/>
        </p:nvSpPr>
        <p:spPr>
          <a:xfrm>
            <a:off x="309880" y="5822576"/>
            <a:ext cx="10285893" cy="369332"/>
          </a:xfrm>
          <a:prstGeom prst="rect">
            <a:avLst/>
          </a:prstGeom>
          <a:noFill/>
        </p:spPr>
        <p:txBody>
          <a:bodyPr wrap="none" rtlCol="0">
            <a:spAutoFit/>
          </a:bodyPr>
          <a:lstStyle/>
          <a:p>
            <a:r>
              <a:rPr lang="en-CA" dirty="0"/>
              <a:t>Contact HQ Zonta Foundation for Women - Eva Mikos </a:t>
            </a:r>
            <a:r>
              <a:rPr lang="en-CA" dirty="0" err="1">
                <a:hlinkClick r:id="rId4"/>
              </a:rPr>
              <a:t>zifoundation@zonta.org</a:t>
            </a:r>
            <a:r>
              <a:rPr lang="en-CA" dirty="0">
                <a:hlinkClick r:id="rId4"/>
              </a:rPr>
              <a:t> </a:t>
            </a:r>
            <a:r>
              <a:rPr lang="en-CA" dirty="0"/>
              <a:t>for personal donation history</a:t>
            </a:r>
          </a:p>
        </p:txBody>
      </p:sp>
      <p:pic>
        <p:nvPicPr>
          <p:cNvPr id="15" name="Content Placeholder 14" descr="A screenshot of a gift card&#10;&#10;AI-generated content may be incorrect.">
            <a:extLst>
              <a:ext uri="{FF2B5EF4-FFF2-40B4-BE49-F238E27FC236}">
                <a16:creationId xmlns:a16="http://schemas.microsoft.com/office/drawing/2014/main" id="{0E85E55B-807A-9D98-3610-EE4CFA9495CF}"/>
              </a:ext>
            </a:extLst>
          </p:cNvPr>
          <p:cNvPicPr>
            <a:picLocks noGrp="1" noChangeAspect="1"/>
          </p:cNvPicPr>
          <p:nvPr>
            <p:ph idx="16"/>
          </p:nvPr>
        </p:nvPicPr>
        <p:blipFill>
          <a:blip r:embed="rId5"/>
          <a:stretch>
            <a:fillRect/>
          </a:stretch>
        </p:blipFill>
        <p:spPr>
          <a:xfrm>
            <a:off x="6456218" y="1685133"/>
            <a:ext cx="5237017" cy="3828537"/>
          </a:xfrm>
        </p:spPr>
      </p:pic>
    </p:spTree>
    <p:extLst>
      <p:ext uri="{BB962C8B-B14F-4D97-AF65-F5344CB8AC3E}">
        <p14:creationId xmlns:p14="http://schemas.microsoft.com/office/powerpoint/2010/main" val="2277271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B883CE-FD9C-62E4-3BDA-F58F00A3AC42}"/>
              </a:ext>
            </a:extLst>
          </p:cNvPr>
          <p:cNvSpPr>
            <a:spLocks noGrp="1"/>
          </p:cNvSpPr>
          <p:nvPr>
            <p:ph type="body" idx="1"/>
          </p:nvPr>
        </p:nvSpPr>
        <p:spPr>
          <a:xfrm>
            <a:off x="676959" y="2204671"/>
            <a:ext cx="1905000" cy="1903412"/>
          </a:xfrm>
        </p:spPr>
        <p:txBody>
          <a:bodyPr>
            <a:normAutofit/>
          </a:bodyPr>
          <a:lstStyle/>
          <a:p>
            <a:pPr marL="0" indent="0" hangingPunct="0">
              <a:spcBef>
                <a:spcPts val="0"/>
              </a:spcBef>
            </a:pPr>
            <a:r>
              <a:rPr lang="en-CA" sz="2800" dirty="0"/>
              <a:t>65</a:t>
            </a:r>
          </a:p>
        </p:txBody>
      </p:sp>
      <p:sp>
        <p:nvSpPr>
          <p:cNvPr id="3" name="Text Placeholder 2">
            <a:extLst>
              <a:ext uri="{FF2B5EF4-FFF2-40B4-BE49-F238E27FC236}">
                <a16:creationId xmlns:a16="http://schemas.microsoft.com/office/drawing/2014/main" id="{0FBC839C-AD97-2BDF-001F-4BB6DDBA09C2}"/>
              </a:ext>
            </a:extLst>
          </p:cNvPr>
          <p:cNvSpPr>
            <a:spLocks noGrp="1"/>
          </p:cNvSpPr>
          <p:nvPr>
            <p:ph type="body" idx="2"/>
          </p:nvPr>
        </p:nvSpPr>
        <p:spPr/>
        <p:txBody>
          <a:bodyPr>
            <a:normAutofit/>
          </a:bodyPr>
          <a:lstStyle/>
          <a:p>
            <a:pPr marL="0" indent="0" hangingPunct="0">
              <a:spcBef>
                <a:spcPts val="0"/>
              </a:spcBef>
            </a:pPr>
            <a:r>
              <a:rPr lang="en-CA" sz="2800" dirty="0"/>
              <a:t>32</a:t>
            </a:r>
          </a:p>
        </p:txBody>
      </p:sp>
      <p:sp>
        <p:nvSpPr>
          <p:cNvPr id="4" name="Text Placeholder 3">
            <a:extLst>
              <a:ext uri="{FF2B5EF4-FFF2-40B4-BE49-F238E27FC236}">
                <a16:creationId xmlns:a16="http://schemas.microsoft.com/office/drawing/2014/main" id="{08992237-34B6-232C-7283-B3F1879822D7}"/>
              </a:ext>
            </a:extLst>
          </p:cNvPr>
          <p:cNvSpPr>
            <a:spLocks noGrp="1"/>
          </p:cNvSpPr>
          <p:nvPr>
            <p:ph type="body" idx="3"/>
          </p:nvPr>
        </p:nvSpPr>
        <p:spPr/>
        <p:txBody>
          <a:bodyPr>
            <a:normAutofit/>
          </a:bodyPr>
          <a:lstStyle/>
          <a:p>
            <a:pPr marL="0" indent="0" hangingPunct="0">
              <a:lnSpc>
                <a:spcPct val="100000"/>
              </a:lnSpc>
              <a:spcBef>
                <a:spcPts val="0"/>
              </a:spcBef>
            </a:pPr>
            <a:r>
              <a:rPr lang="en-CA" sz="2800" dirty="0"/>
              <a:t>1,054</a:t>
            </a:r>
          </a:p>
        </p:txBody>
      </p:sp>
      <p:sp>
        <p:nvSpPr>
          <p:cNvPr id="5" name="Text Placeholder 4">
            <a:extLst>
              <a:ext uri="{FF2B5EF4-FFF2-40B4-BE49-F238E27FC236}">
                <a16:creationId xmlns:a16="http://schemas.microsoft.com/office/drawing/2014/main" id="{558EE9D9-E310-B1EB-AA5E-B2E37C817610}"/>
              </a:ext>
            </a:extLst>
          </p:cNvPr>
          <p:cNvSpPr>
            <a:spLocks noGrp="1"/>
          </p:cNvSpPr>
          <p:nvPr>
            <p:ph type="body" idx="4"/>
          </p:nvPr>
        </p:nvSpPr>
        <p:spPr/>
        <p:txBody>
          <a:bodyPr>
            <a:normAutofit/>
          </a:bodyPr>
          <a:lstStyle/>
          <a:p>
            <a:pPr marL="0" indent="0" hangingPunct="0">
              <a:spcBef>
                <a:spcPts val="0"/>
              </a:spcBef>
            </a:pPr>
            <a:r>
              <a:rPr lang="en-CA" sz="2800" dirty="0"/>
              <a:t>23,596</a:t>
            </a:r>
          </a:p>
        </p:txBody>
      </p:sp>
      <p:sp>
        <p:nvSpPr>
          <p:cNvPr id="6" name="Text Placeholder 5">
            <a:extLst>
              <a:ext uri="{FF2B5EF4-FFF2-40B4-BE49-F238E27FC236}">
                <a16:creationId xmlns:a16="http://schemas.microsoft.com/office/drawing/2014/main" id="{1882596F-3CD7-5A45-893F-B5C65A00515A}"/>
              </a:ext>
            </a:extLst>
          </p:cNvPr>
          <p:cNvSpPr>
            <a:spLocks noGrp="1"/>
          </p:cNvSpPr>
          <p:nvPr>
            <p:ph type="body" idx="5"/>
          </p:nvPr>
        </p:nvSpPr>
        <p:spPr>
          <a:xfrm>
            <a:off x="309563" y="4430583"/>
            <a:ext cx="2640012" cy="768434"/>
          </a:xfrm>
        </p:spPr>
        <p:txBody>
          <a:bodyPr>
            <a:normAutofit/>
          </a:bodyPr>
          <a:lstStyle/>
          <a:p>
            <a:pPr marL="101600" indent="0" algn="ctr">
              <a:buNone/>
            </a:pPr>
            <a:r>
              <a:rPr lang="en-CA" sz="3600" dirty="0"/>
              <a:t>Countries</a:t>
            </a:r>
          </a:p>
        </p:txBody>
      </p:sp>
      <p:sp>
        <p:nvSpPr>
          <p:cNvPr id="7" name="Text Placeholder 6">
            <a:extLst>
              <a:ext uri="{FF2B5EF4-FFF2-40B4-BE49-F238E27FC236}">
                <a16:creationId xmlns:a16="http://schemas.microsoft.com/office/drawing/2014/main" id="{3FC912AB-C264-C087-58AF-97166875D9B3}"/>
              </a:ext>
            </a:extLst>
          </p:cNvPr>
          <p:cNvSpPr>
            <a:spLocks noGrp="1"/>
          </p:cNvSpPr>
          <p:nvPr>
            <p:ph type="body" idx="6"/>
          </p:nvPr>
        </p:nvSpPr>
        <p:spPr>
          <a:xfrm>
            <a:off x="3273345" y="4430583"/>
            <a:ext cx="2640012" cy="768434"/>
          </a:xfrm>
        </p:spPr>
        <p:txBody>
          <a:bodyPr>
            <a:normAutofit/>
          </a:bodyPr>
          <a:lstStyle/>
          <a:p>
            <a:pPr marL="101600" indent="0" algn="ctr">
              <a:buNone/>
            </a:pPr>
            <a:r>
              <a:rPr lang="en-CA" sz="3600" dirty="0"/>
              <a:t>Districts</a:t>
            </a:r>
          </a:p>
        </p:txBody>
      </p:sp>
      <p:sp>
        <p:nvSpPr>
          <p:cNvPr id="8" name="Text Placeholder 7">
            <a:extLst>
              <a:ext uri="{FF2B5EF4-FFF2-40B4-BE49-F238E27FC236}">
                <a16:creationId xmlns:a16="http://schemas.microsoft.com/office/drawing/2014/main" id="{EA5F09C2-E095-8A7E-278D-3B6ABA959C88}"/>
              </a:ext>
            </a:extLst>
          </p:cNvPr>
          <p:cNvSpPr>
            <a:spLocks noGrp="1"/>
          </p:cNvSpPr>
          <p:nvPr>
            <p:ph type="body" idx="7"/>
          </p:nvPr>
        </p:nvSpPr>
        <p:spPr>
          <a:xfrm>
            <a:off x="6237127" y="4430583"/>
            <a:ext cx="2640012" cy="768434"/>
          </a:xfrm>
        </p:spPr>
        <p:txBody>
          <a:bodyPr>
            <a:normAutofit/>
          </a:bodyPr>
          <a:lstStyle/>
          <a:p>
            <a:pPr marL="101600" indent="0" algn="ctr">
              <a:buNone/>
            </a:pPr>
            <a:r>
              <a:rPr lang="en-CA" sz="3600" dirty="0"/>
              <a:t>Clubs</a:t>
            </a:r>
          </a:p>
        </p:txBody>
      </p:sp>
      <p:sp>
        <p:nvSpPr>
          <p:cNvPr id="9" name="Text Placeholder 8">
            <a:extLst>
              <a:ext uri="{FF2B5EF4-FFF2-40B4-BE49-F238E27FC236}">
                <a16:creationId xmlns:a16="http://schemas.microsoft.com/office/drawing/2014/main" id="{0F2CEAF7-35C0-D43F-E709-5895A44757D2}"/>
              </a:ext>
            </a:extLst>
          </p:cNvPr>
          <p:cNvSpPr>
            <a:spLocks noGrp="1"/>
          </p:cNvSpPr>
          <p:nvPr>
            <p:ph type="body" idx="8"/>
          </p:nvPr>
        </p:nvSpPr>
        <p:spPr>
          <a:xfrm>
            <a:off x="9200909" y="4430583"/>
            <a:ext cx="2640012" cy="768434"/>
          </a:xfrm>
        </p:spPr>
        <p:txBody>
          <a:bodyPr>
            <a:normAutofit/>
          </a:bodyPr>
          <a:lstStyle/>
          <a:p>
            <a:pPr marL="101600" indent="0" algn="ctr">
              <a:buNone/>
            </a:pPr>
            <a:r>
              <a:rPr lang="en-CA" sz="3600" dirty="0"/>
              <a:t>Members</a:t>
            </a:r>
          </a:p>
        </p:txBody>
      </p:sp>
      <p:sp>
        <p:nvSpPr>
          <p:cNvPr id="10" name="Slide Number Placeholder 9">
            <a:extLst>
              <a:ext uri="{FF2B5EF4-FFF2-40B4-BE49-F238E27FC236}">
                <a16:creationId xmlns:a16="http://schemas.microsoft.com/office/drawing/2014/main" id="{E6E56640-37F6-1A7C-A52C-F3BFC692FD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11" name="Title 10">
            <a:extLst>
              <a:ext uri="{FF2B5EF4-FFF2-40B4-BE49-F238E27FC236}">
                <a16:creationId xmlns:a16="http://schemas.microsoft.com/office/drawing/2014/main" id="{7F57B38C-D6E4-D19D-75B6-218CC36E4824}"/>
              </a:ext>
            </a:extLst>
          </p:cNvPr>
          <p:cNvSpPr>
            <a:spLocks noGrp="1"/>
          </p:cNvSpPr>
          <p:nvPr>
            <p:ph type="title"/>
          </p:nvPr>
        </p:nvSpPr>
        <p:spPr>
          <a:xfrm>
            <a:off x="533400" y="548639"/>
            <a:ext cx="11353799" cy="1105697"/>
          </a:xfrm>
        </p:spPr>
        <p:txBody>
          <a:bodyPr>
            <a:normAutofit fontScale="90000"/>
          </a:bodyPr>
          <a:lstStyle/>
          <a:p>
            <a:r>
              <a:rPr lang="en-CA" sz="5300" dirty="0"/>
              <a:t>In Zonta International, You Are One Of…</a:t>
            </a:r>
          </a:p>
        </p:txBody>
      </p:sp>
    </p:spTree>
    <p:extLst>
      <p:ext uri="{BB962C8B-B14F-4D97-AF65-F5344CB8AC3E}">
        <p14:creationId xmlns:p14="http://schemas.microsoft.com/office/powerpoint/2010/main" val="3121644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A9284A-AC6B-5927-D80D-DF42C4D471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0A0C4E08-99C3-A3D4-3D43-5951E066AB23}"/>
              </a:ext>
            </a:extLst>
          </p:cNvPr>
          <p:cNvSpPr>
            <a:spLocks noGrp="1"/>
          </p:cNvSpPr>
          <p:nvPr>
            <p:ph type="title"/>
          </p:nvPr>
        </p:nvSpPr>
        <p:spPr>
          <a:xfrm>
            <a:off x="309880" y="809469"/>
            <a:ext cx="11577320" cy="1289154"/>
          </a:xfrm>
        </p:spPr>
        <p:txBody>
          <a:bodyPr>
            <a:noAutofit/>
          </a:bodyPr>
          <a:lstStyle/>
          <a:p>
            <a:r>
              <a:rPr lang="en-CA" sz="4000" i="1" dirty="0"/>
              <a:t>Zonta’s</a:t>
            </a:r>
            <a:r>
              <a:rPr lang="en-CA" sz="3600" b="0" i="1" dirty="0"/>
              <a:t> mission is to be a leading global organization of individuals working together to build a better world for women and girls.</a:t>
            </a:r>
            <a:br>
              <a:rPr lang="en-CA" sz="2800" b="0" i="1" dirty="0"/>
            </a:br>
            <a:endParaRPr lang="en-CA" sz="2800" b="0" dirty="0"/>
          </a:p>
        </p:txBody>
      </p:sp>
      <p:sp>
        <p:nvSpPr>
          <p:cNvPr id="5" name="TextBox 4">
            <a:extLst>
              <a:ext uri="{FF2B5EF4-FFF2-40B4-BE49-F238E27FC236}">
                <a16:creationId xmlns:a16="http://schemas.microsoft.com/office/drawing/2014/main" id="{399C7D37-564D-E7F1-9870-4E03BFDED11C}"/>
              </a:ext>
            </a:extLst>
          </p:cNvPr>
          <p:cNvSpPr txBox="1"/>
          <p:nvPr/>
        </p:nvSpPr>
        <p:spPr>
          <a:xfrm>
            <a:off x="533400" y="2250281"/>
            <a:ext cx="11125200" cy="4739759"/>
          </a:xfrm>
          <a:prstGeom prst="rect">
            <a:avLst/>
          </a:prstGeom>
          <a:noFill/>
        </p:spPr>
        <p:txBody>
          <a:bodyPr wrap="square" rtlCol="0">
            <a:spAutoFit/>
          </a:bodyPr>
          <a:lstStyle/>
          <a:p>
            <a:r>
              <a:rPr lang="en-CA" sz="2400" dirty="0"/>
              <a:t>As such, Zonta International supports service projects at the international level that </a:t>
            </a:r>
            <a:r>
              <a:rPr lang="en-CA" sz="2400" b="1" dirty="0"/>
              <a:t>unite the clubs and individual members globally</a:t>
            </a:r>
            <a:r>
              <a:rPr lang="en-CA" sz="2400" dirty="0"/>
              <a:t>. </a:t>
            </a:r>
          </a:p>
          <a:p>
            <a:endParaRPr lang="en-CA" sz="2400" dirty="0"/>
          </a:p>
          <a:p>
            <a:r>
              <a:rPr lang="en-CA" sz="2400" b="1" dirty="0"/>
              <a:t>This basic element of Zonta carries the expectation </a:t>
            </a:r>
            <a:r>
              <a:rPr lang="en-CA" sz="2400" dirty="0"/>
              <a:t>that every Zontian contribute to developing the Zonta Foundation for Women into an effective tool for building a better world for women and girls. </a:t>
            </a:r>
          </a:p>
          <a:p>
            <a:endParaRPr lang="en-CA" sz="2400" dirty="0"/>
          </a:p>
          <a:p>
            <a:r>
              <a:rPr lang="en-CA" sz="2400" dirty="0"/>
              <a:t>Zonta Foundation for Women recognizes that clubs and districts carry out their own service projects to help advance the mission of Zonta International, </a:t>
            </a:r>
            <a:r>
              <a:rPr lang="en-CA" sz="2400" b="1" dirty="0"/>
              <a:t>such activities </a:t>
            </a:r>
            <a:r>
              <a:rPr lang="en-CA" sz="2400" b="1" u="sng" dirty="0"/>
              <a:t>must not interfere </a:t>
            </a:r>
            <a:r>
              <a:rPr lang="en-CA" sz="2400" b="1" dirty="0"/>
              <a:t>with the basic expectation that individual Zontians and clubs will support the Zonta International service programs and projects approved by the voting members at convention. </a:t>
            </a:r>
          </a:p>
          <a:p>
            <a:endParaRPr lang="en-CA" dirty="0"/>
          </a:p>
        </p:txBody>
      </p:sp>
    </p:spTree>
    <p:extLst>
      <p:ext uri="{BB962C8B-B14F-4D97-AF65-F5344CB8AC3E}">
        <p14:creationId xmlns:p14="http://schemas.microsoft.com/office/powerpoint/2010/main" val="3634732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40E88-8D25-5CF5-EF6F-9496856CD676}"/>
              </a:ext>
            </a:extLst>
          </p:cNvPr>
          <p:cNvSpPr>
            <a:spLocks noGrp="1"/>
          </p:cNvSpPr>
          <p:nvPr>
            <p:ph type="title"/>
          </p:nvPr>
        </p:nvSpPr>
        <p:spPr/>
        <p:txBody>
          <a:bodyPr/>
          <a:lstStyle/>
          <a:p>
            <a:r>
              <a:rPr lang="en-CA" dirty="0"/>
              <a:t>Members-Clubs Take an Active Role</a:t>
            </a:r>
          </a:p>
        </p:txBody>
      </p:sp>
      <p:sp>
        <p:nvSpPr>
          <p:cNvPr id="4" name="Text Placeholder 3">
            <a:extLst>
              <a:ext uri="{FF2B5EF4-FFF2-40B4-BE49-F238E27FC236}">
                <a16:creationId xmlns:a16="http://schemas.microsoft.com/office/drawing/2014/main" id="{DACEA856-56B7-564A-BE7E-26326837EDFC}"/>
              </a:ext>
            </a:extLst>
          </p:cNvPr>
          <p:cNvSpPr>
            <a:spLocks noGrp="1"/>
          </p:cNvSpPr>
          <p:nvPr>
            <p:ph type="body" idx="1"/>
          </p:nvPr>
        </p:nvSpPr>
        <p:spPr/>
        <p:txBody>
          <a:bodyPr/>
          <a:lstStyle/>
          <a:p>
            <a:r>
              <a:rPr lang="en-CA" dirty="0"/>
              <a:t>Convention</a:t>
            </a:r>
          </a:p>
        </p:txBody>
      </p:sp>
      <p:sp>
        <p:nvSpPr>
          <p:cNvPr id="5" name="Text Placeholder 4">
            <a:extLst>
              <a:ext uri="{FF2B5EF4-FFF2-40B4-BE49-F238E27FC236}">
                <a16:creationId xmlns:a16="http://schemas.microsoft.com/office/drawing/2014/main" id="{62406FBE-11CD-01EF-41AF-B7FD07B418B7}"/>
              </a:ext>
            </a:extLst>
          </p:cNvPr>
          <p:cNvSpPr>
            <a:spLocks noGrp="1"/>
          </p:cNvSpPr>
          <p:nvPr>
            <p:ph type="body" idx="2"/>
          </p:nvPr>
        </p:nvSpPr>
        <p:spPr/>
        <p:txBody>
          <a:bodyPr>
            <a:normAutofit fontScale="92500" lnSpcReduction="10000"/>
          </a:bodyPr>
          <a:lstStyle/>
          <a:p>
            <a:r>
              <a:rPr lang="en-CA" dirty="0"/>
              <a:t>Members Review &amp; Vote on Club Actions from Call to Convention</a:t>
            </a:r>
          </a:p>
        </p:txBody>
      </p:sp>
      <p:sp>
        <p:nvSpPr>
          <p:cNvPr id="6" name="Text Placeholder 5">
            <a:extLst>
              <a:ext uri="{FF2B5EF4-FFF2-40B4-BE49-F238E27FC236}">
                <a16:creationId xmlns:a16="http://schemas.microsoft.com/office/drawing/2014/main" id="{B1AC9050-F725-2316-632C-52D52A7B8ED3}"/>
              </a:ext>
            </a:extLst>
          </p:cNvPr>
          <p:cNvSpPr>
            <a:spLocks noGrp="1"/>
          </p:cNvSpPr>
          <p:nvPr>
            <p:ph type="body" idx="3"/>
          </p:nvPr>
        </p:nvSpPr>
        <p:spPr/>
        <p:txBody>
          <a:bodyPr>
            <a:normAutofit fontScale="92500" lnSpcReduction="10000"/>
          </a:bodyPr>
          <a:lstStyle/>
          <a:p>
            <a:r>
              <a:rPr lang="en-CA" dirty="0"/>
              <a:t>Club Delegate Vote on ZFW Budget &amp; Initiatives (projects)</a:t>
            </a:r>
          </a:p>
        </p:txBody>
      </p:sp>
      <p:sp>
        <p:nvSpPr>
          <p:cNvPr id="7" name="Text Placeholder 6">
            <a:extLst>
              <a:ext uri="{FF2B5EF4-FFF2-40B4-BE49-F238E27FC236}">
                <a16:creationId xmlns:a16="http://schemas.microsoft.com/office/drawing/2014/main" id="{3BE4CAEE-844D-CBA5-E3D3-1287BAF69152}"/>
              </a:ext>
            </a:extLst>
          </p:cNvPr>
          <p:cNvSpPr>
            <a:spLocks noGrp="1"/>
          </p:cNvSpPr>
          <p:nvPr>
            <p:ph type="body" idx="4"/>
          </p:nvPr>
        </p:nvSpPr>
        <p:spPr/>
        <p:txBody>
          <a:bodyPr>
            <a:normAutofit fontScale="92500" lnSpcReduction="10000"/>
          </a:bodyPr>
          <a:lstStyle/>
          <a:p>
            <a:r>
              <a:rPr lang="en-US" dirty="0"/>
              <a:t>  By adopting the projects, members commit to funding them.  </a:t>
            </a:r>
            <a:endParaRPr lang="en-CA" dirty="0"/>
          </a:p>
        </p:txBody>
      </p:sp>
      <p:sp>
        <p:nvSpPr>
          <p:cNvPr id="9" name="Slide Number Placeholder 2">
            <a:extLst>
              <a:ext uri="{FF2B5EF4-FFF2-40B4-BE49-F238E27FC236}">
                <a16:creationId xmlns:a16="http://schemas.microsoft.com/office/drawing/2014/main" id="{CB62364E-E86B-2B8E-FE74-D9D893AAD20A}"/>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6</a:t>
            </a:fld>
            <a:endParaRPr lang="en-US" dirty="0"/>
          </a:p>
        </p:txBody>
      </p:sp>
      <p:sp>
        <p:nvSpPr>
          <p:cNvPr id="3" name="Google Shape;574;p10">
            <a:extLst>
              <a:ext uri="{FF2B5EF4-FFF2-40B4-BE49-F238E27FC236}">
                <a16:creationId xmlns:a16="http://schemas.microsoft.com/office/drawing/2014/main" id="{5AF0475A-AE55-E723-5CD9-6777D47EF141}"/>
              </a:ext>
            </a:extLst>
          </p:cNvPr>
          <p:cNvSpPr txBox="1">
            <a:spLocks/>
          </p:cNvSpPr>
          <p:nvPr/>
        </p:nvSpPr>
        <p:spPr>
          <a:xfrm>
            <a:off x="4037073" y="6310286"/>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757575"/>
              </a:buClr>
              <a:buSzPts val="1200"/>
            </a:pPr>
            <a:r>
              <a:rPr lang="en-US" sz="1200" dirty="0">
                <a:solidFill>
                  <a:srgbClr val="757575"/>
                </a:solidFill>
              </a:rPr>
              <a:t>Club Presentation 2026</a:t>
            </a:r>
            <a:endParaRPr lang="en-US" dirty="0"/>
          </a:p>
        </p:txBody>
      </p:sp>
    </p:spTree>
    <p:extLst>
      <p:ext uri="{BB962C8B-B14F-4D97-AF65-F5344CB8AC3E}">
        <p14:creationId xmlns:p14="http://schemas.microsoft.com/office/powerpoint/2010/main" val="399891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12"/>
          <p:cNvSpPr/>
          <p:nvPr/>
        </p:nvSpPr>
        <p:spPr>
          <a:xfrm>
            <a:off x="2327564" y="2178449"/>
            <a:ext cx="1600200" cy="1600200"/>
          </a:xfrm>
          <a:prstGeom prst="ellipse">
            <a:avLst/>
          </a:prstGeom>
          <a:solidFill>
            <a:srgbClr val="CD346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Lato"/>
                <a:ea typeface="Lato"/>
                <a:cs typeface="Lato"/>
                <a:sym typeface="Lato"/>
              </a:rPr>
              <a:t>Friends of Zonta </a:t>
            </a:r>
            <a:endParaRPr sz="1400" b="0" i="0" u="none" strike="noStrike" cap="none">
              <a:solidFill>
                <a:srgbClr val="000000"/>
              </a:solidFill>
              <a:latin typeface="Arial"/>
              <a:ea typeface="Arial"/>
              <a:cs typeface="Arial"/>
              <a:sym typeface="Arial"/>
            </a:endParaRPr>
          </a:p>
        </p:txBody>
      </p:sp>
      <p:sp>
        <p:nvSpPr>
          <p:cNvPr id="596" name="Google Shape;596;p12"/>
          <p:cNvSpPr txBox="1">
            <a:spLocks noGrp="1"/>
          </p:cNvSpPr>
          <p:nvPr>
            <p:ph type="title"/>
          </p:nvPr>
        </p:nvSpPr>
        <p:spPr>
          <a:xfrm>
            <a:off x="309880" y="365125"/>
            <a:ext cx="11577320" cy="99353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6"/>
              </a:buClr>
              <a:buSzPts val="4400"/>
              <a:buFont typeface="Lato"/>
              <a:buNone/>
            </a:pPr>
            <a:r>
              <a:rPr lang="en-US" cap="none" dirty="0">
                <a:solidFill>
                  <a:schemeClr val="accent6"/>
                </a:solidFill>
              </a:rPr>
              <a:t>ZONTA FOUNDATION FOR WOMEN</a:t>
            </a:r>
            <a:endParaRPr dirty="0"/>
          </a:p>
        </p:txBody>
      </p:sp>
      <p:sp>
        <p:nvSpPr>
          <p:cNvPr id="597" name="Google Shape;597;p12"/>
          <p:cNvSpPr txBox="1">
            <a:spLocks noGrp="1"/>
          </p:cNvSpPr>
          <p:nvPr>
            <p:ph type="body" idx="2"/>
          </p:nvPr>
        </p:nvSpPr>
        <p:spPr>
          <a:xfrm>
            <a:off x="6381750" y="2242657"/>
            <a:ext cx="4972050" cy="80636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accent1"/>
              </a:buClr>
              <a:buSzPts val="2000"/>
              <a:buNone/>
            </a:pPr>
            <a:r>
              <a:rPr lang="en-US" sz="2200" b="0" dirty="0">
                <a:latin typeface="Lato"/>
                <a:ea typeface="Lato"/>
                <a:cs typeface="Lato"/>
                <a:sym typeface="Lato"/>
              </a:rPr>
              <a:t>Funding supports the charitable service projects and education programs of Zonta International.</a:t>
            </a:r>
            <a:endParaRPr sz="2200" dirty="0"/>
          </a:p>
          <a:p>
            <a:pPr marL="0" lvl="0" indent="0" algn="l" rtl="0">
              <a:lnSpc>
                <a:spcPct val="90000"/>
              </a:lnSpc>
              <a:spcBef>
                <a:spcPts val="1000"/>
              </a:spcBef>
              <a:spcAft>
                <a:spcPts val="0"/>
              </a:spcAft>
              <a:buClr>
                <a:schemeClr val="accent1"/>
              </a:buClr>
              <a:buSzPts val="2000"/>
              <a:buNone/>
            </a:pPr>
            <a:endParaRPr b="0" dirty="0">
              <a:latin typeface="Lato"/>
              <a:ea typeface="Lato"/>
              <a:cs typeface="Lato"/>
              <a:sym typeface="Lato"/>
            </a:endParaRPr>
          </a:p>
        </p:txBody>
      </p:sp>
      <p:sp>
        <p:nvSpPr>
          <p:cNvPr id="598" name="Google Shape;598;p12"/>
          <p:cNvSpPr txBox="1">
            <a:spLocks noGrp="1"/>
          </p:cNvSpPr>
          <p:nvPr>
            <p:ph type="body" idx="3"/>
          </p:nvPr>
        </p:nvSpPr>
        <p:spPr>
          <a:xfrm>
            <a:off x="6381750" y="3079350"/>
            <a:ext cx="4997450" cy="6992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000"/>
              <a:buNone/>
            </a:pPr>
            <a:r>
              <a:rPr lang="en-US" sz="2000" b="0" dirty="0">
                <a:latin typeface="Lato"/>
                <a:ea typeface="Lato"/>
                <a:cs typeface="Lato"/>
                <a:sym typeface="Lato"/>
              </a:rPr>
              <a:t>100% of donations are used for program support and implementation.</a:t>
            </a:r>
            <a:endParaRPr dirty="0"/>
          </a:p>
          <a:p>
            <a:pPr marL="0" lvl="0" indent="0" algn="l" rtl="0">
              <a:lnSpc>
                <a:spcPct val="90000"/>
              </a:lnSpc>
              <a:spcBef>
                <a:spcPts val="1000"/>
              </a:spcBef>
              <a:spcAft>
                <a:spcPts val="0"/>
              </a:spcAft>
              <a:buClr>
                <a:schemeClr val="accent1"/>
              </a:buClr>
              <a:buSzPts val="2000"/>
              <a:buNone/>
            </a:pPr>
            <a:endParaRPr b="0" dirty="0">
              <a:latin typeface="Lato"/>
              <a:ea typeface="Lato"/>
              <a:cs typeface="Lato"/>
              <a:sym typeface="Lato"/>
            </a:endParaRPr>
          </a:p>
        </p:txBody>
      </p:sp>
      <p:sp>
        <p:nvSpPr>
          <p:cNvPr id="599" name="Google Shape;599;p12"/>
          <p:cNvSpPr txBox="1">
            <a:spLocks noGrp="1"/>
          </p:cNvSpPr>
          <p:nvPr>
            <p:ph type="body" idx="4"/>
          </p:nvPr>
        </p:nvSpPr>
        <p:spPr>
          <a:xfrm>
            <a:off x="6381750" y="3978067"/>
            <a:ext cx="4997450" cy="6992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000"/>
              <a:buNone/>
            </a:pPr>
            <a:r>
              <a:rPr lang="en-US" sz="2000" b="0" dirty="0">
                <a:latin typeface="Lato"/>
                <a:ea typeface="Lato"/>
                <a:cs typeface="Lato"/>
                <a:sym typeface="Lato"/>
              </a:rPr>
              <a:t>Clubs are requested to give one-third of funds raised locally to the Foundation.</a:t>
            </a:r>
            <a:endParaRPr dirty="0"/>
          </a:p>
          <a:p>
            <a:pPr marL="0" lvl="0" indent="0" algn="l" rtl="0">
              <a:lnSpc>
                <a:spcPct val="90000"/>
              </a:lnSpc>
              <a:spcBef>
                <a:spcPts val="1000"/>
              </a:spcBef>
              <a:spcAft>
                <a:spcPts val="0"/>
              </a:spcAft>
              <a:buClr>
                <a:schemeClr val="accent1"/>
              </a:buClr>
              <a:buSzPts val="2000"/>
              <a:buNone/>
            </a:pPr>
            <a:endParaRPr b="0" dirty="0">
              <a:latin typeface="Lato"/>
              <a:ea typeface="Lato"/>
              <a:cs typeface="Lato"/>
              <a:sym typeface="Lato"/>
            </a:endParaRPr>
          </a:p>
          <a:p>
            <a:pPr marL="0" lvl="0" indent="0" algn="l" rtl="0">
              <a:lnSpc>
                <a:spcPct val="90000"/>
              </a:lnSpc>
              <a:spcBef>
                <a:spcPts val="1000"/>
              </a:spcBef>
              <a:spcAft>
                <a:spcPts val="0"/>
              </a:spcAft>
              <a:buClr>
                <a:schemeClr val="accent1"/>
              </a:buClr>
              <a:buSzPts val="2000"/>
              <a:buNone/>
            </a:pPr>
            <a:endParaRPr b="0" dirty="0">
              <a:latin typeface="Lato"/>
              <a:ea typeface="Lato"/>
              <a:cs typeface="Lato"/>
              <a:sym typeface="Lato"/>
            </a:endParaRPr>
          </a:p>
        </p:txBody>
      </p:sp>
      <p:sp>
        <p:nvSpPr>
          <p:cNvPr id="600" name="Google Shape;600;p12"/>
          <p:cNvSpPr/>
          <p:nvPr/>
        </p:nvSpPr>
        <p:spPr>
          <a:xfrm>
            <a:off x="2327564" y="3868816"/>
            <a:ext cx="1600200" cy="1600200"/>
          </a:xfrm>
          <a:prstGeom prst="ellipse">
            <a:avLst/>
          </a:prstGeom>
          <a:solidFill>
            <a:srgbClr val="7666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Lato"/>
                <a:ea typeface="Lato"/>
                <a:cs typeface="Lato"/>
                <a:sym typeface="Lato"/>
              </a:rPr>
              <a:t>Zonta Members</a:t>
            </a:r>
            <a:endParaRPr sz="1400" b="0" i="0" u="none" strike="noStrike" cap="none">
              <a:solidFill>
                <a:srgbClr val="000000"/>
              </a:solidFill>
              <a:latin typeface="Arial"/>
              <a:ea typeface="Arial"/>
              <a:cs typeface="Arial"/>
              <a:sym typeface="Arial"/>
            </a:endParaRPr>
          </a:p>
        </p:txBody>
      </p:sp>
      <p:sp>
        <p:nvSpPr>
          <p:cNvPr id="601" name="Google Shape;601;p12"/>
          <p:cNvSpPr/>
          <p:nvPr/>
        </p:nvSpPr>
        <p:spPr>
          <a:xfrm>
            <a:off x="1348510" y="3049023"/>
            <a:ext cx="1600200" cy="1600200"/>
          </a:xfrm>
          <a:prstGeom prst="ellipse">
            <a:avLst/>
          </a:prstGeom>
          <a:solidFill>
            <a:srgbClr val="F5B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Lato"/>
                <a:ea typeface="Lato"/>
                <a:cs typeface="Lato"/>
                <a:sym typeface="Lato"/>
              </a:rPr>
              <a:t>Zonta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Lato"/>
                <a:ea typeface="Lato"/>
                <a:cs typeface="Lato"/>
                <a:sym typeface="Lato"/>
              </a:rPr>
              <a:t>Clubs</a:t>
            </a:r>
            <a:endParaRPr sz="1400" b="0" i="0" u="none" strike="noStrike" cap="none">
              <a:solidFill>
                <a:srgbClr val="000000"/>
              </a:solidFill>
              <a:latin typeface="Arial"/>
              <a:ea typeface="Arial"/>
              <a:cs typeface="Arial"/>
              <a:sym typeface="Arial"/>
            </a:endParaRPr>
          </a:p>
        </p:txBody>
      </p:sp>
      <p:sp>
        <p:nvSpPr>
          <p:cNvPr id="602" name="Google Shape;602;p12"/>
          <p:cNvSpPr txBox="1"/>
          <p:nvPr/>
        </p:nvSpPr>
        <p:spPr>
          <a:xfrm>
            <a:off x="6381750" y="4769717"/>
            <a:ext cx="4951254" cy="69929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accent1"/>
              </a:buClr>
              <a:buSzPts val="2000"/>
              <a:buFont typeface="Arial"/>
              <a:buNone/>
            </a:pPr>
            <a:r>
              <a:rPr lang="en-US" sz="2000" b="0" i="0" u="none" strike="noStrike" cap="none" dirty="0">
                <a:solidFill>
                  <a:schemeClr val="dk1"/>
                </a:solidFill>
                <a:latin typeface="Lato"/>
                <a:ea typeface="Lato"/>
                <a:cs typeface="Lato"/>
                <a:sym typeface="Lato"/>
              </a:rPr>
              <a:t>Dues are not donations. They do not support the Foundation’s expenses.</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accent1"/>
              </a:buClr>
              <a:buSzPts val="2000"/>
              <a:buFont typeface="Arial"/>
              <a:buNone/>
            </a:pPr>
            <a:endParaRPr sz="2000" b="0" i="0" u="none" strike="noStrike" cap="none" dirty="0">
              <a:solidFill>
                <a:schemeClr val="dk1"/>
              </a:solidFill>
              <a:latin typeface="Lato"/>
              <a:ea typeface="Lato"/>
              <a:cs typeface="Lato"/>
              <a:sym typeface="Lato"/>
            </a:endParaRPr>
          </a:p>
        </p:txBody>
      </p:sp>
      <p:sp>
        <p:nvSpPr>
          <p:cNvPr id="3" name="Slide Number Placeholder 2">
            <a:extLst>
              <a:ext uri="{FF2B5EF4-FFF2-40B4-BE49-F238E27FC236}">
                <a16:creationId xmlns:a16="http://schemas.microsoft.com/office/drawing/2014/main" id="{A7F9B06E-3FF7-75E4-ABA3-F64D6CC22176}"/>
              </a:ext>
            </a:extLst>
          </p:cNvPr>
          <p:cNvSpPr>
            <a:spLocks noGrp="1"/>
          </p:cNvSpPr>
          <p:nvPr>
            <p:ph type="sldNum" idx="12"/>
          </p:nvPr>
        </p:nvSpPr>
        <p:spPr>
          <a:xfrm>
            <a:off x="9414075" y="6561831"/>
            <a:ext cx="2743200" cy="217056"/>
          </a:xfrm>
        </p:spPr>
        <p:txBody>
          <a:bodyPr/>
          <a:lstStyle/>
          <a:p>
            <a:pPr marL="0" lvl="0" indent="0" algn="r" rtl="0">
              <a:spcBef>
                <a:spcPts val="0"/>
              </a:spcBef>
              <a:spcAft>
                <a:spcPts val="0"/>
              </a:spcAft>
              <a:buNone/>
            </a:pPr>
            <a:fld id="{00000000-1234-1234-1234-123412341234}" type="slidenum">
              <a:rPr lang="en-US" smtClean="0"/>
              <a:t>7</a:t>
            </a:fld>
            <a:endParaRPr lang="en-US" dirty="0"/>
          </a:p>
        </p:txBody>
      </p:sp>
      <p:sp>
        <p:nvSpPr>
          <p:cNvPr id="4" name="Google Shape;574;p10">
            <a:extLst>
              <a:ext uri="{FF2B5EF4-FFF2-40B4-BE49-F238E27FC236}">
                <a16:creationId xmlns:a16="http://schemas.microsoft.com/office/drawing/2014/main" id="{9F48FA4A-BAFA-7083-51BE-D7E0D84C223D}"/>
              </a:ext>
            </a:extLst>
          </p:cNvPr>
          <p:cNvSpPr txBox="1">
            <a:spLocks noGrp="1"/>
          </p:cNvSpPr>
          <p:nvPr>
            <p:ph type="ftr" idx="11"/>
          </p:nvPr>
        </p:nvSpPr>
        <p:spPr>
          <a:xfrm>
            <a:off x="4037076" y="62387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57575"/>
              </a:buClr>
              <a:buSzPts val="1200"/>
              <a:buFont typeface="Arial"/>
              <a:buNone/>
            </a:pPr>
            <a:r>
              <a:rPr lang="en-US" sz="1200" b="0" i="0" u="none" strike="noStrike" cap="none" dirty="0">
                <a:solidFill>
                  <a:srgbClr val="757575"/>
                </a:solidFill>
                <a:latin typeface="Arial"/>
                <a:ea typeface="Arial"/>
                <a:cs typeface="Arial"/>
                <a:sym typeface="Arial"/>
              </a:rPr>
              <a:t>Club presentation </a:t>
            </a:r>
            <a:r>
              <a:rPr lang="en-US" dirty="0"/>
              <a:t>2026</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2F1DD-29E2-C733-298E-5EA8C1DE8FED}"/>
              </a:ext>
            </a:extLst>
          </p:cNvPr>
          <p:cNvSpPr>
            <a:spLocks noGrp="1"/>
          </p:cNvSpPr>
          <p:nvPr>
            <p:ph type="title"/>
          </p:nvPr>
        </p:nvSpPr>
        <p:spPr/>
        <p:txBody>
          <a:bodyPr>
            <a:normAutofit/>
          </a:bodyPr>
          <a:lstStyle/>
          <a:p>
            <a:r>
              <a:rPr lang="en-CA" dirty="0"/>
              <a:t>Thank You, from ZI President Salla Tuominen</a:t>
            </a:r>
          </a:p>
        </p:txBody>
      </p:sp>
      <p:sp>
        <p:nvSpPr>
          <p:cNvPr id="3" name="Slide Number Placeholder 2">
            <a:extLst>
              <a:ext uri="{FF2B5EF4-FFF2-40B4-BE49-F238E27FC236}">
                <a16:creationId xmlns:a16="http://schemas.microsoft.com/office/drawing/2014/main" id="{B2D8262B-D067-F623-0B3B-06065ABFB9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Text Placeholder 5">
            <a:extLst>
              <a:ext uri="{FF2B5EF4-FFF2-40B4-BE49-F238E27FC236}">
                <a16:creationId xmlns:a16="http://schemas.microsoft.com/office/drawing/2014/main" id="{609B6103-5AB2-746D-E916-CF5AB86118CA}"/>
              </a:ext>
            </a:extLst>
          </p:cNvPr>
          <p:cNvSpPr>
            <a:spLocks noGrp="1"/>
          </p:cNvSpPr>
          <p:nvPr>
            <p:ph type="body" idx="3"/>
          </p:nvPr>
        </p:nvSpPr>
        <p:spPr>
          <a:xfrm>
            <a:off x="6724098" y="3503214"/>
            <a:ext cx="4972050" cy="699299"/>
          </a:xfrm>
        </p:spPr>
        <p:txBody>
          <a:bodyPr>
            <a:normAutofit/>
          </a:bodyPr>
          <a:lstStyle/>
          <a:p>
            <a:r>
              <a:rPr lang="en-CA" sz="2800" dirty="0">
                <a:hlinkClick r:id="rId3"/>
              </a:rPr>
              <a:t>Link to Video</a:t>
            </a:r>
            <a:endParaRPr lang="en-CA" sz="2800" dirty="0"/>
          </a:p>
        </p:txBody>
      </p:sp>
      <p:pic>
        <p:nvPicPr>
          <p:cNvPr id="9" name="Picture 8" descr="A close-up of a logo&#10;&#10;AI-generated content may be incorrect.">
            <a:extLst>
              <a:ext uri="{FF2B5EF4-FFF2-40B4-BE49-F238E27FC236}">
                <a16:creationId xmlns:a16="http://schemas.microsoft.com/office/drawing/2014/main" id="{6CEDF3BC-87E1-F6C6-BB9C-77151988CCD2}"/>
              </a:ext>
            </a:extLst>
          </p:cNvPr>
          <p:cNvPicPr>
            <a:picLocks noChangeAspect="1"/>
          </p:cNvPicPr>
          <p:nvPr/>
        </p:nvPicPr>
        <p:blipFill>
          <a:blip r:embed="rId4"/>
          <a:stretch>
            <a:fillRect/>
          </a:stretch>
        </p:blipFill>
        <p:spPr>
          <a:xfrm>
            <a:off x="495852" y="2110329"/>
            <a:ext cx="5885898" cy="348507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422865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BC35-1080-44AE-6E52-87FFF68DBA38}"/>
              </a:ext>
            </a:extLst>
          </p:cNvPr>
          <p:cNvSpPr>
            <a:spLocks noGrp="1"/>
          </p:cNvSpPr>
          <p:nvPr>
            <p:ph type="title"/>
          </p:nvPr>
        </p:nvSpPr>
        <p:spPr/>
        <p:txBody>
          <a:bodyPr/>
          <a:lstStyle/>
          <a:p>
            <a:r>
              <a:rPr lang="en-CA" dirty="0"/>
              <a:t>Zonta’s Yellow Rose Campaign</a:t>
            </a:r>
          </a:p>
        </p:txBody>
      </p:sp>
      <p:sp>
        <p:nvSpPr>
          <p:cNvPr id="3" name="Slide Number Placeholder 2">
            <a:extLst>
              <a:ext uri="{FF2B5EF4-FFF2-40B4-BE49-F238E27FC236}">
                <a16:creationId xmlns:a16="http://schemas.microsoft.com/office/drawing/2014/main" id="{18BEB446-55BE-BA4D-7C01-622E8A13F0D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4" name="Text Placeholder 3">
            <a:extLst>
              <a:ext uri="{FF2B5EF4-FFF2-40B4-BE49-F238E27FC236}">
                <a16:creationId xmlns:a16="http://schemas.microsoft.com/office/drawing/2014/main" id="{2E239C84-05E0-FCEA-EA3F-1F08B51AA9ED}"/>
              </a:ext>
            </a:extLst>
          </p:cNvPr>
          <p:cNvSpPr>
            <a:spLocks noGrp="1"/>
          </p:cNvSpPr>
          <p:nvPr>
            <p:ph type="body" idx="1"/>
          </p:nvPr>
        </p:nvSpPr>
        <p:spPr/>
        <p:txBody>
          <a:bodyPr/>
          <a:lstStyle/>
          <a:p>
            <a:endParaRPr lang="en-CA"/>
          </a:p>
        </p:txBody>
      </p:sp>
      <p:sp>
        <p:nvSpPr>
          <p:cNvPr id="5" name="Text Placeholder 4">
            <a:extLst>
              <a:ext uri="{FF2B5EF4-FFF2-40B4-BE49-F238E27FC236}">
                <a16:creationId xmlns:a16="http://schemas.microsoft.com/office/drawing/2014/main" id="{ADC4CCC7-7842-4125-AB4A-A7987D9031F9}"/>
              </a:ext>
            </a:extLst>
          </p:cNvPr>
          <p:cNvSpPr>
            <a:spLocks noGrp="1"/>
          </p:cNvSpPr>
          <p:nvPr>
            <p:ph type="body" idx="2"/>
          </p:nvPr>
        </p:nvSpPr>
        <p:spPr/>
        <p:txBody>
          <a:bodyPr/>
          <a:lstStyle/>
          <a:p>
            <a:endParaRPr lang="en-CA"/>
          </a:p>
        </p:txBody>
      </p:sp>
      <p:sp>
        <p:nvSpPr>
          <p:cNvPr id="6" name="Text Placeholder 5">
            <a:extLst>
              <a:ext uri="{FF2B5EF4-FFF2-40B4-BE49-F238E27FC236}">
                <a16:creationId xmlns:a16="http://schemas.microsoft.com/office/drawing/2014/main" id="{A8B7A9DC-21A3-CBC7-1CAC-0FFA4B0F975D}"/>
              </a:ext>
            </a:extLst>
          </p:cNvPr>
          <p:cNvSpPr>
            <a:spLocks noGrp="1"/>
          </p:cNvSpPr>
          <p:nvPr>
            <p:ph type="body" idx="3"/>
          </p:nvPr>
        </p:nvSpPr>
        <p:spPr/>
        <p:txBody>
          <a:bodyPr/>
          <a:lstStyle/>
          <a:p>
            <a:endParaRPr lang="en-CA"/>
          </a:p>
        </p:txBody>
      </p:sp>
      <p:sp>
        <p:nvSpPr>
          <p:cNvPr id="7" name="Text Placeholder 6">
            <a:extLst>
              <a:ext uri="{FF2B5EF4-FFF2-40B4-BE49-F238E27FC236}">
                <a16:creationId xmlns:a16="http://schemas.microsoft.com/office/drawing/2014/main" id="{42E67019-AB4F-7861-DF94-D89D1BFF9AF1}"/>
              </a:ext>
            </a:extLst>
          </p:cNvPr>
          <p:cNvSpPr>
            <a:spLocks noGrp="1"/>
          </p:cNvSpPr>
          <p:nvPr>
            <p:ph type="body" idx="4"/>
          </p:nvPr>
        </p:nvSpPr>
        <p:spPr/>
        <p:txBody>
          <a:bodyPr/>
          <a:lstStyle/>
          <a:p>
            <a:endParaRPr lang="en-CA"/>
          </a:p>
        </p:txBody>
      </p:sp>
    </p:spTree>
    <p:extLst>
      <p:ext uri="{BB962C8B-B14F-4D97-AF65-F5344CB8AC3E}">
        <p14:creationId xmlns:p14="http://schemas.microsoft.com/office/powerpoint/2010/main" val="3581322667"/>
      </p:ext>
    </p:extLst>
  </p:cSld>
  <p:clrMapOvr>
    <a:masterClrMapping/>
  </p:clrMapOvr>
</p:sld>
</file>

<file path=ppt/theme/theme1.xml><?xml version="1.0" encoding="utf-8"?>
<a:theme xmlns:a="http://schemas.openxmlformats.org/drawingml/2006/main" name="1_Zonta">
  <a:themeElements>
    <a:clrScheme name="Zonta">
      <a:dk1>
        <a:srgbClr val="000000"/>
      </a:dk1>
      <a:lt1>
        <a:srgbClr val="FFFFFF"/>
      </a:lt1>
      <a:dk2>
        <a:srgbClr val="812325"/>
      </a:dk2>
      <a:lt2>
        <a:srgbClr val="A8A9A8"/>
      </a:lt2>
      <a:accent1>
        <a:srgbClr val="F8C96D"/>
      </a:accent1>
      <a:accent2>
        <a:srgbClr val="CE3364"/>
      </a:accent2>
      <a:accent3>
        <a:srgbClr val="00BBD4"/>
      </a:accent3>
      <a:accent4>
        <a:srgbClr val="946FAD"/>
      </a:accent4>
      <a:accent5>
        <a:srgbClr val="E3822F"/>
      </a:accent5>
      <a:accent6>
        <a:srgbClr val="005E72"/>
      </a:accent6>
      <a:hlink>
        <a:srgbClr val="1160AA"/>
      </a:hlink>
      <a:folHlink>
        <a:srgbClr val="8023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3261</TotalTime>
  <Words>5081</Words>
  <Application>Microsoft Macintosh PowerPoint</Application>
  <PresentationFormat>Widescreen</PresentationFormat>
  <Paragraphs>471</Paragraphs>
  <Slides>38</Slides>
  <Notes>30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Arial</vt:lpstr>
      <vt:lpstr>Lato</vt:lpstr>
      <vt:lpstr>Calibri</vt:lpstr>
      <vt:lpstr>Tahoma</vt:lpstr>
      <vt:lpstr>Lato Black</vt:lpstr>
      <vt:lpstr>Play</vt:lpstr>
      <vt:lpstr>Wingdings</vt:lpstr>
      <vt:lpstr>Arial Unicode MS</vt:lpstr>
      <vt:lpstr>1_Zonta</vt:lpstr>
      <vt:lpstr>Office Theme</vt:lpstr>
      <vt:lpstr>FOUNDATION AMBASSADOR</vt:lpstr>
      <vt:lpstr>DISTRICT 4 ZONTA FOUNDATION FOR WOMEN COMMITTEE</vt:lpstr>
      <vt:lpstr> THANK YOU, District 4!</vt:lpstr>
      <vt:lpstr>In Zonta International, You Are One Of…</vt:lpstr>
      <vt:lpstr>Zonta’s mission is to be a leading global organization of individuals working together to build a better world for women and girls. </vt:lpstr>
      <vt:lpstr>Members-Clubs Take an Active Role</vt:lpstr>
      <vt:lpstr>ZONTA FOUNDATION FOR WOMEN</vt:lpstr>
      <vt:lpstr>Thank You, from ZI President Salla Tuominen</vt:lpstr>
      <vt:lpstr>Zonta’s Yellow Rose Campaign</vt:lpstr>
      <vt:lpstr>2024-2026 FUNDRAISING GOAL</vt:lpstr>
      <vt:lpstr>GIFT FUNDS</vt:lpstr>
      <vt:lpstr>PowerPoint Presentation</vt:lpstr>
      <vt:lpstr>ENDING CHILD MARRIAGE: A PROGRAME TO ACCELERATE GLOBAL ACTION PHASE III</vt:lpstr>
      <vt:lpstr>GLOBAL PROGRAMME TO END CHILD MARRIAGE – RESULTS TO DATE</vt:lpstr>
      <vt:lpstr>CLIMATE EMPOWER:  COMMUNITY EMPOWERMENT AND INNOVATION FOR GENDER-TRANSFORMATIVE CLIMATE ACTION</vt:lpstr>
      <vt:lpstr>LAAHA: A VIRTUAL SAFE SPACE- RESULTS TO DATE</vt:lpstr>
      <vt:lpstr>UNICEF – USA</vt:lpstr>
      <vt:lpstr>PowerPoint Presentation</vt:lpstr>
      <vt:lpstr>AMELIA EARHART FELLOWSHIP</vt:lpstr>
      <vt:lpstr>ZONTA YOUNG WOMEN IN LEADERSHIP AWARD</vt:lpstr>
      <vt:lpstr>ZONTA WOMEN IN BUSINESS LEADERSHIP AWARD </vt:lpstr>
      <vt:lpstr>ENDOWMENT GIFT FUNDS</vt:lpstr>
      <vt:lpstr>THE ZONTA 1919 LEGACY CIRCLE</vt:lpstr>
      <vt:lpstr>PowerPoint Presentation</vt:lpstr>
      <vt:lpstr>PowerPoint Presentation</vt:lpstr>
      <vt:lpstr>ZONTA INTERNATIONAL Will Continue to NEED  YOUR SUPPORT</vt:lpstr>
      <vt:lpstr>Zonta District 4</vt:lpstr>
      <vt:lpstr>DISTRICT 4 ZONTA FOUNDATION FOR WOMEN GOALS</vt:lpstr>
      <vt:lpstr>Pin Recognition for Individual Donations</vt:lpstr>
      <vt:lpstr>AND, If You Do Donate $2000.00 US  TO ZFW</vt:lpstr>
      <vt:lpstr>ADDITIONAL WAYS TO GIVE</vt:lpstr>
      <vt:lpstr>TOGETHER WE CAN MAKE A DIFFERENCE</vt:lpstr>
      <vt:lpstr>Charitable giving is an act of kindness that has a very positive impact to Build a Better World for Women and Girls.   You can also impact the future for generations by creating a legacy.   </vt:lpstr>
      <vt:lpstr>PowerPoint Presentation</vt:lpstr>
      <vt:lpstr>How to Make an Online Donation</vt:lpstr>
      <vt:lpstr>Acessing ZI Member General Donation Page</vt:lpstr>
      <vt:lpstr>Sign in to Access</vt:lpstr>
      <vt:lpstr>Member Donor 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Adrienne Johnston</dc:creator>
  <cp:lastModifiedBy>Sheena Poole</cp:lastModifiedBy>
  <cp:revision>100</cp:revision>
  <dcterms:created xsi:type="dcterms:W3CDTF">2021-05-11T22:50:38Z</dcterms:created>
  <dcterms:modified xsi:type="dcterms:W3CDTF">2026-03-31T15:01:54Z</dcterms:modified>
</cp:coreProperties>
</file>